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67" r:id="rId2"/>
    <p:sldId id="292" r:id="rId3"/>
    <p:sldId id="291" r:id="rId4"/>
    <p:sldId id="311" r:id="rId5"/>
    <p:sldId id="312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7" d="100"/>
          <a:sy n="147" d="100"/>
        </p:scale>
        <p:origin x="-120" y="-1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68DF85-44EE-054E-9CCE-7BBD545DF535}" type="doc">
      <dgm:prSet loTypeId="urn:microsoft.com/office/officeart/2005/8/layout/h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713BEDB-9C46-154F-983A-317F91ABC857}">
      <dgm:prSet phldrT="[Text]"/>
      <dgm:spPr/>
      <dgm:t>
        <a:bodyPr/>
        <a:lstStyle/>
        <a:p>
          <a:r>
            <a:rPr lang="en-GB" dirty="0" smtClean="0"/>
            <a:t>problem</a:t>
          </a:r>
          <a:endParaRPr lang="en-GB" dirty="0"/>
        </a:p>
      </dgm:t>
    </dgm:pt>
    <dgm:pt modelId="{F96DB4CD-9257-224D-B23B-90FE6680D0C8}" type="parTrans" cxnId="{5DDF1C46-CECA-7D49-9AA8-25F4F3B3C638}">
      <dgm:prSet/>
      <dgm:spPr/>
      <dgm:t>
        <a:bodyPr/>
        <a:lstStyle/>
        <a:p>
          <a:endParaRPr lang="en-GB"/>
        </a:p>
      </dgm:t>
    </dgm:pt>
    <dgm:pt modelId="{53CD4FDC-E186-5F46-9BA6-B0F6F0B609EC}" type="sibTrans" cxnId="{5DDF1C46-CECA-7D49-9AA8-25F4F3B3C638}">
      <dgm:prSet/>
      <dgm:spPr/>
      <dgm:t>
        <a:bodyPr/>
        <a:lstStyle/>
        <a:p>
          <a:endParaRPr lang="en-GB"/>
        </a:p>
      </dgm:t>
    </dgm:pt>
    <dgm:pt modelId="{54953C76-17D0-FB4A-8A73-351162358F4F}">
      <dgm:prSet phldrT="[Text]"/>
      <dgm:spPr/>
      <dgm:t>
        <a:bodyPr/>
        <a:lstStyle/>
        <a:p>
          <a:r>
            <a:rPr lang="en-GB" dirty="0" smtClean="0"/>
            <a:t>Disciplinary insights</a:t>
          </a:r>
          <a:endParaRPr lang="en-GB" dirty="0"/>
        </a:p>
      </dgm:t>
    </dgm:pt>
    <dgm:pt modelId="{8F546629-CD99-8242-911A-61EA5725209F}" type="parTrans" cxnId="{809B9F44-1900-9C4E-BA9E-06F8E407C64C}">
      <dgm:prSet/>
      <dgm:spPr/>
      <dgm:t>
        <a:bodyPr/>
        <a:lstStyle/>
        <a:p>
          <a:endParaRPr lang="en-GB"/>
        </a:p>
      </dgm:t>
    </dgm:pt>
    <dgm:pt modelId="{ED73FAA3-6269-6342-83A5-4153888FD98C}" type="sibTrans" cxnId="{809B9F44-1900-9C4E-BA9E-06F8E407C64C}">
      <dgm:prSet/>
      <dgm:spPr/>
      <dgm:t>
        <a:bodyPr/>
        <a:lstStyle/>
        <a:p>
          <a:endParaRPr lang="en-GB"/>
        </a:p>
      </dgm:t>
    </dgm:pt>
    <dgm:pt modelId="{1BC70139-774E-C44F-ADE3-BCC951205F86}">
      <dgm:prSet phldrT="[Text]"/>
      <dgm:spPr/>
      <dgm:t>
        <a:bodyPr/>
        <a:lstStyle/>
        <a:p>
          <a:r>
            <a:rPr lang="en-GB" dirty="0" smtClean="0"/>
            <a:t>Integration</a:t>
          </a:r>
          <a:endParaRPr lang="en-GB" dirty="0"/>
        </a:p>
      </dgm:t>
    </dgm:pt>
    <dgm:pt modelId="{050E8E30-1FB1-8C48-A485-DDC8C053782C}" type="parTrans" cxnId="{9DAE96B6-4021-6A47-B449-7CFF874EC5DE}">
      <dgm:prSet/>
      <dgm:spPr/>
      <dgm:t>
        <a:bodyPr/>
        <a:lstStyle/>
        <a:p>
          <a:endParaRPr lang="en-GB"/>
        </a:p>
      </dgm:t>
    </dgm:pt>
    <dgm:pt modelId="{68DC70BB-40BF-F34A-9AA2-9B7CC27565BB}" type="sibTrans" cxnId="{9DAE96B6-4021-6A47-B449-7CFF874EC5DE}">
      <dgm:prSet/>
      <dgm:spPr/>
      <dgm:t>
        <a:bodyPr/>
        <a:lstStyle/>
        <a:p>
          <a:endParaRPr lang="en-GB"/>
        </a:p>
      </dgm:t>
    </dgm:pt>
    <dgm:pt modelId="{51272371-47C8-FB49-9E0D-72D5B18FF77C}">
      <dgm:prSet phldrT="[Text]"/>
      <dgm:spPr/>
      <dgm:t>
        <a:bodyPr/>
        <a:lstStyle/>
        <a:p>
          <a:r>
            <a:rPr lang="en-GB" dirty="0" smtClean="0"/>
            <a:t>Understanding</a:t>
          </a:r>
          <a:endParaRPr lang="en-GB" dirty="0"/>
        </a:p>
      </dgm:t>
    </dgm:pt>
    <dgm:pt modelId="{0622E5E8-FA4D-8F41-A035-73D633D58804}" type="parTrans" cxnId="{E04537A0-0840-CE4F-BFD7-091EA90D46F1}">
      <dgm:prSet/>
      <dgm:spPr/>
      <dgm:t>
        <a:bodyPr/>
        <a:lstStyle/>
        <a:p>
          <a:endParaRPr lang="en-GB"/>
        </a:p>
      </dgm:t>
    </dgm:pt>
    <dgm:pt modelId="{A0B5BE7D-9226-4149-9841-3D9A9291A7A1}" type="sibTrans" cxnId="{E04537A0-0840-CE4F-BFD7-091EA90D46F1}">
      <dgm:prSet/>
      <dgm:spPr/>
      <dgm:t>
        <a:bodyPr/>
        <a:lstStyle/>
        <a:p>
          <a:endParaRPr lang="en-GB"/>
        </a:p>
      </dgm:t>
    </dgm:pt>
    <dgm:pt modelId="{1844A5FB-0E60-FA47-92B5-D86C61B42CD6}" type="pres">
      <dgm:prSet presAssocID="{8768DF85-44EE-054E-9CCE-7BBD545DF5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16D215C-3873-3B41-BF5B-100BB7613BEA}" type="pres">
      <dgm:prSet presAssocID="{8768DF85-44EE-054E-9CCE-7BBD545DF535}" presName="tSp" presStyleCnt="0"/>
      <dgm:spPr/>
    </dgm:pt>
    <dgm:pt modelId="{B70F783D-D12D-1E40-8C02-E570EC28BDEC}" type="pres">
      <dgm:prSet presAssocID="{8768DF85-44EE-054E-9CCE-7BBD545DF535}" presName="bSp" presStyleCnt="0"/>
      <dgm:spPr/>
    </dgm:pt>
    <dgm:pt modelId="{CCA186FD-1795-E04E-B049-6387578B18EB}" type="pres">
      <dgm:prSet presAssocID="{8768DF85-44EE-054E-9CCE-7BBD545DF535}" presName="process" presStyleCnt="0"/>
      <dgm:spPr/>
    </dgm:pt>
    <dgm:pt modelId="{669D8386-62F8-3248-A24F-431F6DD358DE}" type="pres">
      <dgm:prSet presAssocID="{D713BEDB-9C46-154F-983A-317F91ABC857}" presName="composite1" presStyleCnt="0"/>
      <dgm:spPr/>
    </dgm:pt>
    <dgm:pt modelId="{1D4AD694-349F-3041-AA39-DAD499833423}" type="pres">
      <dgm:prSet presAssocID="{D713BEDB-9C46-154F-983A-317F91ABC857}" presName="dummyNode1" presStyleLbl="node1" presStyleIdx="0" presStyleCnt="4"/>
      <dgm:spPr/>
    </dgm:pt>
    <dgm:pt modelId="{1C727306-401C-3649-8AFF-1FA7C05D4FB8}" type="pres">
      <dgm:prSet presAssocID="{D713BEDB-9C46-154F-983A-317F91ABC857}" presName="childNode1" presStyleLbl="bgAcc1" presStyleIdx="0" presStyleCnt="4">
        <dgm:presLayoutVars>
          <dgm:bulletEnabled val="1"/>
        </dgm:presLayoutVars>
      </dgm:prSet>
      <dgm:spPr/>
    </dgm:pt>
    <dgm:pt modelId="{A77B4DFE-9F18-4245-AA7E-899F35A75A48}" type="pres">
      <dgm:prSet presAssocID="{D713BEDB-9C46-154F-983A-317F91ABC857}" presName="childNode1tx" presStyleLbl="bgAcc1" presStyleIdx="0" presStyleCnt="4">
        <dgm:presLayoutVars>
          <dgm:bulletEnabled val="1"/>
        </dgm:presLayoutVars>
      </dgm:prSet>
      <dgm:spPr/>
    </dgm:pt>
    <dgm:pt modelId="{31503371-FFCB-7345-A312-1A1CBD293420}" type="pres">
      <dgm:prSet presAssocID="{D713BEDB-9C46-154F-983A-317F91ABC857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F4A668-3F32-9140-92FD-491157C074E4}" type="pres">
      <dgm:prSet presAssocID="{D713BEDB-9C46-154F-983A-317F91ABC857}" presName="connSite1" presStyleCnt="0"/>
      <dgm:spPr/>
    </dgm:pt>
    <dgm:pt modelId="{9F944B1F-7931-A749-BFEB-C7B961A8DC5F}" type="pres">
      <dgm:prSet presAssocID="{53CD4FDC-E186-5F46-9BA6-B0F6F0B609EC}" presName="Name9" presStyleLbl="sibTrans2D1" presStyleIdx="0" presStyleCnt="3"/>
      <dgm:spPr/>
      <dgm:t>
        <a:bodyPr/>
        <a:lstStyle/>
        <a:p>
          <a:endParaRPr lang="en-GB"/>
        </a:p>
      </dgm:t>
    </dgm:pt>
    <dgm:pt modelId="{AD2C6FBA-4313-8E4C-99BC-3FB5DE4DB6E5}" type="pres">
      <dgm:prSet presAssocID="{54953C76-17D0-FB4A-8A73-351162358F4F}" presName="composite2" presStyleCnt="0"/>
      <dgm:spPr/>
    </dgm:pt>
    <dgm:pt modelId="{839696DA-103C-1C4C-BBC7-8B5F27078F74}" type="pres">
      <dgm:prSet presAssocID="{54953C76-17D0-FB4A-8A73-351162358F4F}" presName="dummyNode2" presStyleLbl="node1" presStyleIdx="0" presStyleCnt="4"/>
      <dgm:spPr/>
    </dgm:pt>
    <dgm:pt modelId="{2E02F0E2-AF9D-5A4E-8D1F-52D691A8D4E3}" type="pres">
      <dgm:prSet presAssocID="{54953C76-17D0-FB4A-8A73-351162358F4F}" presName="childNode2" presStyleLbl="bgAcc1" presStyleIdx="1" presStyleCnt="4">
        <dgm:presLayoutVars>
          <dgm:bulletEnabled val="1"/>
        </dgm:presLayoutVars>
      </dgm:prSet>
      <dgm:spPr/>
    </dgm:pt>
    <dgm:pt modelId="{6862B7F7-60AD-EE48-8141-F748398D8EB7}" type="pres">
      <dgm:prSet presAssocID="{54953C76-17D0-FB4A-8A73-351162358F4F}" presName="childNode2tx" presStyleLbl="bgAcc1" presStyleIdx="1" presStyleCnt="4">
        <dgm:presLayoutVars>
          <dgm:bulletEnabled val="1"/>
        </dgm:presLayoutVars>
      </dgm:prSet>
      <dgm:spPr/>
    </dgm:pt>
    <dgm:pt modelId="{B984C404-6DAA-8A48-A339-184644359D6D}" type="pres">
      <dgm:prSet presAssocID="{54953C76-17D0-FB4A-8A73-351162358F4F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F6DDF2-8022-1843-BB56-03F76E892615}" type="pres">
      <dgm:prSet presAssocID="{54953C76-17D0-FB4A-8A73-351162358F4F}" presName="connSite2" presStyleCnt="0"/>
      <dgm:spPr/>
    </dgm:pt>
    <dgm:pt modelId="{857681F0-8178-9940-9B08-12A67033C52C}" type="pres">
      <dgm:prSet presAssocID="{ED73FAA3-6269-6342-83A5-4153888FD98C}" presName="Name18" presStyleLbl="sibTrans2D1" presStyleIdx="1" presStyleCnt="3"/>
      <dgm:spPr/>
      <dgm:t>
        <a:bodyPr/>
        <a:lstStyle/>
        <a:p>
          <a:endParaRPr lang="en-GB"/>
        </a:p>
      </dgm:t>
    </dgm:pt>
    <dgm:pt modelId="{1F77B64A-6431-C042-AD9A-446E1E669F16}" type="pres">
      <dgm:prSet presAssocID="{1BC70139-774E-C44F-ADE3-BCC951205F86}" presName="composite1" presStyleCnt="0"/>
      <dgm:spPr/>
    </dgm:pt>
    <dgm:pt modelId="{627C90D1-B2C4-5F4F-9442-4BB84008806B}" type="pres">
      <dgm:prSet presAssocID="{1BC70139-774E-C44F-ADE3-BCC951205F86}" presName="dummyNode1" presStyleLbl="node1" presStyleIdx="1" presStyleCnt="4"/>
      <dgm:spPr/>
    </dgm:pt>
    <dgm:pt modelId="{FD854AE5-EEA0-F943-AFDC-A490476F9199}" type="pres">
      <dgm:prSet presAssocID="{1BC70139-774E-C44F-ADE3-BCC951205F86}" presName="childNode1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A384BD-314C-4445-B2EB-8566D89DB9A9}" type="pres">
      <dgm:prSet presAssocID="{1BC70139-774E-C44F-ADE3-BCC951205F86}" presName="childNode1tx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73AF8B9-197F-F545-9C91-0E878B4A0676}" type="pres">
      <dgm:prSet presAssocID="{1BC70139-774E-C44F-ADE3-BCC951205F86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13C7D7B-56D5-2344-A307-B161C836E5A7}" type="pres">
      <dgm:prSet presAssocID="{1BC70139-774E-C44F-ADE3-BCC951205F86}" presName="connSite1" presStyleCnt="0"/>
      <dgm:spPr/>
    </dgm:pt>
    <dgm:pt modelId="{D1BA037D-A797-3944-BAEC-2A467C8DBC7C}" type="pres">
      <dgm:prSet presAssocID="{68DC70BB-40BF-F34A-9AA2-9B7CC27565BB}" presName="Name9" presStyleLbl="sibTrans2D1" presStyleIdx="2" presStyleCnt="3"/>
      <dgm:spPr/>
      <dgm:t>
        <a:bodyPr/>
        <a:lstStyle/>
        <a:p>
          <a:endParaRPr lang="en-GB"/>
        </a:p>
      </dgm:t>
    </dgm:pt>
    <dgm:pt modelId="{79FFD069-1418-B840-9E77-297F619690FE}" type="pres">
      <dgm:prSet presAssocID="{51272371-47C8-FB49-9E0D-72D5B18FF77C}" presName="composite2" presStyleCnt="0"/>
      <dgm:spPr/>
    </dgm:pt>
    <dgm:pt modelId="{FF2506BA-79E9-0140-84D8-BA24287096C1}" type="pres">
      <dgm:prSet presAssocID="{51272371-47C8-FB49-9E0D-72D5B18FF77C}" presName="dummyNode2" presStyleLbl="node1" presStyleIdx="2" presStyleCnt="4"/>
      <dgm:spPr/>
    </dgm:pt>
    <dgm:pt modelId="{6A944AAA-4CEE-4E4B-83E0-7605DFA0BBE5}" type="pres">
      <dgm:prSet presAssocID="{51272371-47C8-FB49-9E0D-72D5B18FF77C}" presName="childNode2" presStyleLbl="bgAcc1" presStyleIdx="3" presStyleCnt="4">
        <dgm:presLayoutVars>
          <dgm:bulletEnabled val="1"/>
        </dgm:presLayoutVars>
      </dgm:prSet>
      <dgm:spPr/>
    </dgm:pt>
    <dgm:pt modelId="{0F99561F-341C-A24F-99A4-77640486F126}" type="pres">
      <dgm:prSet presAssocID="{51272371-47C8-FB49-9E0D-72D5B18FF77C}" presName="childNode2tx" presStyleLbl="bgAcc1" presStyleIdx="3" presStyleCnt="4">
        <dgm:presLayoutVars>
          <dgm:bulletEnabled val="1"/>
        </dgm:presLayoutVars>
      </dgm:prSet>
      <dgm:spPr/>
    </dgm:pt>
    <dgm:pt modelId="{2866053E-D404-0B43-B2D3-5C22522560F2}" type="pres">
      <dgm:prSet presAssocID="{51272371-47C8-FB49-9E0D-72D5B18FF77C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A86ACE-F0C8-2844-8A27-C30B8D55B905}" type="pres">
      <dgm:prSet presAssocID="{51272371-47C8-FB49-9E0D-72D5B18FF77C}" presName="connSite2" presStyleCnt="0"/>
      <dgm:spPr/>
    </dgm:pt>
  </dgm:ptLst>
  <dgm:cxnLst>
    <dgm:cxn modelId="{9DAE96B6-4021-6A47-B449-7CFF874EC5DE}" srcId="{8768DF85-44EE-054E-9CCE-7BBD545DF535}" destId="{1BC70139-774E-C44F-ADE3-BCC951205F86}" srcOrd="2" destOrd="0" parTransId="{050E8E30-1FB1-8C48-A485-DDC8C053782C}" sibTransId="{68DC70BB-40BF-F34A-9AA2-9B7CC27565BB}"/>
    <dgm:cxn modelId="{FBF794D5-2E61-ED40-AF8B-C05D1C4864B2}" type="presOf" srcId="{68DC70BB-40BF-F34A-9AA2-9B7CC27565BB}" destId="{D1BA037D-A797-3944-BAEC-2A467C8DBC7C}" srcOrd="0" destOrd="0" presId="urn:microsoft.com/office/officeart/2005/8/layout/hProcess4"/>
    <dgm:cxn modelId="{5B7148F6-C5B1-7444-A08E-3BA6A0FD71D8}" type="presOf" srcId="{54953C76-17D0-FB4A-8A73-351162358F4F}" destId="{B984C404-6DAA-8A48-A339-184644359D6D}" srcOrd="0" destOrd="0" presId="urn:microsoft.com/office/officeart/2005/8/layout/hProcess4"/>
    <dgm:cxn modelId="{1B7E893D-9BCC-CF47-8716-63047E96418E}" type="presOf" srcId="{51272371-47C8-FB49-9E0D-72D5B18FF77C}" destId="{2866053E-D404-0B43-B2D3-5C22522560F2}" srcOrd="0" destOrd="0" presId="urn:microsoft.com/office/officeart/2005/8/layout/hProcess4"/>
    <dgm:cxn modelId="{5DDF1C46-CECA-7D49-9AA8-25F4F3B3C638}" srcId="{8768DF85-44EE-054E-9CCE-7BBD545DF535}" destId="{D713BEDB-9C46-154F-983A-317F91ABC857}" srcOrd="0" destOrd="0" parTransId="{F96DB4CD-9257-224D-B23B-90FE6680D0C8}" sibTransId="{53CD4FDC-E186-5F46-9BA6-B0F6F0B609EC}"/>
    <dgm:cxn modelId="{DFE40AF8-C94D-ED40-B49C-71CE76FB3D39}" type="presOf" srcId="{D713BEDB-9C46-154F-983A-317F91ABC857}" destId="{31503371-FFCB-7345-A312-1A1CBD293420}" srcOrd="0" destOrd="0" presId="urn:microsoft.com/office/officeart/2005/8/layout/hProcess4"/>
    <dgm:cxn modelId="{809B9F44-1900-9C4E-BA9E-06F8E407C64C}" srcId="{8768DF85-44EE-054E-9CCE-7BBD545DF535}" destId="{54953C76-17D0-FB4A-8A73-351162358F4F}" srcOrd="1" destOrd="0" parTransId="{8F546629-CD99-8242-911A-61EA5725209F}" sibTransId="{ED73FAA3-6269-6342-83A5-4153888FD98C}"/>
    <dgm:cxn modelId="{B81C09AC-239E-AD45-8A81-D6CCA9D29860}" type="presOf" srcId="{8768DF85-44EE-054E-9CCE-7BBD545DF535}" destId="{1844A5FB-0E60-FA47-92B5-D86C61B42CD6}" srcOrd="0" destOrd="0" presId="urn:microsoft.com/office/officeart/2005/8/layout/hProcess4"/>
    <dgm:cxn modelId="{795D67A0-75CD-924D-A624-1A91F75F0C5B}" type="presOf" srcId="{1BC70139-774E-C44F-ADE3-BCC951205F86}" destId="{273AF8B9-197F-F545-9C91-0E878B4A0676}" srcOrd="0" destOrd="0" presId="urn:microsoft.com/office/officeart/2005/8/layout/hProcess4"/>
    <dgm:cxn modelId="{F4C0D3E6-36F0-5042-A6FE-6670815C2C61}" type="presOf" srcId="{53CD4FDC-E186-5F46-9BA6-B0F6F0B609EC}" destId="{9F944B1F-7931-A749-BFEB-C7B961A8DC5F}" srcOrd="0" destOrd="0" presId="urn:microsoft.com/office/officeart/2005/8/layout/hProcess4"/>
    <dgm:cxn modelId="{E04537A0-0840-CE4F-BFD7-091EA90D46F1}" srcId="{8768DF85-44EE-054E-9CCE-7BBD545DF535}" destId="{51272371-47C8-FB49-9E0D-72D5B18FF77C}" srcOrd="3" destOrd="0" parTransId="{0622E5E8-FA4D-8F41-A035-73D633D58804}" sibTransId="{A0B5BE7D-9226-4149-9841-3D9A9291A7A1}"/>
    <dgm:cxn modelId="{3849B867-CBDE-4449-ADBD-5E32B49F6CDF}" type="presOf" srcId="{ED73FAA3-6269-6342-83A5-4153888FD98C}" destId="{857681F0-8178-9940-9B08-12A67033C52C}" srcOrd="0" destOrd="0" presId="urn:microsoft.com/office/officeart/2005/8/layout/hProcess4"/>
    <dgm:cxn modelId="{21E64D64-0274-C54C-8236-EA2D9A296D23}" type="presParOf" srcId="{1844A5FB-0E60-FA47-92B5-D86C61B42CD6}" destId="{316D215C-3873-3B41-BF5B-100BB7613BEA}" srcOrd="0" destOrd="0" presId="urn:microsoft.com/office/officeart/2005/8/layout/hProcess4"/>
    <dgm:cxn modelId="{FB6E2CC6-AE09-C946-A452-7FAC1915ACD1}" type="presParOf" srcId="{1844A5FB-0E60-FA47-92B5-D86C61B42CD6}" destId="{B70F783D-D12D-1E40-8C02-E570EC28BDEC}" srcOrd="1" destOrd="0" presId="urn:microsoft.com/office/officeart/2005/8/layout/hProcess4"/>
    <dgm:cxn modelId="{18D477EE-6487-CC48-B018-3B60D4AE6A82}" type="presParOf" srcId="{1844A5FB-0E60-FA47-92B5-D86C61B42CD6}" destId="{CCA186FD-1795-E04E-B049-6387578B18EB}" srcOrd="2" destOrd="0" presId="urn:microsoft.com/office/officeart/2005/8/layout/hProcess4"/>
    <dgm:cxn modelId="{A46464EF-02EE-5A44-8BCB-C16848853CE7}" type="presParOf" srcId="{CCA186FD-1795-E04E-B049-6387578B18EB}" destId="{669D8386-62F8-3248-A24F-431F6DD358DE}" srcOrd="0" destOrd="0" presId="urn:microsoft.com/office/officeart/2005/8/layout/hProcess4"/>
    <dgm:cxn modelId="{2C5D5BA2-DAD4-B74D-A07C-DAEC3245905E}" type="presParOf" srcId="{669D8386-62F8-3248-A24F-431F6DD358DE}" destId="{1D4AD694-349F-3041-AA39-DAD499833423}" srcOrd="0" destOrd="0" presId="urn:microsoft.com/office/officeart/2005/8/layout/hProcess4"/>
    <dgm:cxn modelId="{A9E305AA-53EF-AD4C-AF48-08C94B205316}" type="presParOf" srcId="{669D8386-62F8-3248-A24F-431F6DD358DE}" destId="{1C727306-401C-3649-8AFF-1FA7C05D4FB8}" srcOrd="1" destOrd="0" presId="urn:microsoft.com/office/officeart/2005/8/layout/hProcess4"/>
    <dgm:cxn modelId="{59BB8574-20F0-DA4A-883B-441A2122FF65}" type="presParOf" srcId="{669D8386-62F8-3248-A24F-431F6DD358DE}" destId="{A77B4DFE-9F18-4245-AA7E-899F35A75A48}" srcOrd="2" destOrd="0" presId="urn:microsoft.com/office/officeart/2005/8/layout/hProcess4"/>
    <dgm:cxn modelId="{ECD2A05F-E9A7-C946-8B09-B13238DB3CE7}" type="presParOf" srcId="{669D8386-62F8-3248-A24F-431F6DD358DE}" destId="{31503371-FFCB-7345-A312-1A1CBD293420}" srcOrd="3" destOrd="0" presId="urn:microsoft.com/office/officeart/2005/8/layout/hProcess4"/>
    <dgm:cxn modelId="{9797F396-606A-9B4A-8611-3DF32E1F5B95}" type="presParOf" srcId="{669D8386-62F8-3248-A24F-431F6DD358DE}" destId="{FEF4A668-3F32-9140-92FD-491157C074E4}" srcOrd="4" destOrd="0" presId="urn:microsoft.com/office/officeart/2005/8/layout/hProcess4"/>
    <dgm:cxn modelId="{FDDE4964-87D0-2348-8567-C170A989BF19}" type="presParOf" srcId="{CCA186FD-1795-E04E-B049-6387578B18EB}" destId="{9F944B1F-7931-A749-BFEB-C7B961A8DC5F}" srcOrd="1" destOrd="0" presId="urn:microsoft.com/office/officeart/2005/8/layout/hProcess4"/>
    <dgm:cxn modelId="{FFEC776C-89BA-774C-85B0-46AA568268AD}" type="presParOf" srcId="{CCA186FD-1795-E04E-B049-6387578B18EB}" destId="{AD2C6FBA-4313-8E4C-99BC-3FB5DE4DB6E5}" srcOrd="2" destOrd="0" presId="urn:microsoft.com/office/officeart/2005/8/layout/hProcess4"/>
    <dgm:cxn modelId="{548DD35C-CABB-7549-AE74-BB72994916BE}" type="presParOf" srcId="{AD2C6FBA-4313-8E4C-99BC-3FB5DE4DB6E5}" destId="{839696DA-103C-1C4C-BBC7-8B5F27078F74}" srcOrd="0" destOrd="0" presId="urn:microsoft.com/office/officeart/2005/8/layout/hProcess4"/>
    <dgm:cxn modelId="{3A716911-A5FF-574F-9435-F021B8C9D186}" type="presParOf" srcId="{AD2C6FBA-4313-8E4C-99BC-3FB5DE4DB6E5}" destId="{2E02F0E2-AF9D-5A4E-8D1F-52D691A8D4E3}" srcOrd="1" destOrd="0" presId="urn:microsoft.com/office/officeart/2005/8/layout/hProcess4"/>
    <dgm:cxn modelId="{0D5CD2A1-67FE-CE44-87A5-7E9727FD7CD8}" type="presParOf" srcId="{AD2C6FBA-4313-8E4C-99BC-3FB5DE4DB6E5}" destId="{6862B7F7-60AD-EE48-8141-F748398D8EB7}" srcOrd="2" destOrd="0" presId="urn:microsoft.com/office/officeart/2005/8/layout/hProcess4"/>
    <dgm:cxn modelId="{18262592-8B6B-CC4E-ABA2-3A3F067F69BE}" type="presParOf" srcId="{AD2C6FBA-4313-8E4C-99BC-3FB5DE4DB6E5}" destId="{B984C404-6DAA-8A48-A339-184644359D6D}" srcOrd="3" destOrd="0" presId="urn:microsoft.com/office/officeart/2005/8/layout/hProcess4"/>
    <dgm:cxn modelId="{3ECD4AA2-F73D-5B4D-B9C4-ED005BC5F6AE}" type="presParOf" srcId="{AD2C6FBA-4313-8E4C-99BC-3FB5DE4DB6E5}" destId="{3CF6DDF2-8022-1843-BB56-03F76E892615}" srcOrd="4" destOrd="0" presId="urn:microsoft.com/office/officeart/2005/8/layout/hProcess4"/>
    <dgm:cxn modelId="{E58C57B9-212E-574B-8441-6C38990516FB}" type="presParOf" srcId="{CCA186FD-1795-E04E-B049-6387578B18EB}" destId="{857681F0-8178-9940-9B08-12A67033C52C}" srcOrd="3" destOrd="0" presId="urn:microsoft.com/office/officeart/2005/8/layout/hProcess4"/>
    <dgm:cxn modelId="{7D20A1E7-1D40-564A-A279-943CD73B78ED}" type="presParOf" srcId="{CCA186FD-1795-E04E-B049-6387578B18EB}" destId="{1F77B64A-6431-C042-AD9A-446E1E669F16}" srcOrd="4" destOrd="0" presId="urn:microsoft.com/office/officeart/2005/8/layout/hProcess4"/>
    <dgm:cxn modelId="{6A6E4A00-C275-4842-8E97-F128B6E5A7EA}" type="presParOf" srcId="{1F77B64A-6431-C042-AD9A-446E1E669F16}" destId="{627C90D1-B2C4-5F4F-9442-4BB84008806B}" srcOrd="0" destOrd="0" presId="urn:microsoft.com/office/officeart/2005/8/layout/hProcess4"/>
    <dgm:cxn modelId="{310B5F71-DD61-F442-85D9-2703F811BC08}" type="presParOf" srcId="{1F77B64A-6431-C042-AD9A-446E1E669F16}" destId="{FD854AE5-EEA0-F943-AFDC-A490476F9199}" srcOrd="1" destOrd="0" presId="urn:microsoft.com/office/officeart/2005/8/layout/hProcess4"/>
    <dgm:cxn modelId="{F02922EF-9839-D545-BEE2-171EAAE9ED61}" type="presParOf" srcId="{1F77B64A-6431-C042-AD9A-446E1E669F16}" destId="{A6A384BD-314C-4445-B2EB-8566D89DB9A9}" srcOrd="2" destOrd="0" presId="urn:microsoft.com/office/officeart/2005/8/layout/hProcess4"/>
    <dgm:cxn modelId="{E6D0139E-6A1D-5D4D-95F9-369AF5DBBB87}" type="presParOf" srcId="{1F77B64A-6431-C042-AD9A-446E1E669F16}" destId="{273AF8B9-197F-F545-9C91-0E878B4A0676}" srcOrd="3" destOrd="0" presId="urn:microsoft.com/office/officeart/2005/8/layout/hProcess4"/>
    <dgm:cxn modelId="{644D0750-42BD-544E-A186-D36AD15569E4}" type="presParOf" srcId="{1F77B64A-6431-C042-AD9A-446E1E669F16}" destId="{513C7D7B-56D5-2344-A307-B161C836E5A7}" srcOrd="4" destOrd="0" presId="urn:microsoft.com/office/officeart/2005/8/layout/hProcess4"/>
    <dgm:cxn modelId="{6357BD9A-173B-0343-BD72-82A0FC1CB0F2}" type="presParOf" srcId="{CCA186FD-1795-E04E-B049-6387578B18EB}" destId="{D1BA037D-A797-3944-BAEC-2A467C8DBC7C}" srcOrd="5" destOrd="0" presId="urn:microsoft.com/office/officeart/2005/8/layout/hProcess4"/>
    <dgm:cxn modelId="{39B3A341-66EE-6643-9FBB-7625438354B0}" type="presParOf" srcId="{CCA186FD-1795-E04E-B049-6387578B18EB}" destId="{79FFD069-1418-B840-9E77-297F619690FE}" srcOrd="6" destOrd="0" presId="urn:microsoft.com/office/officeart/2005/8/layout/hProcess4"/>
    <dgm:cxn modelId="{F3BA3A1A-E9E6-3142-8A0C-F45F5AF51F5A}" type="presParOf" srcId="{79FFD069-1418-B840-9E77-297F619690FE}" destId="{FF2506BA-79E9-0140-84D8-BA24287096C1}" srcOrd="0" destOrd="0" presId="urn:microsoft.com/office/officeart/2005/8/layout/hProcess4"/>
    <dgm:cxn modelId="{8FD6F478-6324-F046-ACA0-02EB8DDDB02C}" type="presParOf" srcId="{79FFD069-1418-B840-9E77-297F619690FE}" destId="{6A944AAA-4CEE-4E4B-83E0-7605DFA0BBE5}" srcOrd="1" destOrd="0" presId="urn:microsoft.com/office/officeart/2005/8/layout/hProcess4"/>
    <dgm:cxn modelId="{E7F324BE-BBED-C54C-B4F7-9BB25AFA958F}" type="presParOf" srcId="{79FFD069-1418-B840-9E77-297F619690FE}" destId="{0F99561F-341C-A24F-99A4-77640486F126}" srcOrd="2" destOrd="0" presId="urn:microsoft.com/office/officeart/2005/8/layout/hProcess4"/>
    <dgm:cxn modelId="{6CCD0ABB-9004-6547-BF84-226E5DE18F87}" type="presParOf" srcId="{79FFD069-1418-B840-9E77-297F619690FE}" destId="{2866053E-D404-0B43-B2D3-5C22522560F2}" srcOrd="3" destOrd="0" presId="urn:microsoft.com/office/officeart/2005/8/layout/hProcess4"/>
    <dgm:cxn modelId="{5A225E4C-5E69-3244-8F50-2EB30C848B35}" type="presParOf" srcId="{79FFD069-1418-B840-9E77-297F619690FE}" destId="{72A86ACE-F0C8-2844-8A27-C30B8D55B90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727306-401C-3649-8AFF-1FA7C05D4FB8}">
      <dsp:nvSpPr>
        <dsp:cNvPr id="0" name=""/>
        <dsp:cNvSpPr/>
      </dsp:nvSpPr>
      <dsp:spPr>
        <a:xfrm>
          <a:off x="5246" y="1467021"/>
          <a:ext cx="1545708" cy="1274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944B1F-7931-A749-BFEB-C7B961A8DC5F}">
      <dsp:nvSpPr>
        <dsp:cNvPr id="0" name=""/>
        <dsp:cNvSpPr/>
      </dsp:nvSpPr>
      <dsp:spPr>
        <a:xfrm>
          <a:off x="880446" y="1794188"/>
          <a:ext cx="1669871" cy="1669871"/>
        </a:xfrm>
        <a:prstGeom prst="leftCircularArrow">
          <a:avLst>
            <a:gd name="adj1" fmla="val 2948"/>
            <a:gd name="adj2" fmla="val 360988"/>
            <a:gd name="adj3" fmla="val 2136499"/>
            <a:gd name="adj4" fmla="val 9024489"/>
            <a:gd name="adj5" fmla="val 34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503371-FFCB-7345-A312-1A1CBD293420}">
      <dsp:nvSpPr>
        <dsp:cNvPr id="0" name=""/>
        <dsp:cNvSpPr/>
      </dsp:nvSpPr>
      <dsp:spPr>
        <a:xfrm>
          <a:off x="348737" y="2468718"/>
          <a:ext cx="1373963" cy="546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problem</a:t>
          </a:r>
          <a:endParaRPr lang="en-GB" sz="1600" kern="1200" dirty="0"/>
        </a:p>
      </dsp:txBody>
      <dsp:txXfrm>
        <a:off x="364740" y="2484721"/>
        <a:ext cx="1341957" cy="514373"/>
      </dsp:txXfrm>
    </dsp:sp>
    <dsp:sp modelId="{2E02F0E2-AF9D-5A4E-8D1F-52D691A8D4E3}">
      <dsp:nvSpPr>
        <dsp:cNvPr id="0" name=""/>
        <dsp:cNvSpPr/>
      </dsp:nvSpPr>
      <dsp:spPr>
        <a:xfrm>
          <a:off x="1957093" y="1467021"/>
          <a:ext cx="1545708" cy="1274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7681F0-8178-9940-9B08-12A67033C52C}">
      <dsp:nvSpPr>
        <dsp:cNvPr id="0" name=""/>
        <dsp:cNvSpPr/>
      </dsp:nvSpPr>
      <dsp:spPr>
        <a:xfrm>
          <a:off x="2819411" y="694882"/>
          <a:ext cx="1867378" cy="1867378"/>
        </a:xfrm>
        <a:prstGeom prst="circularArrow">
          <a:avLst>
            <a:gd name="adj1" fmla="val 2636"/>
            <a:gd name="adj2" fmla="val 320464"/>
            <a:gd name="adj3" fmla="val 19504025"/>
            <a:gd name="adj4" fmla="val 12575511"/>
            <a:gd name="adj5" fmla="val 3075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84C404-6DAA-8A48-A339-184644359D6D}">
      <dsp:nvSpPr>
        <dsp:cNvPr id="0" name=""/>
        <dsp:cNvSpPr/>
      </dsp:nvSpPr>
      <dsp:spPr>
        <a:xfrm>
          <a:off x="2300584" y="1193831"/>
          <a:ext cx="1373963" cy="546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Disciplinary insights</a:t>
          </a:r>
          <a:endParaRPr lang="en-GB" sz="1600" kern="1200" dirty="0"/>
        </a:p>
      </dsp:txBody>
      <dsp:txXfrm>
        <a:off x="2316587" y="1209834"/>
        <a:ext cx="1341957" cy="514373"/>
      </dsp:txXfrm>
    </dsp:sp>
    <dsp:sp modelId="{FD854AE5-EEA0-F943-AFDC-A490476F9199}">
      <dsp:nvSpPr>
        <dsp:cNvPr id="0" name=""/>
        <dsp:cNvSpPr/>
      </dsp:nvSpPr>
      <dsp:spPr>
        <a:xfrm>
          <a:off x="3908939" y="1467021"/>
          <a:ext cx="1545708" cy="1274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A037D-A797-3944-BAEC-2A467C8DBC7C}">
      <dsp:nvSpPr>
        <dsp:cNvPr id="0" name=""/>
        <dsp:cNvSpPr/>
      </dsp:nvSpPr>
      <dsp:spPr>
        <a:xfrm>
          <a:off x="4784138" y="1794188"/>
          <a:ext cx="1669871" cy="1669871"/>
        </a:xfrm>
        <a:prstGeom prst="leftCircularArrow">
          <a:avLst>
            <a:gd name="adj1" fmla="val 2948"/>
            <a:gd name="adj2" fmla="val 360988"/>
            <a:gd name="adj3" fmla="val 2136499"/>
            <a:gd name="adj4" fmla="val 9024489"/>
            <a:gd name="adj5" fmla="val 343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73AF8B9-197F-F545-9C91-0E878B4A0676}">
      <dsp:nvSpPr>
        <dsp:cNvPr id="0" name=""/>
        <dsp:cNvSpPr/>
      </dsp:nvSpPr>
      <dsp:spPr>
        <a:xfrm>
          <a:off x="4252430" y="2468718"/>
          <a:ext cx="1373963" cy="546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Integration</a:t>
          </a:r>
          <a:endParaRPr lang="en-GB" sz="1600" kern="1200" dirty="0"/>
        </a:p>
      </dsp:txBody>
      <dsp:txXfrm>
        <a:off x="4268433" y="2484721"/>
        <a:ext cx="1341957" cy="514373"/>
      </dsp:txXfrm>
    </dsp:sp>
    <dsp:sp modelId="{6A944AAA-4CEE-4E4B-83E0-7605DFA0BBE5}">
      <dsp:nvSpPr>
        <dsp:cNvPr id="0" name=""/>
        <dsp:cNvSpPr/>
      </dsp:nvSpPr>
      <dsp:spPr>
        <a:xfrm>
          <a:off x="5860785" y="1467021"/>
          <a:ext cx="1545708" cy="12748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66053E-D404-0B43-B2D3-5C22522560F2}">
      <dsp:nvSpPr>
        <dsp:cNvPr id="0" name=""/>
        <dsp:cNvSpPr/>
      </dsp:nvSpPr>
      <dsp:spPr>
        <a:xfrm>
          <a:off x="6204276" y="1193831"/>
          <a:ext cx="1373963" cy="546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Understanding</a:t>
          </a:r>
          <a:endParaRPr lang="en-GB" sz="1600" kern="1200" dirty="0"/>
        </a:p>
      </dsp:txBody>
      <dsp:txXfrm>
        <a:off x="6220279" y="1209834"/>
        <a:ext cx="1341957" cy="5143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03E4C-341F-E14E-950D-F7EDB29EE697}" type="datetimeFigureOut">
              <a:rPr lang="en-US" smtClean="0"/>
              <a:t>11/10/16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E27E2-C934-FF44-A11D-E765284B8F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5880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95B6F-F9CC-344D-A086-512F9A5FA345}" type="datetimeFigureOut">
              <a:rPr lang="en-US" smtClean="0"/>
              <a:t>11/10/16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1A8CBB-19A9-FD4A-9330-EAA570FA7E1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3523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32453-3985-AF4F-9F9C-02ACDAB15C7C}" type="datetime1">
              <a:rPr lang="en-GB" smtClean="0"/>
              <a:t>11/10/16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3D965-54DC-134A-9412-7645523B4D2C}" type="datetime1">
              <a:rPr lang="en-GB" smtClean="0"/>
              <a:t>11/10/16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C087-8B2A-4F46-9B74-58B3DB5F177D}" type="datetime1">
              <a:rPr lang="en-GB" smtClean="0"/>
              <a:t>11/10/16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96B39-75D8-0043-85E3-EF76A080A904}" type="datetime1">
              <a:rPr lang="en-GB" smtClean="0"/>
              <a:t>11/10/16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33AD6-D26F-7542-A778-63138FDCE10B}" type="datetime1">
              <a:rPr lang="en-GB" smtClean="0"/>
              <a:t>11/10/16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FEB87-F241-8544-921B-8CBC87026F5F}" type="datetime1">
              <a:rPr lang="en-GB" smtClean="0"/>
              <a:t>11/10/16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8D746-AAFE-454E-B096-1DF72886EB38}" type="datetime1">
              <a:rPr lang="en-GB" smtClean="0"/>
              <a:t>11/10/16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4E924-DE02-5C47-8F10-CBF944DB7728}" type="datetime1">
              <a:rPr lang="en-GB" smtClean="0"/>
              <a:t>11/10/16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16EA0-53DA-B744-BA04-C0158B720D23}" type="datetime1">
              <a:rPr lang="en-GB" smtClean="0"/>
              <a:t>11/10/16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81847-16A7-E140-AFDD-5102C9FD9A4B}" type="datetime1">
              <a:rPr lang="en-GB" smtClean="0"/>
              <a:t>11/10/16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D2B1F-CCD9-F44A-97EB-080C48B11886}" type="datetime1">
              <a:rPr lang="en-GB" smtClean="0"/>
              <a:t>11/10/16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68F11-D12F-C44E-BF95-9A1D4D7660F7}" type="datetime1">
              <a:rPr lang="en-GB" smtClean="0"/>
              <a:t>11/10/16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http://www.edshare.soton.ac.uk/17258/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43AA3-6D09-224A-B497-391B3833BB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secure.ecs.soton.ac.uk/module/1617/WEBS6203/33406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www.edshare.soton.ac.uk/15032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WEBS6203</a:t>
            </a:r>
            <a:br>
              <a:rPr lang="en-GB" dirty="0" smtClean="0"/>
            </a:br>
            <a:r>
              <a:rPr lang="en-GB" dirty="0" smtClean="0">
                <a:hlinkClick r:id="rId2"/>
              </a:rPr>
              <a:t>Interdisciplinary Thinking</a:t>
            </a: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Clarifications and beginnings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076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1.4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Dola Majekodunmi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Banking on the Web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Psychology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Computer Science</a:t>
            </a:r>
          </a:p>
          <a:p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9059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1.5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Colin Pattinson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State-sponsored Cybercrime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Criminology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International Relations</a:t>
            </a:r>
          </a:p>
          <a:p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696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1.6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Gefion Thuermer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Can there be a European public?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Political Science</a:t>
            </a:r>
            <a:br>
              <a:rPr lang="en-GB" dirty="0">
                <a:solidFill>
                  <a:schemeClr val="tx1"/>
                </a:solidFill>
              </a:rPr>
            </a:br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Media Studies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5654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1.7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Jack Webster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Migrant Communities and Social Media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Human Geography</a:t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endParaRPr lang="en-GB" sz="4400" kern="1200" dirty="0" smtClean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Social Anthropology</a:t>
            </a:r>
          </a:p>
          <a:p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9559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1.8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Nic Fair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The Ideology and Architecture of the Founding Principles of the Web : an Interdisciplinary Approach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Political </a:t>
            </a: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Science </a:t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Computer </a:t>
            </a:r>
            <a:r>
              <a:rPr lang="en-GB" dirty="0"/>
              <a:t>S</a:t>
            </a: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cience</a:t>
            </a:r>
            <a:endParaRPr lang="en-GB" sz="4400" kern="1200" dirty="0" smtClean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6035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1.9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Sarah Hewitt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Feminist Psychology and Networks</a:t>
            </a:r>
          </a:p>
          <a:p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Psychology</a:t>
            </a:r>
          </a:p>
          <a:p>
            <a:r>
              <a:rPr lang="en-GB" dirty="0">
                <a:solidFill>
                  <a:schemeClr val="tx1"/>
                </a:solidFill>
              </a:rPr>
              <a:t>Computer Science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285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2.1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Edmund Baird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LGBT Identity and the Web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Psychology</a:t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endParaRPr lang="en-GB" sz="4400" kern="1200" dirty="0" smtClean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Sociology</a:t>
            </a:r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350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2.2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Flavia Dinca</a:t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Spreading (mis)information online: the case of anti-vaccination campaigns</a:t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GB" dirty="0"/>
              <a:t/>
            </a:r>
            <a:br>
              <a:rPr lang="en-GB" dirty="0"/>
            </a:b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Public Health</a:t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GB" dirty="0"/>
              <a:t/>
            </a:r>
            <a:br>
              <a:rPr lang="en-GB" dirty="0"/>
            </a:b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Computer Science</a:t>
            </a:r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723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2.3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taekyun kim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why people show different behaviour between online and offline</a:t>
            </a:r>
          </a:p>
          <a:p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computer science</a:t>
            </a:r>
          </a:p>
          <a:p>
            <a:r>
              <a:rPr lang="en-GB" dirty="0">
                <a:solidFill>
                  <a:schemeClr val="tx1"/>
                </a:solidFill>
              </a:rPr>
              <a:t>psychology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3516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2.4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Rafael Melgarejo Heredia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GOLEM &amp; HUMAN BEING: FREE WILL AUTOMATA?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Computer Science</a:t>
            </a:r>
          </a:p>
          <a:p>
            <a:r>
              <a:rPr lang="en-GB" dirty="0">
                <a:solidFill>
                  <a:schemeClr val="tx1"/>
                </a:solidFill>
              </a:rPr>
              <a:t/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Theory of Complexity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182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Research and report </a:t>
            </a:r>
            <a:endParaRPr lang="en-GB" dirty="0" smtClean="0"/>
          </a:p>
          <a:p>
            <a:r>
              <a:rPr lang="en-GB" dirty="0" smtClean="0"/>
              <a:t>Exploring </a:t>
            </a:r>
            <a:r>
              <a:rPr lang="en-GB" dirty="0"/>
              <a:t>a question </a:t>
            </a:r>
            <a:endParaRPr lang="en-GB" dirty="0" smtClean="0"/>
          </a:p>
          <a:p>
            <a:r>
              <a:rPr lang="en-GB" dirty="0" smtClean="0"/>
              <a:t>Which approaches </a:t>
            </a:r>
            <a:r>
              <a:rPr lang="en-GB" dirty="0"/>
              <a:t>a web science topic from two individual disciplinary perspectives </a:t>
            </a:r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Milestones</a:t>
            </a:r>
          </a:p>
          <a:p>
            <a:r>
              <a:rPr lang="en-GB" dirty="0" smtClean="0"/>
              <a:t>Title</a:t>
            </a:r>
            <a:endParaRPr lang="en-GB" dirty="0"/>
          </a:p>
          <a:p>
            <a:r>
              <a:rPr lang="en-GB" dirty="0"/>
              <a:t>Abstract</a:t>
            </a:r>
          </a:p>
          <a:p>
            <a:r>
              <a:rPr lang="en-GB" dirty="0"/>
              <a:t>Extended Abstract</a:t>
            </a:r>
          </a:p>
          <a:p>
            <a:r>
              <a:rPr lang="en-GB" dirty="0"/>
              <a:t>Petcha Kutcha</a:t>
            </a:r>
          </a:p>
          <a:p>
            <a:r>
              <a:rPr lang="en-GB" dirty="0"/>
              <a:t>Poster (assessed)</a:t>
            </a:r>
          </a:p>
          <a:p>
            <a:r>
              <a:rPr lang="en-GB" dirty="0"/>
              <a:t>Structured draft</a:t>
            </a:r>
          </a:p>
          <a:p>
            <a:r>
              <a:rPr lang="en-GB" dirty="0"/>
              <a:t>Peer review</a:t>
            </a:r>
          </a:p>
          <a:p>
            <a:r>
              <a:rPr lang="en-GB" dirty="0"/>
              <a:t>Written Report (assessed)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04022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2.5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Keisha Taylor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The Growth Of The ‘Sharing Economy’: </a:t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How Does Sociology &amp; Economics Help Us Understand</a:t>
            </a: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/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Sociology &amp; Economics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60854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2.6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Niko Tsakalakis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Self-disclosure online: Perspectives from Computer Science and Social </a:t>
            </a: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Social </a:t>
            </a: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Psychology</a:t>
            </a:r>
          </a:p>
          <a:p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4439160"/>
            <a:ext cx="6400800" cy="175260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Psychology</a:t>
            </a:r>
          </a:p>
          <a:p>
            <a:r>
              <a:rPr lang="en-GB" dirty="0">
                <a:solidFill>
                  <a:schemeClr val="tx1"/>
                </a:solidFill>
              </a:rPr>
              <a:t>Computer Science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5523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315" y="2130425"/>
            <a:ext cx="8907489" cy="1470025"/>
          </a:xfrm>
        </p:spPr>
        <p:txBody>
          <a:bodyPr>
            <a:normAutofit fontScale="90000"/>
          </a:bodyPr>
          <a:lstStyle/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2.8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Paul Gilbert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Will the new GCSE Computer Science curriculum change society’s understanding of open software </a:t>
            </a: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&amp; systems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36600"/>
            <a:ext cx="6400800" cy="1752600"/>
          </a:xfrm>
        </p:spPr>
        <p:txBody>
          <a:bodyPr/>
          <a:lstStyle/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Computer Science</a:t>
            </a:r>
          </a:p>
          <a:p>
            <a:r>
              <a:rPr lang="en-GB" dirty="0">
                <a:solidFill>
                  <a:schemeClr val="tx1"/>
                </a:solidFill>
              </a:rPr>
              <a:t>Social Sciences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818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Repko: The flow of activities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132046"/>
              </p:ext>
            </p:extLst>
          </p:nvPr>
        </p:nvGraphicFramePr>
        <p:xfrm>
          <a:off x="779463" y="1828800"/>
          <a:ext cx="7583487" cy="4208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035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Sources and examples?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What are your interests?</a:t>
            </a:r>
          </a:p>
          <a:p>
            <a:r>
              <a:rPr lang="en-GB" dirty="0" smtClean="0"/>
              <a:t>Where is your expertise?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 from</a:t>
            </a:r>
          </a:p>
          <a:p>
            <a:r>
              <a:rPr lang="en-GB" dirty="0" smtClean="0"/>
              <a:t>Previous Web Science conference proceedings</a:t>
            </a:r>
          </a:p>
          <a:p>
            <a:r>
              <a:rPr lang="en-GB" dirty="0" smtClean="0"/>
              <a:t>Previous Web Science Masters </a:t>
            </a:r>
            <a:r>
              <a:rPr lang="en-GB" dirty="0" smtClean="0"/>
              <a:t>students </a:t>
            </a:r>
          </a:p>
          <a:p>
            <a:pPr lvl="1"/>
            <a:r>
              <a:rPr lang="en-GB" dirty="0" smtClean="0"/>
              <a:t>Talk with them </a:t>
            </a:r>
            <a:r>
              <a:rPr lang="en-GB" dirty="0" smtClean="0">
                <a:sym typeface="Wingdings"/>
              </a:rPr>
              <a:t></a:t>
            </a:r>
            <a:endParaRPr lang="en-GB" dirty="0" smtClean="0"/>
          </a:p>
          <a:p>
            <a:r>
              <a:rPr lang="en-GB" dirty="0" smtClean="0"/>
              <a:t>Previous topics </a:t>
            </a:r>
          </a:p>
          <a:p>
            <a:pPr lvl="1"/>
            <a:r>
              <a:rPr lang="en-GB" dirty="0" smtClean="0"/>
              <a:t>see appendix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416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Ideas swap</a:t>
            </a:r>
          </a:p>
          <a:p>
            <a:pPr lvl="1"/>
            <a:r>
              <a:rPr lang="en-GB" dirty="0"/>
              <a:t>identify three possible areas for </a:t>
            </a:r>
            <a:r>
              <a:rPr lang="en-GB" dirty="0" smtClean="0"/>
              <a:t>investigation</a:t>
            </a:r>
          </a:p>
          <a:p>
            <a:pPr lvl="1"/>
            <a:r>
              <a:rPr lang="en-GB" dirty="0" smtClean="0"/>
              <a:t>For each:</a:t>
            </a:r>
            <a:endParaRPr lang="en-GB" dirty="0"/>
          </a:p>
          <a:p>
            <a:pPr lvl="2"/>
            <a:r>
              <a:rPr lang="en-GB" dirty="0" smtClean="0"/>
              <a:t>Identify </a:t>
            </a:r>
            <a:r>
              <a:rPr lang="en-GB" b="1" u="sng" dirty="0" smtClean="0"/>
              <a:t>all</a:t>
            </a:r>
            <a:r>
              <a:rPr lang="en-GB" dirty="0" smtClean="0"/>
              <a:t> </a:t>
            </a:r>
            <a:r>
              <a:rPr lang="en-GB" dirty="0"/>
              <a:t>possible target </a:t>
            </a:r>
            <a:r>
              <a:rPr lang="en-GB" dirty="0" smtClean="0"/>
              <a:t>disciplines/sub disciplines</a:t>
            </a:r>
          </a:p>
          <a:p>
            <a:pPr lvl="2"/>
            <a:r>
              <a:rPr lang="en-GB" dirty="0" smtClean="0"/>
              <a:t>Identify two prime perspectives</a:t>
            </a:r>
            <a:endParaRPr lang="en-GB" dirty="0"/>
          </a:p>
          <a:p>
            <a:r>
              <a:rPr lang="en-GB" dirty="0"/>
              <a:t>In your </a:t>
            </a:r>
            <a:r>
              <a:rPr lang="en-GB" dirty="0" smtClean="0"/>
              <a:t>groups</a:t>
            </a:r>
          </a:p>
          <a:p>
            <a:pPr lvl="1"/>
            <a:r>
              <a:rPr lang="en-GB" dirty="0" smtClean="0"/>
              <a:t>Take turns to talk through each option</a:t>
            </a:r>
          </a:p>
          <a:p>
            <a:pPr lvl="1"/>
            <a:r>
              <a:rPr lang="en-GB" dirty="0" smtClean="0"/>
              <a:t>Why have you chosen the area?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Three rounds</a:t>
            </a:r>
          </a:p>
          <a:p>
            <a:pPr marL="114300" indent="0">
              <a:buNone/>
            </a:pPr>
            <a:r>
              <a:rPr lang="en-GB" dirty="0"/>
              <a:t>	</a:t>
            </a:r>
            <a:endParaRPr lang="en-GB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Three readings:</a:t>
            </a:r>
          </a:p>
          <a:p>
            <a:r>
              <a:rPr lang="en-GB" dirty="0" err="1" smtClean="0"/>
              <a:t>Tiropannis</a:t>
            </a:r>
            <a:r>
              <a:rPr lang="en-GB" dirty="0" smtClean="0"/>
              <a:t> et al (2014)</a:t>
            </a:r>
          </a:p>
          <a:p>
            <a:pPr lvl="1"/>
            <a:r>
              <a:rPr lang="en-GB" dirty="0" smtClean="0"/>
              <a:t> A model for an interdisciplinary discussion</a:t>
            </a:r>
          </a:p>
          <a:p>
            <a:pPr lvl="1"/>
            <a:r>
              <a:rPr lang="en-GB" dirty="0" smtClean="0"/>
              <a:t>Compare with Chynoweth (2009) from last week’s set</a:t>
            </a:r>
          </a:p>
          <a:p>
            <a:r>
              <a:rPr lang="en-GB" dirty="0" err="1" smtClean="0"/>
              <a:t>Trowler</a:t>
            </a:r>
            <a:r>
              <a:rPr lang="en-GB" dirty="0" smtClean="0"/>
              <a:t> (2012) and </a:t>
            </a:r>
            <a:r>
              <a:rPr lang="en-GB" dirty="0" err="1" smtClean="0"/>
              <a:t>Hughs</a:t>
            </a:r>
            <a:r>
              <a:rPr lang="en-GB" dirty="0" smtClean="0"/>
              <a:t> (2013) offer two perspectives onto disciplinary cultures</a:t>
            </a:r>
          </a:p>
          <a:p>
            <a:pPr lvl="1"/>
            <a:r>
              <a:rPr lang="en-GB" dirty="0" smtClean="0"/>
              <a:t>All references are in our shared Mendeley group</a:t>
            </a:r>
          </a:p>
          <a:p>
            <a:pPr lvl="1"/>
            <a:r>
              <a:rPr lang="en-GB" dirty="0" smtClean="0"/>
              <a:t>Copies of the papers are in </a:t>
            </a:r>
            <a:r>
              <a:rPr lang="en-GB" dirty="0" err="1" smtClean="0"/>
              <a:t>EdShare</a:t>
            </a:r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890047" y="5274734"/>
            <a:ext cx="3603067" cy="3385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600" dirty="0">
                <a:hlinkClick r:id="rId2"/>
              </a:rPr>
              <a:t>http://www.edshare.soton.ac.uk/15032/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35043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Appendix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Previous topics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9844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1.1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Neil Amos</a:t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endParaRPr lang="en-GB" sz="4400" kern="1200" dirty="0" smtClean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The New You? People, Machines and Identity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83916" y="4266360"/>
            <a:ext cx="6400800" cy="175260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Psychology</a:t>
            </a:r>
          </a:p>
          <a:p>
            <a:r>
              <a:rPr lang="en-GB" dirty="0">
                <a:solidFill>
                  <a:schemeClr val="tx1"/>
                </a:solidFill>
              </a:rPr>
              <a:t>Computer Science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4081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1.2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Nick Bennett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How much does an avatar cost? </a:t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Self-representation through avatars in online gaming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Economics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Psychology</a:t>
            </a:r>
          </a:p>
          <a:p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9223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1.3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Briony Gray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Virtual Environments: the future for City Metrics and Big Data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Economic Geography</a:t>
            </a:r>
          </a:p>
          <a:p>
            <a:r>
              <a:rPr lang="en-GB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Computer Science</a:t>
            </a:r>
          </a:p>
          <a:p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http://www.edshare.soton.ac.uk/17258/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041119"/>
      </p:ext>
    </p:extLst>
  </p:cSld>
  <p:clrMapOvr>
    <a:masterClrMapping/>
  </p:clrMapOvr>
</p:sld>
</file>

<file path=ppt/theme/theme1.xml><?xml version="1.0" encoding="utf-8"?>
<a:theme xmlns:a="http://schemas.openxmlformats.org/drawingml/2006/main" name="WXSlidesActivitiesWEBS200214-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WXSlidesActivitiesWEBS200214-15.potx</Template>
  <TotalTime>889</TotalTime>
  <Words>546</Words>
  <Application>Microsoft Macintosh PowerPoint</Application>
  <PresentationFormat>On-screen Show (4:3)</PresentationFormat>
  <Paragraphs>153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WXSlidesActivitiesWEBS200214-15</vt:lpstr>
      <vt:lpstr>WEBS6203 Interdisciplinary Thinking</vt:lpstr>
      <vt:lpstr>Assessment</vt:lpstr>
      <vt:lpstr>Repko: The flow of activities</vt:lpstr>
      <vt:lpstr>Sources and examples?</vt:lpstr>
      <vt:lpstr>Tasks</vt:lpstr>
      <vt:lpstr>Appendix</vt:lpstr>
      <vt:lpstr>1.1 Neil Amos  The New You? People, Machines and Identity  </vt:lpstr>
      <vt:lpstr>1.2 Nick Bennett How much does an avatar cost?  Self-representation through avatars in online gaming  Economics Psychology </vt:lpstr>
      <vt:lpstr>1.3 Briony Gray Virtual Environments: the future for City Metrics and Big Data  Economic Geography Computer Science </vt:lpstr>
      <vt:lpstr>1.4 Dola Majekodunmi  Banking on the Web  Psychology  Computer Science </vt:lpstr>
      <vt:lpstr>1.5 Colin Pattinson  State-sponsored Cybercrime  Criminology International Relations </vt:lpstr>
      <vt:lpstr>1.6 Gefion Thuermer Can there be a European public?  </vt:lpstr>
      <vt:lpstr>1.7 Jack Webster Migrant Communities and Social Media  Human Geography  Social Anthropology </vt:lpstr>
      <vt:lpstr>1.8 Nic Fair The Ideology and Architecture of the Founding Principles of the Web : an Interdisciplinary Approach  Political Science  Computer Science </vt:lpstr>
      <vt:lpstr>1.9 Sarah Hewitt Feminist Psychology and Networks </vt:lpstr>
      <vt:lpstr>2.1 Edmund Baird  LGBT Identity and the Web  Psychology  Sociology </vt:lpstr>
      <vt:lpstr>2.2 Flavia Dinca Spreading (mis)information online: the case of anti-vaccination campaigns  Public Health  Computer Science </vt:lpstr>
      <vt:lpstr>2.3 taekyun kim why people show different behaviour between online and offline </vt:lpstr>
      <vt:lpstr>2.4 Rafael Melgarejo Heredia GOLEM &amp; HUMAN BEING: FREE WILL AUTOMATA?  </vt:lpstr>
      <vt:lpstr>2.5 Keisha Taylor The Growth Of The ‘Sharing Economy’:  How Does Sociology &amp; Economics Help Us Understand?</vt:lpstr>
      <vt:lpstr>2.6 Niko Tsakalakis Self-disclosure online: Perspectives from Computer Science and Social Social Psychology </vt:lpstr>
      <vt:lpstr>2.8 Paul Gilbert Will the new GCSE Computer Science curriculum change society’s understanding of open software &amp; systems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Su White</cp:lastModifiedBy>
  <cp:revision>53</cp:revision>
  <cp:lastPrinted>2014-10-02T10:48:42Z</cp:lastPrinted>
  <dcterms:created xsi:type="dcterms:W3CDTF">2014-10-02T10:46:20Z</dcterms:created>
  <dcterms:modified xsi:type="dcterms:W3CDTF">2016-10-11T18:58:32Z</dcterms:modified>
</cp:coreProperties>
</file>