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18" r:id="rId2"/>
    <p:sldId id="288" r:id="rId3"/>
    <p:sldId id="319" r:id="rId4"/>
    <p:sldId id="529" r:id="rId5"/>
    <p:sldId id="531" r:id="rId6"/>
    <p:sldId id="532" r:id="rId7"/>
    <p:sldId id="522" r:id="rId8"/>
    <p:sldId id="521" r:id="rId9"/>
    <p:sldId id="523" r:id="rId10"/>
    <p:sldId id="525" r:id="rId11"/>
    <p:sldId id="526" r:id="rId12"/>
    <p:sldId id="519" r:id="rId13"/>
    <p:sldId id="530" r:id="rId14"/>
    <p:sldId id="524" r:id="rId15"/>
    <p:sldId id="382" r:id="rId16"/>
    <p:sldId id="527" r:id="rId17"/>
    <p:sldId id="528" r:id="rId18"/>
    <p:sldId id="303" r:id="rId19"/>
    <p:sldId id="324" r:id="rId20"/>
    <p:sldId id="514" r:id="rId2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E6E0EC"/>
    <a:srgbClr val="CCECFF"/>
    <a:srgbClr val="CCFFCC"/>
    <a:srgbClr val="FFFFCC"/>
    <a:srgbClr val="CCFF33"/>
    <a:srgbClr val="FF7C80"/>
    <a:srgbClr val="FFCC66"/>
    <a:srgbClr val="CCCC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 autoAdjust="0"/>
    <p:restoredTop sz="91982" autoAdjust="0"/>
  </p:normalViewPr>
  <p:slideViewPr>
    <p:cSldViewPr>
      <p:cViewPr varScale="1">
        <p:scale>
          <a:sx n="105" d="100"/>
          <a:sy n="105" d="100"/>
        </p:scale>
        <p:origin x="1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FBCE1D-FA08-4F93-B431-3506C28293D5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DDE0DA-CE2D-4C3F-B2A2-747021E90A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378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EC9D20-C25B-475A-BE6C-4507DBD0D94F}" type="datetimeFigureOut">
              <a:rPr lang="en-US"/>
              <a:pPr>
                <a:defRPr/>
              </a:pPr>
              <a:t>6/1/16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AB47E6-248C-4B73-9CAF-43C9AF9C4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57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Trailer</a:t>
            </a:r>
            <a:r>
              <a:rPr lang="en-GB" baseline="0" dirty="0" smtClean="0"/>
              <a:t> video hyperlinked to image (2minutes)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B47E6-248C-4B73-9CAF-43C9AF9C4C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5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818F73-DDAD-4512-BE33-DFD021724E95}" type="slidenum">
              <a:rPr lang="en-GB" smtClean="0"/>
              <a:pPr eaLnBrk="1" hangingPunct="1"/>
              <a:t>5</a:t>
            </a:fld>
            <a:endParaRPr lang="en-GB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182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3B3F82E-4477-4092-9235-E5A2FFB2A46B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Discuss the idea of balanced and unbalanced forces with the students.</a:t>
            </a:r>
          </a:p>
        </p:txBody>
      </p:sp>
    </p:spTree>
    <p:extLst>
      <p:ext uri="{BB962C8B-B14F-4D97-AF65-F5344CB8AC3E}">
        <p14:creationId xmlns:p14="http://schemas.microsoft.com/office/powerpoint/2010/main" val="68077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B94-7703-4BEB-B580-5B83B5409B83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D499-5263-4C20-BE04-3ED6C06B2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B2309-EFCB-4FA1-B9C6-EC6356542A4E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0AF2-FDEB-4F0C-807C-E14A9C1D0D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9CD41-68B1-4A9D-A76F-25A6F62CB0F4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23ED6-C6F7-4C6A-B6EA-BAEBC499C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40013-F9AA-4E19-AAE1-75FA86507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1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09AB3-0185-4EE2-97AF-21C8228D10E8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CF72-603A-41A6-8D4C-D96418370D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DDA6-B93B-413E-AC22-CA4EDAAC128F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90E46-838F-4996-819E-5878AB68B2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B5E6-FD66-4B98-8844-8E7CDB39BF2E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DBAD4-4EEE-4831-8C8C-A89549CFAB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8AD1-75C4-456E-804A-FD070F6C695A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BBE5-3F2B-4D76-97B3-CD84836259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B00B-BE7C-449F-93E8-B277C06B6161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9B97-213A-4228-9A13-721EA3759F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2CED8-5752-4087-9290-FEE849C9EDBA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5D765-A1D2-4C24-8DB9-B56E22034E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C9DE-B795-4E13-9D8B-7B1700026D4E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9287F-C251-4790-A883-717AC3222B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DB89-2A12-4834-8591-6367C5FB613E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A2F0-D11B-4A9C-AE62-724B3B13ED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65AE5D-4648-420E-B2FC-33B1E85061A7}" type="datetimeFigureOut">
              <a:rPr lang="en-US"/>
              <a:pPr>
                <a:defRPr/>
              </a:pPr>
              <a:t>6/1/16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72A9BE-1F92-4ABD-96E4-1822C08A20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e-eXJ6HgkQ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862" y="5062653"/>
            <a:ext cx="7605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What connects all of </a:t>
            </a:r>
          </a:p>
          <a:p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these images?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3153050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830013"/>
            <a:ext cx="3375645" cy="2241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628800"/>
            <a:ext cx="3355060" cy="223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60" y="2593471"/>
            <a:ext cx="1981200" cy="2305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544" y="180409"/>
            <a:ext cx="1530660" cy="2332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196729"/>
            <a:ext cx="270685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918223" y="393291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Keeping things afloat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1103939" y="3645024"/>
            <a:ext cx="7272808" cy="1512168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The man is easily able to float because…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8" name="Picture 4" descr="800px-Dead_sea_news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01177"/>
            <a:ext cx="3942184" cy="234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918223" y="393291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Keeping things afloat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1135187" y="1489546"/>
            <a:ext cx="7272808" cy="931342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Use the table below to give your answer a level. </a:t>
            </a:r>
            <a:endParaRPr lang="en-GB" sz="24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959033"/>
              </p:ext>
            </p:extLst>
          </p:nvPr>
        </p:nvGraphicFramePr>
        <p:xfrm>
          <a:off x="88912" y="2708920"/>
          <a:ext cx="8947584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528"/>
                <a:gridCol w="2982528"/>
                <a:gridCol w="2982528"/>
              </a:tblGrid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4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describe what makes an object float.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5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explain why an object floats in terms of forces.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6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analyse how an object floats in terms of density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5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230011" y="393291"/>
            <a:ext cx="4812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What about Jack?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7" y="1412776"/>
            <a:ext cx="8789942" cy="4248472"/>
          </a:xfrm>
          <a:prstGeom prst="rect">
            <a:avLst/>
          </a:prstGeom>
        </p:spPr>
      </p:pic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83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949708" y="327762"/>
            <a:ext cx="4812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What about Jack?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6945" r="51080"/>
          <a:stretch/>
        </p:blipFill>
        <p:spPr>
          <a:xfrm>
            <a:off x="32068" y="3163931"/>
            <a:ext cx="3261742" cy="182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00" t="66945"/>
          <a:stretch/>
        </p:blipFill>
        <p:spPr>
          <a:xfrm>
            <a:off x="5786039" y="3163931"/>
            <a:ext cx="3333750" cy="1826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1" t="33056" r="50000" b="33055"/>
          <a:stretch/>
        </p:blipFill>
        <p:spPr>
          <a:xfrm>
            <a:off x="2699792" y="1196450"/>
            <a:ext cx="3312368" cy="1872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3810" y="3163931"/>
            <a:ext cx="2492229" cy="2704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If the issue wasn’t space, why did Jack not join Rose on the door?!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230011" y="393291"/>
            <a:ext cx="4812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What about Jack?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68" y="1412776"/>
            <a:ext cx="5715000" cy="276225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3528" y="4293096"/>
            <a:ext cx="8625482" cy="144016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If the downward force (weight) of Jack + Rose + Door &gt; the buoyant force of the water then they would both be in trouble. 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8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5096" y="1412776"/>
            <a:ext cx="8694356" cy="1493935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Use the information on your work sheet to decide whether Jack and Rose could both have used the door as a life raft.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8072" y="219067"/>
            <a:ext cx="4902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What about Jack?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4" y="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148071"/>
              </p:ext>
            </p:extLst>
          </p:nvPr>
        </p:nvGraphicFramePr>
        <p:xfrm>
          <a:off x="144420" y="3211516"/>
          <a:ext cx="8821614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0538"/>
                <a:gridCol w="2940538"/>
                <a:gridCol w="2940538"/>
              </a:tblGrid>
              <a:tr h="2215942">
                <a:tc>
                  <a:txBody>
                    <a:bodyPr/>
                    <a:lstStyle/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would like to go through this step by step.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u="none" dirty="0" smtClean="0">
                          <a:latin typeface="Comic Sans MS" pitchFamily="66" charset="0"/>
                        </a:rPr>
                        <a:t>I would like some support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to know what equations I need to use.</a:t>
                      </a:r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u="none" dirty="0" smtClean="0"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u="none" dirty="0" smtClean="0">
                          <a:latin typeface="Comic Sans MS" pitchFamily="66" charset="0"/>
                        </a:rPr>
                        <a:t>I would like to attempt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this by myself. </a:t>
                      </a:r>
                      <a:endParaRPr lang="en-GB" sz="2400" b="0" u="none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9384" y="5598683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3252752"/>
            <a:ext cx="850117" cy="637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234635"/>
            <a:ext cx="850117" cy="637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252752"/>
            <a:ext cx="850117" cy="637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197" y="3234635"/>
            <a:ext cx="850117" cy="637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589" y="3252752"/>
            <a:ext cx="850117" cy="637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333" y="3252752"/>
            <a:ext cx="850117" cy="63758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6130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71678" y="276832"/>
            <a:ext cx="8694356" cy="2720120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‘It was a ridiculous ending, there was no need for them both to die, the door was big enough for the both of them’ – Alan Jones.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Write a response to Alan’s comment explaining why this is not the case.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66742"/>
              </p:ext>
            </p:extLst>
          </p:nvPr>
        </p:nvGraphicFramePr>
        <p:xfrm>
          <a:off x="107504" y="3356992"/>
          <a:ext cx="8947584" cy="237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528"/>
                <a:gridCol w="2982528"/>
                <a:gridCol w="2982528"/>
              </a:tblGrid>
              <a:tr h="2376264"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All</a:t>
                      </a: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describe the reasons for my answer.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Most</a:t>
                      </a: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explain the reasons for my answer.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Some</a:t>
                      </a: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justify the reasons for my answer.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9384" y="5598683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9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15616" y="276832"/>
            <a:ext cx="7859088" cy="178401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Give your partner’s answer a WWW(what went well) and EBI (even better if) comment.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55128"/>
              </p:ext>
            </p:extLst>
          </p:nvPr>
        </p:nvGraphicFramePr>
        <p:xfrm>
          <a:off x="107504" y="2204864"/>
          <a:ext cx="8947584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528"/>
                <a:gridCol w="2982528"/>
                <a:gridCol w="2982528"/>
              </a:tblGrid>
              <a:tr h="2376264"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4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describe the reasons for my answer.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5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explain the reasons for my answer.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Level 6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justify the reasons for my answer.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9384" y="5598683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4" y="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3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747464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4800" b="1" dirty="0">
              <a:latin typeface="Comic Sans MS" pitchFamily="66" charset="0"/>
              <a:ea typeface="Times New Roman" pitchFamily="18" charset="0"/>
            </a:endParaRPr>
          </a:p>
          <a:p>
            <a:pPr algn="ctr">
              <a:defRPr/>
            </a:pPr>
            <a:r>
              <a:rPr lang="en-US" sz="4800" b="1" u="sng" dirty="0" smtClean="0">
                <a:latin typeface="+mn-lt"/>
                <a:ea typeface="Times New Roman" pitchFamily="18" charset="0"/>
              </a:rPr>
              <a:t>Did we meet the Learning Objective…</a:t>
            </a:r>
            <a:endParaRPr lang="en-GB" sz="4800" u="sng" dirty="0">
              <a:latin typeface="+mn-lt"/>
            </a:endParaRPr>
          </a:p>
          <a:p>
            <a:pPr algn="ctr" eaLnBrk="0" hangingPunct="0">
              <a:defRPr/>
            </a:pPr>
            <a:endParaRPr lang="en-US" sz="1600" dirty="0">
              <a:latin typeface="+mn-lt"/>
              <a:ea typeface="Times New Roman" pitchFamily="18" charset="0"/>
            </a:endParaRPr>
          </a:p>
          <a:p>
            <a:pPr algn="ctr">
              <a:buFont typeface="Arial" charset="0"/>
              <a:buNone/>
              <a:defRPr/>
            </a:pPr>
            <a:endParaRPr lang="en-GB" sz="4400" b="1" u="sng" dirty="0" smtClean="0">
              <a:latin typeface="+mn-lt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endParaRPr lang="en-GB" sz="4400" b="1" u="sng" dirty="0">
              <a:latin typeface="+mn-lt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endParaRPr lang="en-GB" sz="4400" b="1" u="sng" dirty="0" smtClean="0">
              <a:latin typeface="+mn-lt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endParaRPr lang="en-GB" sz="4400" b="1" u="sng" dirty="0">
              <a:latin typeface="+mn-lt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GB" sz="3200" dirty="0">
              <a:latin typeface="+mn-lt"/>
              <a:cs typeface="Arial" charset="0"/>
            </a:endParaRPr>
          </a:p>
          <a:p>
            <a:pPr algn="ctr">
              <a:defRPr/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876063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GB" sz="3600" dirty="0" smtClean="0">
                <a:latin typeface="+mn-lt"/>
                <a:cs typeface="Arial" charset="0"/>
              </a:rPr>
              <a:t>…to </a:t>
            </a:r>
            <a:r>
              <a:rPr lang="en-GB" sz="3600" dirty="0">
                <a:latin typeface="+mn-lt"/>
                <a:cs typeface="Arial" charset="0"/>
              </a:rPr>
              <a:t>be able </a:t>
            </a:r>
            <a:r>
              <a:rPr lang="en-GB" sz="3600" dirty="0" smtClean="0">
                <a:latin typeface="+mn-lt"/>
                <a:cs typeface="Arial" charset="0"/>
              </a:rPr>
              <a:t>to </a:t>
            </a:r>
            <a:r>
              <a:rPr lang="en-GB" sz="3600" dirty="0">
                <a:latin typeface="+mj-lt"/>
                <a:cs typeface="Arial" charset="0"/>
              </a:rPr>
              <a:t>scientifically answer the question: </a:t>
            </a:r>
          </a:p>
          <a:p>
            <a:pPr algn="ctr">
              <a:buFont typeface="Arial" charset="0"/>
              <a:buNone/>
              <a:defRPr/>
            </a:pPr>
            <a:r>
              <a:rPr lang="en-GB" sz="3600" dirty="0">
                <a:latin typeface="+mj-lt"/>
                <a:cs typeface="Arial" charset="0"/>
              </a:rPr>
              <a:t>Would Jack and Rose both have fitted on the door?</a:t>
            </a:r>
          </a:p>
          <a:p>
            <a:pPr algn="ctr">
              <a:buFont typeface="Arial" charset="0"/>
              <a:buNone/>
              <a:defRPr/>
            </a:pPr>
            <a:endParaRPr lang="en-GB" sz="3600" b="1" u="sng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611560" y="107341"/>
            <a:ext cx="80724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4800" b="1" u="sng" dirty="0" smtClean="0">
                <a:latin typeface="Comic Sans MS" pitchFamily="66" charset="0"/>
                <a:cs typeface="Times New Roman" pitchFamily="18" charset="0"/>
              </a:rPr>
              <a:t>Which level have you achieved today?</a:t>
            </a:r>
            <a:endParaRPr lang="en-GB" sz="1600" u="sng" dirty="0"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03022"/>
              </p:ext>
            </p:extLst>
          </p:nvPr>
        </p:nvGraphicFramePr>
        <p:xfrm>
          <a:off x="88912" y="1916832"/>
          <a:ext cx="8947584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528"/>
                <a:gridCol w="2982528"/>
                <a:gridCol w="2982528"/>
              </a:tblGrid>
              <a:tr h="3240360"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Level 4</a:t>
                      </a: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 describe what makes an object float.</a:t>
                      </a: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describe the reasons for my answer.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Level 5</a:t>
                      </a: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 explain </a:t>
                      </a:r>
                      <a:r>
                        <a:rPr lang="en-GB" sz="2000" b="0" u="none" baseline="0" smtClean="0">
                          <a:latin typeface="Comic Sans MS" pitchFamily="66" charset="0"/>
                        </a:rPr>
                        <a:t>why an object floats.</a:t>
                      </a:r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explain the reasons for my answer.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u="sng" dirty="0" smtClean="0">
                          <a:latin typeface="Comic Sans MS" pitchFamily="66" charset="0"/>
                        </a:rPr>
                        <a:t>Level 6</a:t>
                      </a:r>
                    </a:p>
                    <a:p>
                      <a:pPr algn="ctr"/>
                      <a:endParaRPr lang="en-GB" sz="20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 analyse how an object floats in terms of density.</a:t>
                      </a:r>
                    </a:p>
                    <a:p>
                      <a:pPr algn="ctr"/>
                      <a:endParaRPr lang="en-GB" sz="20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0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justify the reasons for my answer.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7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366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4800" b="1" dirty="0">
              <a:latin typeface="Comic Sans MS" pitchFamily="66" charset="0"/>
              <a:ea typeface="Times New Roman" pitchFamily="18" charset="0"/>
            </a:endParaRPr>
          </a:p>
          <a:p>
            <a:pPr algn="ctr">
              <a:defRPr/>
            </a:pPr>
            <a:r>
              <a:rPr lang="en-US" sz="4800" b="1" u="sng" dirty="0">
                <a:latin typeface="+mn-lt"/>
                <a:ea typeface="Times New Roman" pitchFamily="18" charset="0"/>
              </a:rPr>
              <a:t>Learning Objective</a:t>
            </a:r>
            <a:endParaRPr lang="en-GB" sz="4800" u="sng" dirty="0">
              <a:latin typeface="+mn-lt"/>
            </a:endParaRPr>
          </a:p>
          <a:p>
            <a:pPr algn="ctr" eaLnBrk="0" hangingPunct="0">
              <a:defRPr/>
            </a:pPr>
            <a:endParaRPr lang="en-US" sz="1600" dirty="0">
              <a:latin typeface="+mn-lt"/>
              <a:ea typeface="Times New Roman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sz="4400" dirty="0" smtClean="0">
                <a:latin typeface="+mn-lt"/>
                <a:cs typeface="Arial" charset="0"/>
              </a:rPr>
              <a:t>To be able to scientifically answer the question: </a:t>
            </a:r>
          </a:p>
          <a:p>
            <a:pPr algn="ctr">
              <a:buFont typeface="Arial" charset="0"/>
              <a:buNone/>
              <a:defRPr/>
            </a:pPr>
            <a:endParaRPr lang="en-GB" sz="4400" dirty="0" smtClean="0">
              <a:latin typeface="+mn-lt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sz="4400" dirty="0" smtClean="0">
                <a:latin typeface="+mn-lt"/>
                <a:cs typeface="Arial" charset="0"/>
              </a:rPr>
              <a:t>Would Jack and Rose both have fitted on that door?</a:t>
            </a:r>
            <a:endParaRPr lang="en-GB" sz="4400" dirty="0">
              <a:latin typeface="+mn-lt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endParaRPr lang="en-GB" sz="4400" b="1" u="sng" dirty="0" smtClean="0">
              <a:latin typeface="+mn-lt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GB" sz="3200" dirty="0">
              <a:latin typeface="+mn-lt"/>
              <a:cs typeface="Arial" charset="0"/>
            </a:endParaRPr>
          </a:p>
          <a:p>
            <a:pPr algn="ctr">
              <a:defRPr/>
            </a:pP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20657" y="2218556"/>
            <a:ext cx="7662579" cy="11431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Looking at the WWW/EBI comment written by your partner make the suggested improvements to your work in </a:t>
            </a:r>
            <a:r>
              <a:rPr lang="en-GB" sz="2400" b="1" u="sng" dirty="0" smtClean="0">
                <a:solidFill>
                  <a:srgbClr val="00B050"/>
                </a:solidFill>
                <a:latin typeface="Comic Sans MS" pitchFamily="66" charset="0"/>
              </a:rPr>
              <a:t>green</a:t>
            </a:r>
            <a:r>
              <a:rPr lang="en-GB" sz="2400" b="1" dirty="0" smtClean="0">
                <a:solidFill>
                  <a:schemeClr val="tx1"/>
                </a:solidFill>
                <a:latin typeface="Comic Sans MS" pitchFamily="66" charset="0"/>
              </a:rPr>
              <a:t> pen.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sz="4800" b="1" u="sng" dirty="0" smtClean="0"/>
              <a:t>Plenary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11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611560" y="0"/>
            <a:ext cx="80724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4800" b="1" u="sng" dirty="0">
                <a:latin typeface="Comic Sans MS" pitchFamily="66" charset="0"/>
                <a:cs typeface="Times New Roman" pitchFamily="18" charset="0"/>
              </a:rPr>
              <a:t>Learning </a:t>
            </a:r>
            <a:r>
              <a:rPr lang="en-US" sz="4800" b="1" u="sng" dirty="0" smtClean="0">
                <a:latin typeface="Comic Sans MS" pitchFamily="66" charset="0"/>
                <a:cs typeface="Arial" charset="0"/>
              </a:rPr>
              <a:t>Outcomes</a:t>
            </a:r>
            <a:endParaRPr lang="en-GB" sz="1600" u="sng" dirty="0"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50772"/>
              </p:ext>
            </p:extLst>
          </p:nvPr>
        </p:nvGraphicFramePr>
        <p:xfrm>
          <a:off x="107504" y="1052736"/>
          <a:ext cx="8947584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2528"/>
                <a:gridCol w="2982528"/>
                <a:gridCol w="2982528"/>
              </a:tblGrid>
              <a:tr h="4304174"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All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describe what makes an object float.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describe the reasons for my answer.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Most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explain why an object floats.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explain the reasons for my answer.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u="sng" dirty="0" smtClean="0">
                          <a:latin typeface="Comic Sans MS" pitchFamily="66" charset="0"/>
                        </a:rPr>
                        <a:t>Some</a:t>
                      </a:r>
                    </a:p>
                    <a:p>
                      <a:pPr algn="ctr"/>
                      <a:endParaRPr lang="en-GB" sz="2400" b="1" u="sng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dirty="0" smtClean="0">
                          <a:latin typeface="Comic Sans MS" pitchFamily="66" charset="0"/>
                        </a:rPr>
                        <a:t>I can</a:t>
                      </a:r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 analyse how an object floats in terms of density.</a:t>
                      </a:r>
                    </a:p>
                    <a:p>
                      <a:pPr algn="ctr"/>
                      <a:endParaRPr lang="en-GB" sz="2400" b="0" u="none" baseline="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400" b="0" u="none" baseline="0" dirty="0" smtClean="0">
                          <a:latin typeface="Comic Sans MS" pitchFamily="66" charset="0"/>
                        </a:rPr>
                        <a:t>I can say whether Jack and Rose would both have fitted on the door and I can justify the reasons for my answer.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55391" y="6237312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080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8504" y="5661248"/>
            <a:ext cx="3827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 Titanic</a:t>
            </a: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9" y="38927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Why do some objects float and some sink?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9138"/>
            <a:ext cx="4038600" cy="4525962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GB" sz="2000" dirty="0" smtClean="0"/>
              <a:t>Carry out the experiment to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GB" sz="2000" dirty="0" smtClean="0"/>
              <a:t>find out: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GB" sz="2000" dirty="0" smtClean="0"/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GB" sz="2000" dirty="0" smtClean="0"/>
              <a:t>Tie an elastic band around the object.</a:t>
            </a:r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GB" sz="2000" dirty="0" smtClean="0"/>
              <a:t>Hook it up to a Newton meter and weigh it in air.</a:t>
            </a:r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GB" sz="2000" dirty="0" smtClean="0"/>
              <a:t>See whether it floats or sinks.</a:t>
            </a:r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GB" sz="2000" dirty="0" smtClean="0"/>
              <a:t>Hook it up to the Newton meter and weigh it either in the water or on the water.</a:t>
            </a:r>
          </a:p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GB" sz="2000" dirty="0" smtClean="0"/>
              <a:t>Repeat for different objects.</a:t>
            </a:r>
          </a:p>
        </p:txBody>
      </p:sp>
      <p:pic>
        <p:nvPicPr>
          <p:cNvPr id="4100" name="Picture 4" descr="MCBD09488_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628775"/>
            <a:ext cx="3995737" cy="4105275"/>
          </a:xfrm>
        </p:spPr>
      </p:pic>
      <p:sp>
        <p:nvSpPr>
          <p:cNvPr id="5" name="Rectangle 4"/>
          <p:cNvSpPr/>
          <p:nvPr/>
        </p:nvSpPr>
        <p:spPr>
          <a:xfrm>
            <a:off x="881354" y="6206559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pic>
        <p:nvPicPr>
          <p:cNvPr id="6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7859" y="5608071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3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31010"/>
              </p:ext>
            </p:extLst>
          </p:nvPr>
        </p:nvGraphicFramePr>
        <p:xfrm>
          <a:off x="827584" y="980728"/>
          <a:ext cx="7056711" cy="3657528"/>
        </p:xfrm>
        <a:graphic>
          <a:graphicData uri="http://schemas.openxmlformats.org/drawingml/2006/table">
            <a:tbl>
              <a:tblPr/>
              <a:tblGrid>
                <a:gridCol w="1763786"/>
                <a:gridCol w="1765353"/>
                <a:gridCol w="1763786"/>
                <a:gridCol w="176378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Object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Weight in 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(N)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Weight in water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(N)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Float/Sink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539552" y="5301208"/>
            <a:ext cx="8208963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/>
              <a:t>Can you see any pattern in the results?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/>
              <a:t>Why do objects that float appear to be weightless?</a:t>
            </a:r>
          </a:p>
        </p:txBody>
      </p:sp>
    </p:spTree>
    <p:extLst>
      <p:ext uri="{BB962C8B-B14F-4D97-AF65-F5344CB8AC3E}">
        <p14:creationId xmlns:p14="http://schemas.microsoft.com/office/powerpoint/2010/main" val="28134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588" y="3140968"/>
            <a:ext cx="522058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918223" y="393291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Keeping things afloat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sp>
        <p:nvSpPr>
          <p:cNvPr id="2" name="Rectangle 1"/>
          <p:cNvSpPr/>
          <p:nvPr/>
        </p:nvSpPr>
        <p:spPr>
          <a:xfrm>
            <a:off x="863588" y="1916832"/>
            <a:ext cx="5220580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576" y="1693590"/>
            <a:ext cx="5832648" cy="511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918223" y="2636912"/>
            <a:ext cx="2808312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372200" y="1412776"/>
            <a:ext cx="2576810" cy="4032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</a:t>
            </a:r>
            <a:r>
              <a:rPr lang="en-GB" sz="2400" dirty="0" smtClean="0">
                <a:solidFill>
                  <a:schemeClr val="tx1"/>
                </a:solidFill>
              </a:rPr>
              <a:t>he object needs to exert less force down on to the water than the water exerts up on to it. </a:t>
            </a:r>
          </a:p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588" y="3140968"/>
            <a:ext cx="522058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918223" y="393291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Keeping things afloat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sp>
        <p:nvSpPr>
          <p:cNvPr id="2" name="Rectangle 1"/>
          <p:cNvSpPr/>
          <p:nvPr/>
        </p:nvSpPr>
        <p:spPr>
          <a:xfrm>
            <a:off x="863588" y="1916832"/>
            <a:ext cx="5220580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576" y="1693590"/>
            <a:ext cx="5832648" cy="511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918223" y="2636912"/>
            <a:ext cx="2808312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372200" y="1412776"/>
            <a:ext cx="2576810" cy="4032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Another way of looking at it- For an object to float it needs to be less dense than the liquid it is in. </a:t>
            </a:r>
          </a:p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Density = m/v</a:t>
            </a:r>
          </a:p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ocuments and Settings\rmorris3\Local Settings\Temporary Internet Files\Content.IE5\MCV7IOYR\MC9004404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445224"/>
            <a:ext cx="11366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918223" y="393291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latin typeface="Comic Sans MS" pitchFamily="66" charset="0"/>
                <a:cs typeface="Times New Roman" pitchFamily="18" charset="0"/>
              </a:rPr>
              <a:t>Keeping things afloat</a:t>
            </a:r>
            <a:endParaRPr lang="en-GB" sz="1400" u="sng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2" name="Picture 2" descr="C:\Users\Beca Thomas\AppData\Local\Microsoft\Windows\Temporary Internet Files\Content.IE5\RHVJLTT6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955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3588" y="5868005"/>
            <a:ext cx="69847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LO</a:t>
            </a:r>
            <a:r>
              <a:rPr lang="en-GB" sz="1600" dirty="0" smtClean="0"/>
              <a:t>: </a:t>
            </a:r>
            <a:r>
              <a:rPr lang="en-GB" sz="1600" dirty="0" smtClean="0">
                <a:cs typeface="Arial" charset="0"/>
              </a:rPr>
              <a:t>to say whether Jack and Rose could both have fitted on the door.</a:t>
            </a:r>
            <a:endParaRPr lang="en-GB" sz="1600" dirty="0"/>
          </a:p>
        </p:txBody>
      </p:sp>
      <p:sp>
        <p:nvSpPr>
          <p:cNvPr id="10" name="Up Arrow 9"/>
          <p:cNvSpPr/>
          <p:nvPr/>
        </p:nvSpPr>
        <p:spPr>
          <a:xfrm>
            <a:off x="179512" y="1370683"/>
            <a:ext cx="8769498" cy="4104456"/>
          </a:xfrm>
          <a:prstGeom prst="upArrow">
            <a:avLst>
              <a:gd name="adj1" fmla="val 50000"/>
              <a:gd name="adj2" fmla="val 55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The upwards (buoyant) force from the water = </a:t>
            </a:r>
          </a:p>
          <a:p>
            <a:pPr algn="ctr"/>
            <a:r>
              <a:rPr lang="en-GB" sz="2400" dirty="0" smtClean="0"/>
              <a:t>the volume of water displaced x the density of the water x gravity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670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</TotalTime>
  <Words>1128</Words>
  <Application>Microsoft Macintosh PowerPoint</Application>
  <PresentationFormat>On-screen Show (4:3)</PresentationFormat>
  <Paragraphs>152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Why do some objects float and some sink?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Plenary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Western Front</dc:title>
  <dc:creator>Rachel Morris</dc:creator>
  <cp:lastModifiedBy>Fielding S.</cp:lastModifiedBy>
  <cp:revision>225</cp:revision>
  <cp:lastPrinted>2015-05-20T08:10:45Z</cp:lastPrinted>
  <dcterms:created xsi:type="dcterms:W3CDTF">2009-03-09T10:20:08Z</dcterms:created>
  <dcterms:modified xsi:type="dcterms:W3CDTF">2016-06-01T08:51:23Z</dcterms:modified>
</cp:coreProperties>
</file>