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0"/>
    <p:restoredTop sz="94637"/>
  </p:normalViewPr>
  <p:slideViewPr>
    <p:cSldViewPr>
      <p:cViewPr varScale="1">
        <p:scale>
          <a:sx n="116" d="100"/>
          <a:sy n="116" d="100"/>
        </p:scale>
        <p:origin x="200" y="8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2081-F9F4-4B8C-8484-AE23064367CF}" type="datetimeFigureOut">
              <a:rPr lang="en-GB" smtClean="0"/>
              <a:t>31/05/2016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DCBD-7AC7-4272-8B7C-DECC2FF2C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497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2081-F9F4-4B8C-8484-AE23064367CF}" type="datetimeFigureOut">
              <a:rPr lang="en-GB" smtClean="0"/>
              <a:t>31/05/2016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DCBD-7AC7-4272-8B7C-DECC2FF2C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33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2081-F9F4-4B8C-8484-AE23064367CF}" type="datetimeFigureOut">
              <a:rPr lang="en-GB" smtClean="0"/>
              <a:t>31/05/2016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DCBD-7AC7-4272-8B7C-DECC2FF2C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982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2081-F9F4-4B8C-8484-AE23064367CF}" type="datetimeFigureOut">
              <a:rPr lang="en-GB" smtClean="0"/>
              <a:t>31/05/2016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DCBD-7AC7-4272-8B7C-DECC2FF2C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38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2081-F9F4-4B8C-8484-AE23064367CF}" type="datetimeFigureOut">
              <a:rPr lang="en-GB" smtClean="0"/>
              <a:t>31/05/2016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DCBD-7AC7-4272-8B7C-DECC2FF2C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86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2081-F9F4-4B8C-8484-AE23064367CF}" type="datetimeFigureOut">
              <a:rPr lang="en-GB" smtClean="0"/>
              <a:t>31/05/2016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DCBD-7AC7-4272-8B7C-DECC2FF2C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103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2081-F9F4-4B8C-8484-AE23064367CF}" type="datetimeFigureOut">
              <a:rPr lang="en-GB" smtClean="0"/>
              <a:t>31/05/2016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DCBD-7AC7-4272-8B7C-DECC2FF2C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7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2081-F9F4-4B8C-8484-AE23064367CF}" type="datetimeFigureOut">
              <a:rPr lang="en-GB" smtClean="0"/>
              <a:t>31/05/2016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DCBD-7AC7-4272-8B7C-DECC2FF2C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763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2081-F9F4-4B8C-8484-AE23064367CF}" type="datetimeFigureOut">
              <a:rPr lang="en-GB" smtClean="0"/>
              <a:t>31/05/2016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DCBD-7AC7-4272-8B7C-DECC2FF2C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133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2081-F9F4-4B8C-8484-AE23064367CF}" type="datetimeFigureOut">
              <a:rPr lang="en-GB" smtClean="0"/>
              <a:t>31/05/2016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DCBD-7AC7-4272-8B7C-DECC2FF2C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47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2081-F9F4-4B8C-8484-AE23064367CF}" type="datetimeFigureOut">
              <a:rPr lang="en-GB" smtClean="0"/>
              <a:t>31/05/2016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DCBD-7AC7-4272-8B7C-DECC2FF2C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89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02081-F9F4-4B8C-8484-AE23064367CF}" type="datetimeFigureOut">
              <a:rPr lang="en-GB" smtClean="0"/>
              <a:t>31/05/2016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1DCBD-7AC7-4272-8B7C-DECC2FF2C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31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470025"/>
          </a:xfrm>
        </p:spPr>
        <p:txBody>
          <a:bodyPr>
            <a:noAutofit/>
          </a:bodyPr>
          <a:lstStyle/>
          <a:p>
            <a:r>
              <a:rPr lang="en-GB" sz="6000" b="1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SHARK ATTACK!</a:t>
            </a:r>
            <a:endParaRPr lang="en-GB" sz="6000" b="1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7092280" y="3573016"/>
            <a:ext cx="1944216" cy="1908792"/>
          </a:xfrm>
          <a:prstGeom prst="wedgeEllipseCallout">
            <a:avLst>
              <a:gd name="adj1" fmla="val -153842"/>
              <a:gd name="adj2" fmla="val 79920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Kristen ITC" panose="03050502040202030202" pitchFamily="66" charset="0"/>
              </a:rPr>
              <a:t>How is a shark adapted to be a hunter-killer?</a:t>
            </a:r>
            <a:endParaRPr lang="en-GB" dirty="0">
              <a:latin typeface="Kristen ITC" panose="03050502040202030202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37" y="6221674"/>
            <a:ext cx="270685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An amazing predator</a:t>
            </a:r>
            <a:endParaRPr lang="en-GB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875165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65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     Did you also know…….</a:t>
            </a:r>
            <a:endParaRPr lang="en-GB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Kristen ITC" panose="03050502040202030202" pitchFamily="66" charset="0"/>
              </a:rPr>
              <a:t>Sharks have what is known as a lateral line. This is an internal sense that allows them to detect vibrations in the </a:t>
            </a:r>
            <a:r>
              <a:rPr lang="en-GB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water.</a:t>
            </a:r>
          </a:p>
          <a:p>
            <a:endParaRPr lang="en-GB" sz="2400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Kristen ITC" panose="03050502040202030202" pitchFamily="66" charset="0"/>
              </a:rPr>
              <a:t>Sharks can also feel the electrical charge from prey in the water. </a:t>
            </a:r>
            <a:r>
              <a:rPr lang="en-GB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All </a:t>
            </a:r>
            <a:r>
              <a:rPr lang="en-GB" sz="2400" dirty="0">
                <a:solidFill>
                  <a:schemeClr val="bg1"/>
                </a:solidFill>
                <a:latin typeface="Kristen ITC" panose="03050502040202030202" pitchFamily="66" charset="0"/>
              </a:rPr>
              <a:t>living creatures give </a:t>
            </a:r>
            <a:r>
              <a:rPr lang="en-GB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off </a:t>
            </a:r>
            <a:r>
              <a:rPr lang="en-GB" sz="2400" dirty="0">
                <a:solidFill>
                  <a:schemeClr val="bg1"/>
                </a:solidFill>
                <a:latin typeface="Kristen ITC" panose="03050502040202030202" pitchFamily="66" charset="0"/>
              </a:rPr>
              <a:t>some </a:t>
            </a:r>
            <a:r>
              <a:rPr lang="en-GB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amount of electrical charge </a:t>
            </a:r>
            <a:r>
              <a:rPr lang="en-GB" sz="2400" dirty="0">
                <a:solidFill>
                  <a:schemeClr val="bg1"/>
                </a:solidFill>
                <a:latin typeface="Kristen ITC" panose="03050502040202030202" pitchFamily="66" charset="0"/>
              </a:rPr>
              <a:t>as they move through the water</a:t>
            </a:r>
            <a:r>
              <a:rPr lang="en-GB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.</a:t>
            </a:r>
          </a:p>
          <a:p>
            <a:endParaRPr lang="en-GB" sz="2400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Kristen ITC" panose="03050502040202030202" pitchFamily="66" charset="0"/>
              </a:rPr>
              <a:t>The strongest sense for a shark is their smell</a:t>
            </a:r>
            <a:r>
              <a:rPr lang="en-GB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. Some species </a:t>
            </a:r>
            <a:r>
              <a:rPr lang="en-GB" sz="2400" dirty="0">
                <a:solidFill>
                  <a:schemeClr val="bg1"/>
                </a:solidFill>
                <a:latin typeface="Kristen ITC" panose="03050502040202030202" pitchFamily="66" charset="0"/>
              </a:rPr>
              <a:t>can </a:t>
            </a:r>
            <a:r>
              <a:rPr lang="en-GB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smell </a:t>
            </a:r>
            <a:r>
              <a:rPr lang="en-GB" sz="2400" dirty="0">
                <a:solidFill>
                  <a:schemeClr val="bg1"/>
                </a:solidFill>
                <a:latin typeface="Kristen ITC" panose="03050502040202030202" pitchFamily="66" charset="0"/>
              </a:rPr>
              <a:t>even a single drop of blood in the water. </a:t>
            </a:r>
            <a:r>
              <a:rPr lang="en-GB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However they are not killing </a:t>
            </a:r>
            <a:r>
              <a:rPr lang="en-GB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machines </a:t>
            </a:r>
            <a:r>
              <a:rPr lang="en-GB" sz="24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and if </a:t>
            </a:r>
            <a:r>
              <a:rPr lang="en-GB" sz="2400" dirty="0">
                <a:solidFill>
                  <a:schemeClr val="bg1"/>
                </a:solidFill>
                <a:latin typeface="Kristen ITC" panose="03050502040202030202" pitchFamily="66" charset="0"/>
              </a:rPr>
              <a:t>they aren’t hungry then they won’t even bother to look for the source of the smell.</a:t>
            </a:r>
          </a:p>
          <a:p>
            <a:endParaRPr lang="en-GB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4379" y="6488668"/>
            <a:ext cx="580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Content from http://</a:t>
            </a:r>
            <a:r>
              <a:rPr lang="en-US" dirty="0" err="1">
                <a:solidFill>
                  <a:schemeClr val="bg1"/>
                </a:solidFill>
              </a:rPr>
              <a:t>www.sharks-world.com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shark_senses</a:t>
            </a:r>
            <a:r>
              <a:rPr lang="en-US" dirty="0">
                <a:solidFill>
                  <a:schemeClr val="bg1"/>
                </a:solidFill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330130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50" r="95313">
                        <a14:foregroundMark x1="31250" y1="16667" x2="34375" y2="21667"/>
                        <a14:foregroundMark x1="67813" y1="27500" x2="71875" y2="2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695756" y="260648"/>
            <a:ext cx="3002632" cy="2052808"/>
          </a:xfrm>
          <a:prstGeom prst="wedgeEllipseCallout">
            <a:avLst>
              <a:gd name="adj1" fmla="val 96330"/>
              <a:gd name="adj2" fmla="val 516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latin typeface="Kristen ITC" panose="03050502040202030202" pitchFamily="66" charset="0"/>
              </a:rPr>
              <a:t>All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  <a:latin typeface="Kristen ITC" panose="03050502040202030202" pitchFamily="66" charset="0"/>
              </a:rPr>
              <a:t>will be able to present result on a shark attack investigation</a:t>
            </a:r>
            <a:endParaRPr lang="en-GB" dirty="0">
              <a:solidFill>
                <a:schemeClr val="tx2">
                  <a:lumMod val="75000"/>
                </a:schemeClr>
              </a:solidFill>
              <a:latin typeface="Kristen ITC" panose="03050502040202030202" pitchFamily="66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179512" y="2492896"/>
            <a:ext cx="2642592" cy="2034516"/>
          </a:xfrm>
          <a:prstGeom prst="wedgeEllipseCallout">
            <a:avLst>
              <a:gd name="adj1" fmla="val 136778"/>
              <a:gd name="adj2" fmla="val -407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latin typeface="Kristen ITC" panose="03050502040202030202" pitchFamily="66" charset="0"/>
              </a:rPr>
              <a:t>Most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  <a:latin typeface="Kristen ITC" panose="03050502040202030202" pitchFamily="66" charset="0"/>
              </a:rPr>
              <a:t> will be able to plan an investigation with no teacher support</a:t>
            </a:r>
            <a:endParaRPr lang="en-GB" dirty="0">
              <a:solidFill>
                <a:schemeClr val="tx2">
                  <a:lumMod val="75000"/>
                </a:schemeClr>
              </a:solidFill>
              <a:latin typeface="Kristen ITC" panose="03050502040202030202" pitchFamily="66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2822104" y="4365104"/>
            <a:ext cx="2974032" cy="2151674"/>
          </a:xfrm>
          <a:prstGeom prst="wedgeEllipseCallout">
            <a:avLst>
              <a:gd name="adj1" fmla="val 86760"/>
              <a:gd name="adj2" fmla="val -6585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latin typeface="Kristen ITC" panose="03050502040202030202" pitchFamily="66" charset="0"/>
              </a:rPr>
              <a:t>Some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  <a:latin typeface="Kristen ITC" panose="03050502040202030202" pitchFamily="66" charset="0"/>
              </a:rPr>
              <a:t> will be able to explain the results using the correct scientific theory</a:t>
            </a:r>
            <a:endParaRPr lang="en-GB" dirty="0">
              <a:solidFill>
                <a:schemeClr val="tx2">
                  <a:lumMod val="75000"/>
                </a:schemeClr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41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3810000" cy="2543175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692993"/>
            <a:ext cx="4038600" cy="452596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We know that </a:t>
            </a:r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Scientists </a:t>
            </a:r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who study sharks use “</a:t>
            </a:r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chum” </a:t>
            </a:r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to attract their attention.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We know it works!!!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37111"/>
            <a:ext cx="3312368" cy="220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60810"/>
            <a:ext cx="3878430" cy="260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83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uples Retreat (7_10) Movie CLIP - The Circle of Life (2009) HD_(360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332656"/>
            <a:ext cx="8704967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4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The rest of the lesson……</a:t>
            </a:r>
            <a:endParaRPr lang="en-GB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 fontScale="70000" lnSpcReduction="20000"/>
          </a:bodyPr>
          <a:lstStyle/>
          <a:p>
            <a:r>
              <a:rPr lang="en-GB" sz="4000" dirty="0">
                <a:solidFill>
                  <a:schemeClr val="bg1"/>
                </a:solidFill>
                <a:latin typeface="Kristen ITC" panose="03050502040202030202" pitchFamily="66" charset="0"/>
              </a:rPr>
              <a:t>F</a:t>
            </a:r>
            <a:r>
              <a:rPr lang="en-GB" sz="4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ind out how the temperature of the ocean water may affect how fast ‘blood’ will spread</a:t>
            </a:r>
          </a:p>
          <a:p>
            <a:endParaRPr lang="en-GB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You have access to the following equipment: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r>
              <a:rPr lang="en-GB" dirty="0">
                <a:solidFill>
                  <a:schemeClr val="bg1"/>
                </a:solidFill>
                <a:latin typeface="Kristen ITC" panose="03050502040202030202" pitchFamily="66" charset="0"/>
              </a:rPr>
              <a:t>Beakers (100 mL or 500 mL)</a:t>
            </a:r>
          </a:p>
          <a:p>
            <a:r>
              <a:rPr lang="en-GB" dirty="0">
                <a:solidFill>
                  <a:schemeClr val="bg1"/>
                </a:solidFill>
                <a:latin typeface="Kristen ITC" panose="03050502040202030202" pitchFamily="66" charset="0"/>
              </a:rPr>
              <a:t>Stopwatches.</a:t>
            </a:r>
          </a:p>
          <a:p>
            <a:r>
              <a:rPr lang="en-GB" dirty="0">
                <a:solidFill>
                  <a:schemeClr val="bg1"/>
                </a:solidFill>
                <a:latin typeface="Kristen ITC" panose="03050502040202030202" pitchFamily="66" charset="0"/>
              </a:rPr>
              <a:t>Red food colouring. </a:t>
            </a:r>
          </a:p>
          <a:p>
            <a:r>
              <a:rPr lang="en-GB" dirty="0">
                <a:solidFill>
                  <a:schemeClr val="bg1"/>
                </a:solidFill>
                <a:latin typeface="Kristen ITC" panose="03050502040202030202" pitchFamily="66" charset="0"/>
              </a:rPr>
              <a:t>Plastic pipettes.</a:t>
            </a:r>
          </a:p>
          <a:p>
            <a:r>
              <a:rPr lang="en-GB" dirty="0">
                <a:solidFill>
                  <a:schemeClr val="bg1"/>
                </a:solidFill>
                <a:latin typeface="Kristen ITC" panose="03050502040202030202" pitchFamily="66" charset="0"/>
              </a:rPr>
              <a:t>Ice.</a:t>
            </a:r>
          </a:p>
          <a:p>
            <a:r>
              <a:rPr lang="en-GB" dirty="0">
                <a:solidFill>
                  <a:schemeClr val="bg1"/>
                </a:solidFill>
                <a:latin typeface="Kristen ITC" panose="03050502040202030202" pitchFamily="66" charset="0"/>
              </a:rPr>
              <a:t>Kettles</a:t>
            </a:r>
          </a:p>
          <a:p>
            <a:r>
              <a:rPr lang="en-GB" dirty="0">
                <a:solidFill>
                  <a:schemeClr val="bg1"/>
                </a:solidFill>
                <a:latin typeface="Kristen ITC" panose="03050502040202030202" pitchFamily="66" charset="0"/>
              </a:rPr>
              <a:t>Thermometers.</a:t>
            </a:r>
          </a:p>
        </p:txBody>
      </p:sp>
    </p:spTree>
    <p:extLst>
      <p:ext uri="{BB962C8B-B14F-4D97-AF65-F5344CB8AC3E}">
        <p14:creationId xmlns:p14="http://schemas.microsoft.com/office/powerpoint/2010/main" val="25389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By the end of the allocated time…</a:t>
            </a:r>
            <a:endParaRPr lang="en-GB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You should have: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pPr marL="514350" indent="-514350">
              <a:buAutoNum type="arabicParenR"/>
            </a:pPr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Identified the independent, dependent and control variables.</a:t>
            </a:r>
          </a:p>
          <a:p>
            <a:pPr marL="514350" indent="-514350">
              <a:buAutoNum type="arabicParenR"/>
            </a:pPr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Obtained an accurate set of results.</a:t>
            </a:r>
          </a:p>
          <a:p>
            <a:pPr marL="514350" indent="-514350">
              <a:buAutoNum type="arabicParenR"/>
            </a:pPr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Presented your results in a suitable graph</a:t>
            </a:r>
          </a:p>
          <a:p>
            <a:pPr marL="514350" indent="-514350">
              <a:buAutoNum type="arabicParenR"/>
            </a:pPr>
            <a:r>
              <a:rPr lang="en-GB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Formed a conclusion based on the results and any knowledge you have on the spreading of particles.</a:t>
            </a:r>
            <a:endParaRPr lang="en-GB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42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50" r="95313">
                        <a14:foregroundMark x1="31250" y1="16667" x2="34375" y2="21667"/>
                        <a14:foregroundMark x1="67813" y1="27500" x2="71875" y2="2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695756" y="260648"/>
            <a:ext cx="3002632" cy="2052808"/>
          </a:xfrm>
          <a:prstGeom prst="wedgeEllipseCallout">
            <a:avLst>
              <a:gd name="adj1" fmla="val 96330"/>
              <a:gd name="adj2" fmla="val 516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latin typeface="Kristen ITC" panose="03050502040202030202" pitchFamily="66" charset="0"/>
              </a:rPr>
              <a:t>All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  <a:latin typeface="Kristen ITC" panose="03050502040202030202" pitchFamily="66" charset="0"/>
              </a:rPr>
              <a:t> will be able to present result on a shark attack investigation</a:t>
            </a:r>
            <a:endParaRPr lang="en-GB" dirty="0">
              <a:solidFill>
                <a:schemeClr val="tx2">
                  <a:lumMod val="75000"/>
                </a:schemeClr>
              </a:solidFill>
              <a:latin typeface="Kristen ITC" panose="03050502040202030202" pitchFamily="66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179512" y="2492896"/>
            <a:ext cx="2642592" cy="2034516"/>
          </a:xfrm>
          <a:prstGeom prst="wedgeEllipseCallout">
            <a:avLst>
              <a:gd name="adj1" fmla="val 136778"/>
              <a:gd name="adj2" fmla="val -407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latin typeface="Kristen ITC" panose="03050502040202030202" pitchFamily="66" charset="0"/>
              </a:rPr>
              <a:t>Most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  <a:latin typeface="Kristen ITC" panose="03050502040202030202" pitchFamily="66" charset="0"/>
              </a:rPr>
              <a:t> will be able to plan an investigation with no teacher support</a:t>
            </a:r>
            <a:endParaRPr lang="en-GB" dirty="0">
              <a:solidFill>
                <a:schemeClr val="tx2">
                  <a:lumMod val="75000"/>
                </a:schemeClr>
              </a:solidFill>
              <a:latin typeface="Kristen ITC" panose="03050502040202030202" pitchFamily="66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2822104" y="4365104"/>
            <a:ext cx="2974032" cy="2151674"/>
          </a:xfrm>
          <a:prstGeom prst="wedgeEllipseCallout">
            <a:avLst>
              <a:gd name="adj1" fmla="val 86760"/>
              <a:gd name="adj2" fmla="val -6585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latin typeface="Kristen ITC" panose="03050502040202030202" pitchFamily="66" charset="0"/>
              </a:rPr>
              <a:t>Some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  <a:latin typeface="Kristen ITC" panose="03050502040202030202" pitchFamily="66" charset="0"/>
              </a:rPr>
              <a:t> will be able to explain the results using the correct scientific theory</a:t>
            </a:r>
            <a:endParaRPr lang="en-GB" dirty="0">
              <a:solidFill>
                <a:schemeClr val="tx2">
                  <a:lumMod val="75000"/>
                </a:schemeClr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64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256</Words>
  <Application>Microsoft Macintosh PowerPoint</Application>
  <PresentationFormat>On-screen Show (4:3)</PresentationFormat>
  <Paragraphs>38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Kristen ITC</vt:lpstr>
      <vt:lpstr>Arial</vt:lpstr>
      <vt:lpstr>Office Theme</vt:lpstr>
      <vt:lpstr>SHARK ATTACK!</vt:lpstr>
      <vt:lpstr>An amazing predator</vt:lpstr>
      <vt:lpstr>      Did you also know…….</vt:lpstr>
      <vt:lpstr>PowerPoint Presentation</vt:lpstr>
      <vt:lpstr>PowerPoint Presentation</vt:lpstr>
      <vt:lpstr>PowerPoint Presentation</vt:lpstr>
      <vt:lpstr>The rest of the lesson……</vt:lpstr>
      <vt:lpstr>By the end of the allocated time…</vt:lpstr>
      <vt:lpstr>PowerPoint Presentation</vt:lpstr>
    </vt:vector>
  </TitlesOfParts>
  <Company>Hampshire County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SHARK ATTACK!</dc:title>
  <dc:creator>GHORTOP</dc:creator>
  <cp:lastModifiedBy>Fielding S.</cp:lastModifiedBy>
  <cp:revision>12</cp:revision>
  <dcterms:created xsi:type="dcterms:W3CDTF">2015-04-11T06:50:34Z</dcterms:created>
  <dcterms:modified xsi:type="dcterms:W3CDTF">2016-05-31T13:11:37Z</dcterms:modified>
</cp:coreProperties>
</file>