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1" r:id="rId2"/>
    <p:sldId id="262" r:id="rId3"/>
    <p:sldId id="272" r:id="rId4"/>
    <p:sldId id="273" r:id="rId5"/>
    <p:sldId id="256" r:id="rId6"/>
    <p:sldId id="260" r:id="rId7"/>
    <p:sldId id="263" r:id="rId8"/>
    <p:sldId id="265" r:id="rId9"/>
    <p:sldId id="266" r:id="rId10"/>
    <p:sldId id="267" r:id="rId11"/>
    <p:sldId id="274" r:id="rId12"/>
    <p:sldId id="275" r:id="rId13"/>
    <p:sldId id="282" r:id="rId14"/>
    <p:sldId id="276" r:id="rId15"/>
    <p:sldId id="277" r:id="rId16"/>
    <p:sldId id="278" r:id="rId17"/>
    <p:sldId id="284" r:id="rId18"/>
    <p:sldId id="279" r:id="rId19"/>
    <p:sldId id="280" r:id="rId20"/>
    <p:sldId id="281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0696" autoAdjust="0"/>
  </p:normalViewPr>
  <p:slideViewPr>
    <p:cSldViewPr>
      <p:cViewPr varScale="1">
        <p:scale>
          <a:sx n="103" d="100"/>
          <a:sy n="103" d="100"/>
        </p:scale>
        <p:origin x="18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973EFA-3DFB-4F14-88F2-666AC89ABF32}" type="doc">
      <dgm:prSet loTypeId="urn:microsoft.com/office/officeart/2005/8/layout/pyramid1" loCatId="pyramid" qsTypeId="urn:microsoft.com/office/officeart/2005/8/quickstyle/simple3" qsCatId="simple" csTypeId="urn:microsoft.com/office/officeart/2005/8/colors/colorful5" csCatId="colorful" phldr="1"/>
      <dgm:spPr/>
    </dgm:pt>
    <dgm:pt modelId="{09F026B4-0690-401D-8CD7-38FEB3F95A7B}">
      <dgm:prSet phldrT="[Text]" custT="1"/>
      <dgm:spPr/>
      <dgm:t>
        <a:bodyPr/>
        <a:lstStyle/>
        <a:p>
          <a:r>
            <a:rPr lang="en-GB" sz="2800" b="1" dirty="0" smtClean="0">
              <a:effectLst/>
              <a:latin typeface="Comic Sans MS" pitchFamily="66" charset="0"/>
            </a:rPr>
            <a:t>1</a:t>
          </a:r>
          <a:r>
            <a:rPr lang="en-GB" sz="2800" b="0" dirty="0" smtClean="0">
              <a:effectLst/>
              <a:latin typeface="Comic Sans MS" pitchFamily="66" charset="0"/>
            </a:rPr>
            <a:t> thing rubber ducks teach us about oceans </a:t>
          </a:r>
          <a:endParaRPr lang="en-GB" sz="2800" b="0" dirty="0">
            <a:effectLst/>
            <a:latin typeface="Comic Sans MS" pitchFamily="66" charset="0"/>
          </a:endParaRPr>
        </a:p>
      </dgm:t>
    </dgm:pt>
    <dgm:pt modelId="{7162F9EE-71DF-4069-AC47-1CF75F65F803}" type="parTrans" cxnId="{C663B598-6DB4-4356-9489-21428B9EF551}">
      <dgm:prSet/>
      <dgm:spPr/>
      <dgm:t>
        <a:bodyPr/>
        <a:lstStyle/>
        <a:p>
          <a:endParaRPr lang="en-GB"/>
        </a:p>
      </dgm:t>
    </dgm:pt>
    <dgm:pt modelId="{01076785-4026-4034-A345-FC6B83B12326}" type="sibTrans" cxnId="{C663B598-6DB4-4356-9489-21428B9EF551}">
      <dgm:prSet/>
      <dgm:spPr/>
      <dgm:t>
        <a:bodyPr/>
        <a:lstStyle/>
        <a:p>
          <a:endParaRPr lang="en-GB"/>
        </a:p>
      </dgm:t>
    </dgm:pt>
    <dgm:pt modelId="{26E1EF43-CBE9-448B-8CD7-370EBF686BD8}">
      <dgm:prSet phldrT="[Text]" custT="1"/>
      <dgm:spPr/>
      <dgm:t>
        <a:bodyPr/>
        <a:lstStyle/>
        <a:p>
          <a:r>
            <a:rPr lang="en-GB" sz="2800" b="1" dirty="0" smtClean="0">
              <a:latin typeface="Comic Sans MS" pitchFamily="66" charset="0"/>
            </a:rPr>
            <a:t>2 </a:t>
          </a:r>
          <a:r>
            <a:rPr lang="en-GB" sz="2800" b="0" dirty="0" smtClean="0">
              <a:latin typeface="Comic Sans MS" pitchFamily="66" charset="0"/>
            </a:rPr>
            <a:t>things that move ocean currents</a:t>
          </a:r>
          <a:endParaRPr lang="en-GB" sz="2800" b="0" u="sng" dirty="0">
            <a:latin typeface="Comic Sans MS" pitchFamily="66" charset="0"/>
          </a:endParaRPr>
        </a:p>
      </dgm:t>
    </dgm:pt>
    <dgm:pt modelId="{870C5364-3323-444B-A78D-88353BE44292}" type="parTrans" cxnId="{1F65D021-D19C-42C8-AA2F-7910C138B910}">
      <dgm:prSet/>
      <dgm:spPr/>
      <dgm:t>
        <a:bodyPr/>
        <a:lstStyle/>
        <a:p>
          <a:endParaRPr lang="en-GB"/>
        </a:p>
      </dgm:t>
    </dgm:pt>
    <dgm:pt modelId="{93201921-F84D-447D-A356-DDA03547DE49}" type="sibTrans" cxnId="{1F65D021-D19C-42C8-AA2F-7910C138B910}">
      <dgm:prSet/>
      <dgm:spPr/>
      <dgm:t>
        <a:bodyPr/>
        <a:lstStyle/>
        <a:p>
          <a:endParaRPr lang="en-GB"/>
        </a:p>
      </dgm:t>
    </dgm:pt>
    <dgm:pt modelId="{59053C5A-2E01-483F-AC4B-23181B7EA431}">
      <dgm:prSet phldrT="[Text]" custT="1"/>
      <dgm:spPr/>
      <dgm:t>
        <a:bodyPr/>
        <a:lstStyle/>
        <a:p>
          <a:r>
            <a:rPr lang="en-GB" sz="3200" b="1" dirty="0" smtClean="0">
              <a:latin typeface="Comic Sans MS" pitchFamily="66" charset="0"/>
            </a:rPr>
            <a:t>3 </a:t>
          </a:r>
          <a:r>
            <a:rPr lang="en-GB" sz="3200" b="0" dirty="0" smtClean="0">
              <a:latin typeface="Comic Sans MS" pitchFamily="66" charset="0"/>
            </a:rPr>
            <a:t>names of </a:t>
          </a:r>
          <a:r>
            <a:rPr lang="en-GB" sz="3200" b="0" u="sng" dirty="0" smtClean="0">
              <a:latin typeface="Comic Sans MS" pitchFamily="66" charset="0"/>
            </a:rPr>
            <a:t>oceans</a:t>
          </a:r>
          <a:r>
            <a:rPr lang="en-GB" sz="3200" b="0" dirty="0" smtClean="0">
              <a:latin typeface="Comic Sans MS" pitchFamily="66" charset="0"/>
            </a:rPr>
            <a:t> spelt correctly!</a:t>
          </a:r>
          <a:r>
            <a:rPr lang="en-GB" sz="3200" b="1" dirty="0" smtClean="0">
              <a:latin typeface="Comic Sans MS" pitchFamily="66" charset="0"/>
            </a:rPr>
            <a:t>  </a:t>
          </a:r>
          <a:endParaRPr lang="en-GB" sz="3200" b="0" dirty="0">
            <a:latin typeface="Comic Sans MS" pitchFamily="66" charset="0"/>
          </a:endParaRPr>
        </a:p>
      </dgm:t>
    </dgm:pt>
    <dgm:pt modelId="{A1F69780-9EE5-4384-9C88-EBCD08A53503}" type="parTrans" cxnId="{874F8426-7880-42E2-971E-2860A285D282}">
      <dgm:prSet/>
      <dgm:spPr/>
      <dgm:t>
        <a:bodyPr/>
        <a:lstStyle/>
        <a:p>
          <a:endParaRPr lang="en-GB"/>
        </a:p>
      </dgm:t>
    </dgm:pt>
    <dgm:pt modelId="{84AB4052-B6E7-417F-A4C7-DDB43121C9FD}" type="sibTrans" cxnId="{874F8426-7880-42E2-971E-2860A285D282}">
      <dgm:prSet/>
      <dgm:spPr/>
      <dgm:t>
        <a:bodyPr/>
        <a:lstStyle/>
        <a:p>
          <a:endParaRPr lang="en-GB"/>
        </a:p>
      </dgm:t>
    </dgm:pt>
    <dgm:pt modelId="{8F408BCC-CC3D-4A5F-819E-499125587BA1}" type="pres">
      <dgm:prSet presAssocID="{FF973EFA-3DFB-4F14-88F2-666AC89ABF32}" presName="Name0" presStyleCnt="0">
        <dgm:presLayoutVars>
          <dgm:dir/>
          <dgm:animLvl val="lvl"/>
          <dgm:resizeHandles val="exact"/>
        </dgm:presLayoutVars>
      </dgm:prSet>
      <dgm:spPr/>
    </dgm:pt>
    <dgm:pt modelId="{81F93AB9-9ACB-43DF-B63A-5A0644707734}" type="pres">
      <dgm:prSet presAssocID="{09F026B4-0690-401D-8CD7-38FEB3F95A7B}" presName="Name8" presStyleCnt="0"/>
      <dgm:spPr/>
    </dgm:pt>
    <dgm:pt modelId="{36BE27D3-1491-42F8-8259-794F183FF9C3}" type="pres">
      <dgm:prSet presAssocID="{09F026B4-0690-401D-8CD7-38FEB3F95A7B}" presName="level" presStyleLbl="node1" presStyleIdx="0" presStyleCnt="3" custScaleX="10188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6F54B2-0929-4D1A-BC20-96C53A887876}" type="pres">
      <dgm:prSet presAssocID="{09F026B4-0690-401D-8CD7-38FEB3F95A7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EB7CC3-261D-4454-96FB-5F57951AE86F}" type="pres">
      <dgm:prSet presAssocID="{26E1EF43-CBE9-448B-8CD7-370EBF686BD8}" presName="Name8" presStyleCnt="0"/>
      <dgm:spPr/>
    </dgm:pt>
    <dgm:pt modelId="{B8CD742A-EB00-4EF3-BC7E-ADF35519AB6D}" type="pres">
      <dgm:prSet presAssocID="{26E1EF43-CBE9-448B-8CD7-370EBF686BD8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19116D-DF29-49B8-8B72-FDCA655CFF1C}" type="pres">
      <dgm:prSet presAssocID="{26E1EF43-CBE9-448B-8CD7-370EBF686B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00616F-AD1B-4011-9A09-47FB54D64918}" type="pres">
      <dgm:prSet presAssocID="{59053C5A-2E01-483F-AC4B-23181B7EA431}" presName="Name8" presStyleCnt="0"/>
      <dgm:spPr/>
    </dgm:pt>
    <dgm:pt modelId="{578D8622-2352-459A-81BE-82977D7347A7}" type="pres">
      <dgm:prSet presAssocID="{59053C5A-2E01-483F-AC4B-23181B7EA431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C25B31-032D-45E0-9D17-B73F77BD14A3}" type="pres">
      <dgm:prSet presAssocID="{59053C5A-2E01-483F-AC4B-23181B7EA43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1F153C6-5BA3-4C1E-ABF7-370F82E19789}" type="presOf" srcId="{26E1EF43-CBE9-448B-8CD7-370EBF686BD8}" destId="{B8CD742A-EB00-4EF3-BC7E-ADF35519AB6D}" srcOrd="0" destOrd="0" presId="urn:microsoft.com/office/officeart/2005/8/layout/pyramid1"/>
    <dgm:cxn modelId="{23C853AE-5AAE-4A9A-99D4-AABA78B035C3}" type="presOf" srcId="{59053C5A-2E01-483F-AC4B-23181B7EA431}" destId="{91C25B31-032D-45E0-9D17-B73F77BD14A3}" srcOrd="1" destOrd="0" presId="urn:microsoft.com/office/officeart/2005/8/layout/pyramid1"/>
    <dgm:cxn modelId="{C9026662-F3AB-4232-B797-3B083EFDE4A7}" type="presOf" srcId="{26E1EF43-CBE9-448B-8CD7-370EBF686BD8}" destId="{B819116D-DF29-49B8-8B72-FDCA655CFF1C}" srcOrd="1" destOrd="0" presId="urn:microsoft.com/office/officeart/2005/8/layout/pyramid1"/>
    <dgm:cxn modelId="{0E37DB58-237A-46A1-A663-B7BC10D33B87}" type="presOf" srcId="{09F026B4-0690-401D-8CD7-38FEB3F95A7B}" destId="{36BE27D3-1491-42F8-8259-794F183FF9C3}" srcOrd="0" destOrd="0" presId="urn:microsoft.com/office/officeart/2005/8/layout/pyramid1"/>
    <dgm:cxn modelId="{A10981C5-773B-458D-A59D-D752C7C43EC4}" type="presOf" srcId="{59053C5A-2E01-483F-AC4B-23181B7EA431}" destId="{578D8622-2352-459A-81BE-82977D7347A7}" srcOrd="0" destOrd="0" presId="urn:microsoft.com/office/officeart/2005/8/layout/pyramid1"/>
    <dgm:cxn modelId="{C663B598-6DB4-4356-9489-21428B9EF551}" srcId="{FF973EFA-3DFB-4F14-88F2-666AC89ABF32}" destId="{09F026B4-0690-401D-8CD7-38FEB3F95A7B}" srcOrd="0" destOrd="0" parTransId="{7162F9EE-71DF-4069-AC47-1CF75F65F803}" sibTransId="{01076785-4026-4034-A345-FC6B83B12326}"/>
    <dgm:cxn modelId="{0FAEC02E-A77F-45A0-9761-E0449B08C45E}" type="presOf" srcId="{09F026B4-0690-401D-8CD7-38FEB3F95A7B}" destId="{806F54B2-0929-4D1A-BC20-96C53A887876}" srcOrd="1" destOrd="0" presId="urn:microsoft.com/office/officeart/2005/8/layout/pyramid1"/>
    <dgm:cxn modelId="{1F65D021-D19C-42C8-AA2F-7910C138B910}" srcId="{FF973EFA-3DFB-4F14-88F2-666AC89ABF32}" destId="{26E1EF43-CBE9-448B-8CD7-370EBF686BD8}" srcOrd="1" destOrd="0" parTransId="{870C5364-3323-444B-A78D-88353BE44292}" sibTransId="{93201921-F84D-447D-A356-DDA03547DE49}"/>
    <dgm:cxn modelId="{C3EC6071-7AFB-45D3-8717-3A3FB00E3744}" type="presOf" srcId="{FF973EFA-3DFB-4F14-88F2-666AC89ABF32}" destId="{8F408BCC-CC3D-4A5F-819E-499125587BA1}" srcOrd="0" destOrd="0" presId="urn:microsoft.com/office/officeart/2005/8/layout/pyramid1"/>
    <dgm:cxn modelId="{874F8426-7880-42E2-971E-2860A285D282}" srcId="{FF973EFA-3DFB-4F14-88F2-666AC89ABF32}" destId="{59053C5A-2E01-483F-AC4B-23181B7EA431}" srcOrd="2" destOrd="0" parTransId="{A1F69780-9EE5-4384-9C88-EBCD08A53503}" sibTransId="{84AB4052-B6E7-417F-A4C7-DDB43121C9FD}"/>
    <dgm:cxn modelId="{3AF7E8C3-93B2-488A-BF5F-B715E03EDCF0}" type="presParOf" srcId="{8F408BCC-CC3D-4A5F-819E-499125587BA1}" destId="{81F93AB9-9ACB-43DF-B63A-5A0644707734}" srcOrd="0" destOrd="0" presId="urn:microsoft.com/office/officeart/2005/8/layout/pyramid1"/>
    <dgm:cxn modelId="{09398E56-5813-414A-8E45-946BDD7E98A3}" type="presParOf" srcId="{81F93AB9-9ACB-43DF-B63A-5A0644707734}" destId="{36BE27D3-1491-42F8-8259-794F183FF9C3}" srcOrd="0" destOrd="0" presId="urn:microsoft.com/office/officeart/2005/8/layout/pyramid1"/>
    <dgm:cxn modelId="{756C7C4C-68F1-42EB-8CC8-FAA2BE74643C}" type="presParOf" srcId="{81F93AB9-9ACB-43DF-B63A-5A0644707734}" destId="{806F54B2-0929-4D1A-BC20-96C53A887876}" srcOrd="1" destOrd="0" presId="urn:microsoft.com/office/officeart/2005/8/layout/pyramid1"/>
    <dgm:cxn modelId="{6B9915E8-0065-4159-BF5C-3D21C1CFC57F}" type="presParOf" srcId="{8F408BCC-CC3D-4A5F-819E-499125587BA1}" destId="{F6EB7CC3-261D-4454-96FB-5F57951AE86F}" srcOrd="1" destOrd="0" presId="urn:microsoft.com/office/officeart/2005/8/layout/pyramid1"/>
    <dgm:cxn modelId="{CDD74F94-FAAA-4336-9AC2-336C97265F29}" type="presParOf" srcId="{F6EB7CC3-261D-4454-96FB-5F57951AE86F}" destId="{B8CD742A-EB00-4EF3-BC7E-ADF35519AB6D}" srcOrd="0" destOrd="0" presId="urn:microsoft.com/office/officeart/2005/8/layout/pyramid1"/>
    <dgm:cxn modelId="{19B14518-0BF0-4FA5-9C32-F75300B4B45B}" type="presParOf" srcId="{F6EB7CC3-261D-4454-96FB-5F57951AE86F}" destId="{B819116D-DF29-49B8-8B72-FDCA655CFF1C}" srcOrd="1" destOrd="0" presId="urn:microsoft.com/office/officeart/2005/8/layout/pyramid1"/>
    <dgm:cxn modelId="{476C54DD-C46A-4133-B2A8-78A1CC7DDC87}" type="presParOf" srcId="{8F408BCC-CC3D-4A5F-819E-499125587BA1}" destId="{0700616F-AD1B-4011-9A09-47FB54D64918}" srcOrd="2" destOrd="0" presId="urn:microsoft.com/office/officeart/2005/8/layout/pyramid1"/>
    <dgm:cxn modelId="{7E97805C-C68B-4712-8A8B-50CBB6936227}" type="presParOf" srcId="{0700616F-AD1B-4011-9A09-47FB54D64918}" destId="{578D8622-2352-459A-81BE-82977D7347A7}" srcOrd="0" destOrd="0" presId="urn:microsoft.com/office/officeart/2005/8/layout/pyramid1"/>
    <dgm:cxn modelId="{32F291C8-8F31-4D89-AC28-3740E534E074}" type="presParOf" srcId="{0700616F-AD1B-4011-9A09-47FB54D64918}" destId="{91C25B31-032D-45E0-9D17-B73F77BD14A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E27D3-1491-42F8-8259-794F183FF9C3}">
      <dsp:nvSpPr>
        <dsp:cNvPr id="0" name=""/>
        <dsp:cNvSpPr/>
      </dsp:nvSpPr>
      <dsp:spPr>
        <a:xfrm>
          <a:off x="2531997" y="0"/>
          <a:ext cx="2604348" cy="1733450"/>
        </a:xfrm>
        <a:prstGeom prst="trapezoid">
          <a:avLst>
            <a:gd name="adj" fmla="val 7372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>
              <a:effectLst/>
              <a:latin typeface="Comic Sans MS" pitchFamily="66" charset="0"/>
            </a:rPr>
            <a:t>1</a:t>
          </a:r>
          <a:r>
            <a:rPr lang="en-GB" sz="2800" b="0" kern="1200" dirty="0" smtClean="0">
              <a:effectLst/>
              <a:latin typeface="Comic Sans MS" pitchFamily="66" charset="0"/>
            </a:rPr>
            <a:t> thing rubber ducks teach us about oceans </a:t>
          </a:r>
          <a:endParaRPr lang="en-GB" sz="2800" b="0" kern="1200" dirty="0">
            <a:effectLst/>
            <a:latin typeface="Comic Sans MS" pitchFamily="66" charset="0"/>
          </a:endParaRPr>
        </a:p>
      </dsp:txBody>
      <dsp:txXfrm>
        <a:off x="2531997" y="0"/>
        <a:ext cx="2604348" cy="1733450"/>
      </dsp:txXfrm>
    </dsp:sp>
    <dsp:sp modelId="{B8CD742A-EB00-4EF3-BC7E-ADF35519AB6D}">
      <dsp:nvSpPr>
        <dsp:cNvPr id="0" name=""/>
        <dsp:cNvSpPr/>
      </dsp:nvSpPr>
      <dsp:spPr>
        <a:xfrm>
          <a:off x="1278057" y="1733450"/>
          <a:ext cx="5112229" cy="1733450"/>
        </a:xfrm>
        <a:prstGeom prst="trapezoid">
          <a:avLst>
            <a:gd name="adj" fmla="val 73729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>
              <a:latin typeface="Comic Sans MS" pitchFamily="66" charset="0"/>
            </a:rPr>
            <a:t>2 </a:t>
          </a:r>
          <a:r>
            <a:rPr lang="en-GB" sz="2800" b="0" kern="1200" dirty="0" smtClean="0">
              <a:latin typeface="Comic Sans MS" pitchFamily="66" charset="0"/>
            </a:rPr>
            <a:t>things that move ocean currents</a:t>
          </a:r>
          <a:endParaRPr lang="en-GB" sz="2800" b="0" u="sng" kern="1200" dirty="0">
            <a:latin typeface="Comic Sans MS" pitchFamily="66" charset="0"/>
          </a:endParaRPr>
        </a:p>
      </dsp:txBody>
      <dsp:txXfrm>
        <a:off x="2172697" y="1733450"/>
        <a:ext cx="3322949" cy="1733450"/>
      </dsp:txXfrm>
    </dsp:sp>
    <dsp:sp modelId="{578D8622-2352-459A-81BE-82977D7347A7}">
      <dsp:nvSpPr>
        <dsp:cNvPr id="0" name=""/>
        <dsp:cNvSpPr/>
      </dsp:nvSpPr>
      <dsp:spPr>
        <a:xfrm>
          <a:off x="0" y="3466901"/>
          <a:ext cx="7668343" cy="1733450"/>
        </a:xfrm>
        <a:prstGeom prst="trapezoid">
          <a:avLst>
            <a:gd name="adj" fmla="val 73729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latin typeface="Comic Sans MS" pitchFamily="66" charset="0"/>
            </a:rPr>
            <a:t>3 </a:t>
          </a:r>
          <a:r>
            <a:rPr lang="en-GB" sz="3200" b="0" kern="1200" dirty="0" smtClean="0">
              <a:latin typeface="Comic Sans MS" pitchFamily="66" charset="0"/>
            </a:rPr>
            <a:t>names of </a:t>
          </a:r>
          <a:r>
            <a:rPr lang="en-GB" sz="3200" b="0" u="sng" kern="1200" dirty="0" smtClean="0">
              <a:latin typeface="Comic Sans MS" pitchFamily="66" charset="0"/>
            </a:rPr>
            <a:t>oceans</a:t>
          </a:r>
          <a:r>
            <a:rPr lang="en-GB" sz="3200" b="0" kern="1200" dirty="0" smtClean="0">
              <a:latin typeface="Comic Sans MS" pitchFamily="66" charset="0"/>
            </a:rPr>
            <a:t> spelt correctly!</a:t>
          </a:r>
          <a:r>
            <a:rPr lang="en-GB" sz="3200" b="1" kern="1200" dirty="0" smtClean="0">
              <a:latin typeface="Comic Sans MS" pitchFamily="66" charset="0"/>
            </a:rPr>
            <a:t>  </a:t>
          </a:r>
          <a:endParaRPr lang="en-GB" sz="3200" b="0" kern="1200" dirty="0">
            <a:latin typeface="Comic Sans MS" pitchFamily="66" charset="0"/>
          </a:endParaRPr>
        </a:p>
      </dsp:txBody>
      <dsp:txXfrm>
        <a:off x="1341960" y="3466901"/>
        <a:ext cx="4984423" cy="1733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B84B-0283-476E-828A-4F9129049933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0A6E6-12D8-41B0-985C-EE45B44C72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749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0A6E6-12D8-41B0-985C-EE45B44C729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30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Extra challenges – 1. Create a colour</a:t>
            </a:r>
            <a:r>
              <a:rPr lang="en-GB" baseline="0" dirty="0" smtClean="0"/>
              <a:t> code to show which are oceans/seas 2. Write a hypothesis – what do you think the rubber ducks might teach us?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0A6E6-12D8-41B0-985C-EE45B44C729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89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Extra challenges – 1. Create a colour</a:t>
            </a:r>
            <a:r>
              <a:rPr lang="en-GB" baseline="0" dirty="0" smtClean="0"/>
              <a:t> code to show which are oceans/seas 2. Write a hypothesis – what do you think the rubber ducks might teach us?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0A6E6-12D8-41B0-985C-EE45B44C729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89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0A6E6-12D8-41B0-985C-EE45B44C729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95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Extra Challenge: why are ocean currents</a:t>
            </a:r>
            <a:r>
              <a:rPr lang="en-GB" baseline="0" dirty="0" smtClean="0"/>
              <a:t> so important?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0A6E6-12D8-41B0-985C-EE45B44C729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094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Large tank</a:t>
            </a:r>
            <a:r>
              <a:rPr lang="en-GB" baseline="0" dirty="0" smtClean="0"/>
              <a:t> of water.   Pour a large beaker of coloured salty water down the side of a glass rod into one side of the tank.  It should sink.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0A6E6-12D8-41B0-985C-EE45B44C7295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03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Note:</a:t>
            </a:r>
            <a:r>
              <a:rPr lang="en-GB" baseline="0" dirty="0" smtClean="0"/>
              <a:t> It was a very cold and wet day so unusually the surface was actually cooler that below as heat had been transferred from the surface to the surrounding air which was around 11.8°C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0A6E6-12D8-41B0-985C-EE45B44C7295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Use room temperature</a:t>
            </a:r>
            <a:r>
              <a:rPr lang="en-GB" baseline="0" dirty="0" smtClean="0"/>
              <a:t> water.  Float an ice cubed dyed blue on one side of the tank and as it melts the water should sink.  On the other side drop a small bottle of hot red water and the water should spread out along the surface.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0A6E6-12D8-41B0-985C-EE45B44C7295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0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54124-130B-4C9C-A40D-51D74BB0BD9B}" type="datetimeFigureOut">
              <a:rPr lang="en-GB" smtClean="0"/>
              <a:pPr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3E68D-C1F2-426A-B7B9-C38243ADDE6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bbc.co.uk/science/earth/water_and_ice/ocean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oogle.co.uk/url?sa=i&amp;rct=j&amp;q=&amp;esrc=s&amp;frm=1&amp;source=images&amp;cd=&amp;cad=rja&amp;docid=f3HqcvhesH3cIM&amp;tbnid=zxV8AYZu9HvAAM:&amp;ved=0CAUQjRw&amp;url=http://greenteamgazette.blogspot.com/2011/01/january-10th-1992-rubber-ducky-youre.html&amp;ei=v_tmUcGUFsTK0AXqkoGwCA&amp;psig=AFQjCNGYiFW2ysSqzotFtKb2dLNKAr-02Q&amp;ust=136579001288626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795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-27951" y="0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8800" b="1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1F497D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Ocean’s Deep</a:t>
            </a:r>
            <a:endParaRPr lang="en-US" sz="8800" b="1" dirty="0">
              <a:ln w="18000">
                <a:solidFill>
                  <a:prstClr val="white"/>
                </a:solidFill>
                <a:prstDash val="solid"/>
                <a:miter lim="800000"/>
              </a:ln>
              <a:solidFill>
                <a:srgbClr val="1F497D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Wonderful Chill Out Music The Ocean [HD] BB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601" y="1268760"/>
            <a:ext cx="8056895" cy="473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6142794"/>
            <a:ext cx="2706859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solidFill>
            <a:srgbClr val="FFFF00">
              <a:alpha val="78000"/>
            </a:srgbClr>
          </a:solidFill>
        </p:spPr>
        <p:txBody>
          <a:bodyPr>
            <a:no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MUST</a:t>
            </a:r>
            <a:r>
              <a:rPr lang="en-GB" sz="2000" dirty="0" smtClean="0">
                <a:latin typeface="Comic Sans MS" pitchFamily="66" charset="0"/>
              </a:rPr>
              <a:t> - Which words have been spelt incorrectly? Write a </a:t>
            </a:r>
            <a:r>
              <a:rPr lang="en-GB" sz="2000" u="sng" dirty="0" smtClean="0">
                <a:latin typeface="Comic Sans MS" pitchFamily="66" charset="0"/>
              </a:rPr>
              <a:t>correct</a:t>
            </a:r>
            <a:r>
              <a:rPr lang="en-GB" sz="2000" dirty="0" smtClean="0">
                <a:latin typeface="Comic Sans MS" pitchFamily="66" charset="0"/>
              </a:rPr>
              <a:t> list...</a:t>
            </a:r>
            <a:br>
              <a:rPr lang="en-GB" sz="2000" dirty="0" smtClean="0">
                <a:latin typeface="Comic Sans MS" pitchFamily="66" charset="0"/>
              </a:rPr>
            </a:br>
            <a:r>
              <a:rPr lang="en-GB" sz="2000" dirty="0" smtClean="0">
                <a:latin typeface="Comic Sans MS" pitchFamily="66" charset="0"/>
              </a:rPr>
              <a:t/>
            </a:r>
            <a:br>
              <a:rPr lang="en-GB" sz="2000" dirty="0" smtClean="0">
                <a:latin typeface="Comic Sans MS" pitchFamily="66" charset="0"/>
              </a:rPr>
            </a:br>
            <a:r>
              <a:rPr lang="en-GB" sz="2000" b="1" dirty="0" smtClean="0">
                <a:latin typeface="Comic Sans MS" pitchFamily="66" charset="0"/>
              </a:rPr>
              <a:t>SHOULD</a:t>
            </a:r>
            <a:r>
              <a:rPr lang="en-GB" sz="2000" dirty="0" smtClean="0">
                <a:latin typeface="Comic Sans MS" pitchFamily="66" charset="0"/>
              </a:rPr>
              <a:t> - What is a </a:t>
            </a:r>
            <a:r>
              <a:rPr lang="en-GB" sz="2000" u="sng" dirty="0" smtClean="0">
                <a:latin typeface="Comic Sans MS" pitchFamily="66" charset="0"/>
              </a:rPr>
              <a:t>current</a:t>
            </a:r>
            <a:r>
              <a:rPr lang="en-GB" sz="2000" dirty="0" smtClean="0">
                <a:latin typeface="Comic Sans MS" pitchFamily="66" charset="0"/>
              </a:rPr>
              <a:t>?</a:t>
            </a:r>
            <a:br>
              <a:rPr lang="en-GB" sz="2000" dirty="0" smtClean="0">
                <a:latin typeface="Comic Sans MS" pitchFamily="66" charset="0"/>
              </a:rPr>
            </a:br>
            <a:r>
              <a:rPr lang="en-GB" sz="2000" dirty="0" smtClean="0">
                <a:latin typeface="Comic Sans MS" pitchFamily="66" charset="0"/>
              </a:rPr>
              <a:t/>
            </a:r>
            <a:br>
              <a:rPr lang="en-GB" sz="2000" dirty="0" smtClean="0">
                <a:latin typeface="Comic Sans MS" pitchFamily="66" charset="0"/>
              </a:rPr>
            </a:br>
            <a:r>
              <a:rPr lang="en-GB" sz="2000" b="1" dirty="0" smtClean="0">
                <a:latin typeface="Comic Sans MS" pitchFamily="66" charset="0"/>
              </a:rPr>
              <a:t>COULD</a:t>
            </a:r>
            <a:r>
              <a:rPr lang="en-GB" sz="2000" dirty="0" smtClean="0">
                <a:latin typeface="Comic Sans MS" pitchFamily="66" charset="0"/>
              </a:rPr>
              <a:t> - Why are ocean currents so important?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dirty="0" smtClean="0">
                <a:latin typeface="Comic Sans MS" pitchFamily="66" charset="0"/>
              </a:rPr>
              <a:t>	</a:t>
            </a:r>
          </a:p>
          <a:p>
            <a:pPr>
              <a:buNone/>
            </a:pPr>
            <a:r>
              <a:rPr lang="en-GB" dirty="0">
                <a:latin typeface="Comic Sans MS" pitchFamily="66" charset="0"/>
              </a:rPr>
              <a:t>	</a:t>
            </a:r>
            <a:r>
              <a:rPr lang="en-GB" dirty="0" smtClean="0">
                <a:latin typeface="Comic Sans MS" pitchFamily="66" charset="0"/>
              </a:rPr>
              <a:t>Curr</a:t>
            </a:r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GB" dirty="0" smtClean="0">
                <a:latin typeface="Comic Sans MS" pitchFamily="66" charset="0"/>
              </a:rPr>
              <a:t>nts are wide bands of water that flow around the oc</a:t>
            </a:r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</a:rPr>
              <a:t>ea</a:t>
            </a:r>
            <a:r>
              <a:rPr lang="en-GB" dirty="0" smtClean="0">
                <a:latin typeface="Comic Sans MS" pitchFamily="66" charset="0"/>
              </a:rPr>
              <a:t>ns in huge circles. They are swept along by global win</a:t>
            </a:r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</a:rPr>
              <a:t>ds</a:t>
            </a:r>
            <a:r>
              <a:rPr lang="en-GB" dirty="0" smtClean="0">
                <a:latin typeface="Comic Sans MS" pitchFamily="66" charset="0"/>
              </a:rPr>
              <a:t> which drag the water with them. The Earth’s spin makes curr</a:t>
            </a:r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GB" dirty="0" smtClean="0">
                <a:latin typeface="Comic Sans MS" pitchFamily="66" charset="0"/>
              </a:rPr>
              <a:t>nts swing to the side.</a:t>
            </a:r>
          </a:p>
          <a:p>
            <a:pPr>
              <a:buNone/>
            </a:pPr>
            <a:endParaRPr lang="en-GB" dirty="0">
              <a:latin typeface="Comic Sans MS" pitchFamily="66" charset="0"/>
            </a:endParaRPr>
          </a:p>
          <a:p>
            <a:pPr>
              <a:buNone/>
            </a:pPr>
            <a:r>
              <a:rPr lang="en-GB" dirty="0" smtClean="0">
                <a:latin typeface="Comic Sans MS" pitchFamily="66" charset="0"/>
              </a:rPr>
              <a:t>	Some curr</a:t>
            </a:r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GB" dirty="0" smtClean="0">
                <a:latin typeface="Comic Sans MS" pitchFamily="66" charset="0"/>
              </a:rPr>
              <a:t>nts are warm (up to a sizzling 30</a:t>
            </a:r>
            <a:r>
              <a:rPr lang="en-GB" dirty="0" smtClean="0">
                <a:latin typeface="Comic Sans MS"/>
              </a:rPr>
              <a:t>°C), others are cold (down to a chilly -2°C). They take warm water from near the </a:t>
            </a:r>
            <a:r>
              <a:rPr lang="en-GB" b="1" u="sng" dirty="0" smtClean="0">
                <a:solidFill>
                  <a:srgbClr val="FF0000"/>
                </a:solidFill>
                <a:latin typeface="Comic Sans MS"/>
              </a:rPr>
              <a:t>Eq</a:t>
            </a:r>
            <a:r>
              <a:rPr lang="en-GB" dirty="0" smtClean="0">
                <a:latin typeface="Comic Sans MS"/>
              </a:rPr>
              <a:t>uator and cold water from near the poles, and carry it around the world. 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GB" b="1" dirty="0" smtClean="0">
                <a:latin typeface="Comic Sans MS" panose="030F0702030302020204" pitchFamily="66" charset="0"/>
              </a:rPr>
              <a:t>Thermohaline currents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Which beaker will taste more salty and why (they both contain 100g of salt)?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   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24944"/>
            <a:ext cx="342895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56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GB" b="1" dirty="0" smtClean="0">
                <a:latin typeface="Comic Sans MS" panose="030F0702030302020204" pitchFamily="66" charset="0"/>
              </a:rPr>
              <a:t>Thermohaline currents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375" y="2424401"/>
            <a:ext cx="3426249" cy="287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The smaller beaker will taste more salty as the salt is dissolved in </a:t>
            </a:r>
            <a:r>
              <a:rPr lang="en-GB" dirty="0" smtClean="0">
                <a:latin typeface="Comic Sans MS" panose="030F0702030302020204" pitchFamily="66" charset="0"/>
              </a:rPr>
              <a:t>fewer water </a:t>
            </a:r>
            <a:r>
              <a:rPr lang="en-GB" dirty="0" smtClean="0">
                <a:latin typeface="Comic Sans MS" panose="030F0702030302020204" pitchFamily="66" charset="0"/>
              </a:rPr>
              <a:t>particles.</a:t>
            </a:r>
          </a:p>
          <a:p>
            <a:pPr marL="0" indent="0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Look at the data on water depth and salinity obtained from the </a:t>
            </a:r>
            <a:r>
              <a:rPr lang="en-GB" dirty="0" smtClean="0">
                <a:latin typeface="Comic Sans MS" panose="030F0702030302020204" pitchFamily="66" charset="0"/>
              </a:rPr>
              <a:t>R.V. </a:t>
            </a:r>
            <a:r>
              <a:rPr lang="en-GB" dirty="0" err="1" smtClean="0">
                <a:latin typeface="Comic Sans MS" panose="030F0702030302020204" pitchFamily="66" charset="0"/>
              </a:rPr>
              <a:t>Callista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What is the relationship and why might that be?</a:t>
            </a:r>
          </a:p>
        </p:txBody>
      </p:sp>
    </p:spTree>
    <p:extLst>
      <p:ext uri="{BB962C8B-B14F-4D97-AF65-F5344CB8AC3E}">
        <p14:creationId xmlns:p14="http://schemas.microsoft.com/office/powerpoint/2010/main" val="23965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omic Sans MS" panose="030F0702030302020204" pitchFamily="66" charset="0"/>
              </a:rPr>
              <a:t>Year 8 data collected from </a:t>
            </a:r>
            <a:r>
              <a:rPr lang="en-GB" b="1" dirty="0" smtClean="0">
                <a:latin typeface="Comic Sans MS" panose="030F0702030302020204" pitchFamily="66" charset="0"/>
              </a:rPr>
              <a:t>R.V. </a:t>
            </a:r>
            <a:r>
              <a:rPr lang="en-GB" b="1" dirty="0" err="1" smtClean="0">
                <a:latin typeface="Comic Sans MS" panose="030F0702030302020204" pitchFamily="66" charset="0"/>
              </a:rPr>
              <a:t>Callista</a:t>
            </a:r>
            <a:r>
              <a:rPr lang="en-GB" b="1" dirty="0" smtClean="0">
                <a:latin typeface="Comic Sans MS" panose="030F0702030302020204" pitchFamily="66" charset="0"/>
              </a:rPr>
              <a:t> </a:t>
            </a:r>
            <a:r>
              <a:rPr lang="en-GB" b="1" dirty="0" smtClean="0">
                <a:latin typeface="Comic Sans MS" panose="030F0702030302020204" pitchFamily="66" charset="0"/>
              </a:rPr>
              <a:t>on 15</a:t>
            </a:r>
            <a:r>
              <a:rPr lang="en-GB" b="1" baseline="30000" dirty="0" smtClean="0">
                <a:latin typeface="Comic Sans MS" panose="030F0702030302020204" pitchFamily="66" charset="0"/>
              </a:rPr>
              <a:t>th</a:t>
            </a:r>
            <a:r>
              <a:rPr lang="en-GB" b="1" dirty="0" smtClean="0">
                <a:latin typeface="Comic Sans MS" panose="030F0702030302020204" pitchFamily="66" charset="0"/>
              </a:rPr>
              <a:t> May 2015</a:t>
            </a:r>
            <a:endParaRPr lang="en-GB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579453"/>
              </p:ext>
            </p:extLst>
          </p:nvPr>
        </p:nvGraphicFramePr>
        <p:xfrm>
          <a:off x="465670" y="1700808"/>
          <a:ext cx="3384376" cy="490002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17999"/>
                <a:gridCol w="2466377"/>
              </a:tblGrid>
              <a:tr h="105377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Kristen ITC" panose="03050502040202030202" pitchFamily="66" charset="0"/>
                        </a:rPr>
                        <a:t>Water Depth(m)</a:t>
                      </a:r>
                      <a:endParaRPr lang="en-GB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Kristen ITC" panose="03050502040202030202" pitchFamily="66" charset="0"/>
                        </a:rPr>
                        <a:t>Salinity</a:t>
                      </a:r>
                    </a:p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Kristen ITC" panose="03050502040202030202" pitchFamily="66" charset="0"/>
                        </a:rPr>
                        <a:t>(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Kristen ITC" panose="03050502040202030202" pitchFamily="66" charset="0"/>
                        </a:rPr>
                        <a:t>PSU</a:t>
                      </a:r>
                    </a:p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Kristen ITC" panose="03050502040202030202" pitchFamily="66" charset="0"/>
                        </a:rPr>
                        <a:t>Practical salinity unit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  <a:latin typeface="Kristen ITC" panose="03050502040202030202" pitchFamily="66" charset="0"/>
                        </a:rPr>
                        <a:t>)</a:t>
                      </a:r>
                      <a:endParaRPr lang="en-GB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anchor="ctr"/>
                </a:tc>
              </a:tr>
              <a:tr h="42736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0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29.9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42736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30.4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42736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2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30.7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42736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33.1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42736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4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31.5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42736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5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31.5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42736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6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31.5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42736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7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31.8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427362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8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31.9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2491162" cy="165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87" y="2988429"/>
            <a:ext cx="2241008" cy="361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681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GB" b="1" dirty="0" smtClean="0">
                <a:latin typeface="Comic Sans MS" panose="030F0702030302020204" pitchFamily="66" charset="0"/>
              </a:rPr>
              <a:t>Thermohaline currents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more salty the water the denser it is.</a:t>
            </a:r>
          </a:p>
          <a:p>
            <a:r>
              <a:rPr lang="en-GB" dirty="0" smtClean="0"/>
              <a:t>This means it sinks.</a:t>
            </a:r>
            <a:endParaRPr lang="en-GB" dirty="0"/>
          </a:p>
        </p:txBody>
      </p:sp>
      <p:sp>
        <p:nvSpPr>
          <p:cNvPr id="7" name="7-Point Star 6"/>
          <p:cNvSpPr/>
          <p:nvPr/>
        </p:nvSpPr>
        <p:spPr>
          <a:xfrm>
            <a:off x="2339752" y="2996952"/>
            <a:ext cx="3960440" cy="293062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Teacher demo</a:t>
            </a:r>
            <a:endParaRPr lang="en-GB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2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sun heats the ocean surface water so it evaporates, leaving the salt. More salt in less water = higher </a:t>
            </a:r>
            <a:r>
              <a:rPr lang="en-GB" dirty="0" smtClean="0"/>
              <a:t>density, </a:t>
            </a:r>
            <a:r>
              <a:rPr lang="en-GB" dirty="0" smtClean="0"/>
              <a:t>so it sinks.  </a:t>
            </a:r>
          </a:p>
          <a:p>
            <a:r>
              <a:rPr lang="en-GB" dirty="0" smtClean="0"/>
              <a:t>This is one part of a thermohaline current.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GB" b="1" dirty="0" smtClean="0">
                <a:latin typeface="Comic Sans MS" panose="030F0702030302020204" pitchFamily="66" charset="0"/>
              </a:rPr>
              <a:t>Thermohaline currents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77072"/>
            <a:ext cx="437191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66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The ocean currents are also important for moving heat around the planet.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What was the relationship between the temperature and depth of water on </a:t>
            </a:r>
            <a:r>
              <a:rPr lang="en-GB" sz="2800" dirty="0" smtClean="0">
                <a:latin typeface="Comic Sans MS" panose="030F0702030302020204" pitchFamily="66" charset="0"/>
              </a:rPr>
              <a:t>R.V. </a:t>
            </a:r>
            <a:r>
              <a:rPr lang="en-GB" sz="2800" dirty="0" err="1" smtClean="0">
                <a:latin typeface="Comic Sans MS" panose="030F0702030302020204" pitchFamily="66" charset="0"/>
              </a:rPr>
              <a:t>Callista</a:t>
            </a:r>
            <a:r>
              <a:rPr lang="en-GB" sz="2800" dirty="0" smtClean="0">
                <a:latin typeface="Comic Sans MS" panose="030F0702030302020204" pitchFamily="66" charset="0"/>
              </a:rPr>
              <a:t>?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The Thermo part of thermohaline</a:t>
            </a:r>
            <a:r>
              <a:rPr lang="en-GB" sz="3600" dirty="0" smtClean="0">
                <a:latin typeface="Comic Sans MS" pitchFamily="66" charset="0"/>
              </a:rPr>
              <a:t>.</a:t>
            </a:r>
            <a:endParaRPr lang="en-GB" sz="3600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86" y="3863181"/>
            <a:ext cx="5232326" cy="281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235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omic Sans MS" panose="030F0702030302020204" pitchFamily="66" charset="0"/>
              </a:rPr>
              <a:t>Year 8 data collected from </a:t>
            </a:r>
            <a:r>
              <a:rPr lang="en-GB" b="1" dirty="0" smtClean="0">
                <a:latin typeface="Comic Sans MS" panose="030F0702030302020204" pitchFamily="66" charset="0"/>
              </a:rPr>
              <a:t>R.V. </a:t>
            </a:r>
            <a:r>
              <a:rPr lang="en-GB" b="1" dirty="0" err="1" smtClean="0">
                <a:latin typeface="Comic Sans MS" panose="030F0702030302020204" pitchFamily="66" charset="0"/>
              </a:rPr>
              <a:t>Callista</a:t>
            </a:r>
            <a:r>
              <a:rPr lang="en-GB" b="1" dirty="0" smtClean="0">
                <a:latin typeface="Comic Sans MS" panose="030F0702030302020204" pitchFamily="66" charset="0"/>
              </a:rPr>
              <a:t> </a:t>
            </a:r>
            <a:r>
              <a:rPr lang="en-GB" b="1" dirty="0" smtClean="0">
                <a:latin typeface="Comic Sans MS" panose="030F0702030302020204" pitchFamily="66" charset="0"/>
              </a:rPr>
              <a:t>on 14</a:t>
            </a:r>
            <a:r>
              <a:rPr lang="en-GB" b="1" baseline="30000" dirty="0" smtClean="0">
                <a:latin typeface="Comic Sans MS" panose="030F0702030302020204" pitchFamily="66" charset="0"/>
              </a:rPr>
              <a:t>th</a:t>
            </a:r>
            <a:r>
              <a:rPr lang="en-GB" b="1" dirty="0" smtClean="0">
                <a:latin typeface="Comic Sans MS" panose="030F0702030302020204" pitchFamily="66" charset="0"/>
              </a:rPr>
              <a:t> May 2015</a:t>
            </a:r>
            <a:endParaRPr lang="en-GB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003046"/>
              </p:ext>
            </p:extLst>
          </p:nvPr>
        </p:nvGraphicFramePr>
        <p:xfrm>
          <a:off x="539552" y="2132856"/>
          <a:ext cx="3384376" cy="42519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17999"/>
                <a:gridCol w="246637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Kristen ITC" panose="03050502040202030202" pitchFamily="66" charset="0"/>
                        </a:rPr>
                        <a:t>Water Depth(m)</a:t>
                      </a:r>
                      <a:endParaRPr lang="en-GB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Kristen ITC" panose="03050502040202030202" pitchFamily="66" charset="0"/>
                        </a:rPr>
                        <a:t>Temperature </a:t>
                      </a:r>
                    </a:p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Kristen ITC" panose="03050502040202030202" pitchFamily="66" charset="0"/>
                        </a:rPr>
                        <a:t>(°C)</a:t>
                      </a:r>
                      <a:endParaRPr lang="en-GB" dirty="0">
                        <a:solidFill>
                          <a:schemeClr val="tx1"/>
                        </a:solidFill>
                        <a:latin typeface="Kristen ITC" panose="03050502040202030202" pitchFamily="66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0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13.3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13.5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2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13.5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3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13.5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4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13.5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5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13.3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6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13.1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7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13.0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8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Kristen ITC" panose="03050502040202030202" pitchFamily="66" charset="0"/>
                        </a:rPr>
                        <a:t>13.0</a:t>
                      </a:r>
                      <a:endParaRPr lang="en-GB" dirty="0">
                        <a:latin typeface="Kristen ITC" panose="03050502040202030202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378730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71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GB" b="1" dirty="0" err="1" smtClean="0">
                <a:latin typeface="Comic Sans MS" panose="030F0702030302020204" pitchFamily="66" charset="0"/>
              </a:rPr>
              <a:t>Thermohaline</a:t>
            </a:r>
            <a:r>
              <a:rPr lang="en-GB" b="1" dirty="0" smtClean="0">
                <a:latin typeface="Comic Sans MS" panose="030F0702030302020204" pitchFamily="66" charset="0"/>
              </a:rPr>
              <a:t> currents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colder the water the denser it is.</a:t>
            </a:r>
          </a:p>
          <a:p>
            <a:r>
              <a:rPr lang="en-GB" dirty="0" smtClean="0"/>
              <a:t>This means it sinks.</a:t>
            </a:r>
            <a:endParaRPr lang="en-GB" dirty="0"/>
          </a:p>
        </p:txBody>
      </p:sp>
      <p:sp>
        <p:nvSpPr>
          <p:cNvPr id="7" name="7-Point Star 6"/>
          <p:cNvSpPr/>
          <p:nvPr/>
        </p:nvSpPr>
        <p:spPr>
          <a:xfrm>
            <a:off x="2339752" y="2996952"/>
            <a:ext cx="3960440" cy="293062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Teacher demo</a:t>
            </a:r>
            <a:endParaRPr lang="en-GB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051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Watch the following video and then explain the importance of the </a:t>
            </a:r>
            <a:r>
              <a:rPr lang="en-GB" dirty="0"/>
              <a:t>T</a:t>
            </a:r>
            <a:r>
              <a:rPr lang="en-GB" dirty="0" smtClean="0"/>
              <a:t>hermohaline currents.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5821698"/>
            <a:ext cx="3600400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Thermohaline</a:t>
            </a:r>
            <a:endParaRPr lang="en-GB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1064" y="3824955"/>
            <a:ext cx="2016224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Climate</a:t>
            </a:r>
            <a:endParaRPr lang="en-GB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3848854"/>
            <a:ext cx="3530352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Oceanography</a:t>
            </a:r>
            <a:endParaRPr lang="en-GB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628800"/>
          </a:xfrm>
          <a:prstGeom prst="rect">
            <a:avLst/>
          </a:prstGeom>
          <a:solidFill>
            <a:srgbClr val="FFFF00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 smtClean="0">
                <a:solidFill>
                  <a:prstClr val="black"/>
                </a:solidFill>
                <a:latin typeface="Comic Sans MS" pitchFamily="66" charset="0"/>
              </a:rPr>
              <a:t>ALL</a:t>
            </a:r>
            <a:r>
              <a:rPr lang="en-GB" sz="2000" dirty="0" smtClean="0">
                <a:solidFill>
                  <a:prstClr val="black"/>
                </a:solidFill>
                <a:latin typeface="Comic Sans MS" pitchFamily="66" charset="0"/>
              </a:rPr>
              <a:t> – explain what happens when water becomes more salty.</a:t>
            </a:r>
            <a:br>
              <a:rPr lang="en-GB" sz="2000" dirty="0" smtClean="0">
                <a:solidFill>
                  <a:prstClr val="black"/>
                </a:solidFill>
                <a:latin typeface="Comic Sans MS" pitchFamily="66" charset="0"/>
              </a:rPr>
            </a:br>
            <a:endParaRPr lang="en-GB" sz="20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GB" sz="2000" b="1" dirty="0" smtClean="0">
                <a:solidFill>
                  <a:prstClr val="black"/>
                </a:solidFill>
                <a:latin typeface="Comic Sans MS" pitchFamily="66" charset="0"/>
              </a:rPr>
              <a:t>MOST</a:t>
            </a:r>
            <a:r>
              <a:rPr lang="en-GB" sz="2000" dirty="0" smtClean="0">
                <a:solidFill>
                  <a:prstClr val="black"/>
                </a:solidFill>
                <a:latin typeface="Comic Sans MS" pitchFamily="66" charset="0"/>
              </a:rPr>
              <a:t> – explain what happens when water becomes colder.</a:t>
            </a:r>
            <a:br>
              <a:rPr lang="en-GB" sz="2000" dirty="0" smtClean="0">
                <a:solidFill>
                  <a:prstClr val="black"/>
                </a:solidFill>
                <a:latin typeface="Comic Sans MS" pitchFamily="66" charset="0"/>
              </a:rPr>
            </a:br>
            <a:endParaRPr lang="en-GB" sz="20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GB" sz="2000" b="1" dirty="0" smtClean="0">
                <a:solidFill>
                  <a:prstClr val="black"/>
                </a:solidFill>
                <a:latin typeface="Comic Sans MS" pitchFamily="66" charset="0"/>
              </a:rPr>
              <a:t>SOME</a:t>
            </a:r>
            <a:r>
              <a:rPr lang="en-GB" sz="2000" dirty="0" smtClean="0">
                <a:solidFill>
                  <a:prstClr val="black"/>
                </a:solidFill>
                <a:latin typeface="Comic Sans MS" pitchFamily="66" charset="0"/>
              </a:rPr>
              <a:t> –</a:t>
            </a:r>
            <a:r>
              <a:rPr lang="en-GB" sz="2000" dirty="0">
                <a:solidFill>
                  <a:prstClr val="black"/>
                </a:solidFill>
                <a:latin typeface="Comic Sans MS" pitchFamily="66" charset="0"/>
              </a:rPr>
              <a:t>explain why ocean currents are so important</a:t>
            </a:r>
          </a:p>
        </p:txBody>
      </p:sp>
    </p:spTree>
    <p:extLst>
      <p:ext uri="{BB962C8B-B14F-4D97-AF65-F5344CB8AC3E}">
        <p14:creationId xmlns:p14="http://schemas.microsoft.com/office/powerpoint/2010/main" val="8479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tatic.guim.co.uk/sys-images/Guardian/Pix/pixies/2012/2/9/1328796444371/Toy-ducks-at-sea-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 smtClean="0">
                <a:latin typeface="Comic Sans MS" pitchFamily="66" charset="0"/>
              </a:rPr>
              <a:t>What can a rubber duck teach us about our oceans?</a:t>
            </a:r>
            <a:endParaRPr lang="en-GB" b="1" u="sng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68" y="2708920"/>
            <a:ext cx="6400800" cy="2711152"/>
          </a:xfrm>
          <a:solidFill>
            <a:schemeClr val="bg1">
              <a:alpha val="82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Comic Sans MS" pitchFamily="66" charset="0"/>
              </a:rPr>
              <a:t>Aims: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To map the largest oceans and seas in the world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To explain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what rubber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ducks teach us about the ocean</a:t>
            </a:r>
            <a:endParaRPr lang="en-GB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urfing Scientist live experiment_ Thermohaline circulation._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8" y="332656"/>
            <a:ext cx="8087353" cy="5793507"/>
          </a:xfrm>
        </p:spPr>
      </p:pic>
    </p:spTree>
    <p:extLst>
      <p:ext uri="{BB962C8B-B14F-4D97-AF65-F5344CB8AC3E}">
        <p14:creationId xmlns:p14="http://schemas.microsoft.com/office/powerpoint/2010/main" val="23017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14370584"/>
              </p:ext>
            </p:extLst>
          </p:nvPr>
        </p:nvGraphicFramePr>
        <p:xfrm>
          <a:off x="755576" y="1412776"/>
          <a:ext cx="766834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228184" y="188640"/>
            <a:ext cx="2771800" cy="2132856"/>
          </a:xfrm>
          <a:solidFill>
            <a:srgbClr val="FFFF00"/>
          </a:solidFill>
        </p:spPr>
        <p:txBody>
          <a:bodyPr>
            <a:normAutofit fontScale="55000" lnSpcReduction="20000"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Comic Sans MS" pitchFamily="66" charset="0"/>
              </a:rPr>
              <a:t>Aims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</a:p>
          <a:p>
            <a:pPr algn="l"/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To map the largest oceans and seas in the world</a:t>
            </a:r>
          </a:p>
          <a:p>
            <a:pPr algn="l"/>
            <a:endParaRPr lang="en-GB" dirty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To explain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what rubber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ducks teach us about the ocean</a:t>
            </a:r>
            <a:endParaRPr lang="en-GB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88640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itchFamily="66" charset="0"/>
              </a:rPr>
              <a:t>In your books write down...</a:t>
            </a:r>
            <a:endParaRPr lang="en-GB" sz="2800" dirty="0">
              <a:latin typeface="Comic Sans MS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2996952"/>
            <a:ext cx="1043608" cy="122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Comic Sans MS" pitchFamily="66" charset="0"/>
              </a:rPr>
              <a:t>Below are the world’s top 10 largest oceans and seas</a:t>
            </a:r>
            <a:r>
              <a:rPr lang="en-GB" sz="3200" dirty="0">
                <a:latin typeface="Comic Sans MS" pitchFamily="66" charset="0"/>
              </a:rPr>
              <a:t> </a:t>
            </a:r>
            <a:r>
              <a:rPr lang="en-GB" sz="3200" dirty="0" smtClean="0">
                <a:latin typeface="Comic Sans MS" pitchFamily="66" charset="0"/>
              </a:rPr>
              <a:t>by area.</a:t>
            </a:r>
            <a:br>
              <a:rPr lang="en-GB" sz="3200" dirty="0" smtClean="0">
                <a:latin typeface="Comic Sans MS" pitchFamily="66" charset="0"/>
              </a:rPr>
            </a:br>
            <a:r>
              <a:rPr lang="en-GB" sz="3200" dirty="0" smtClean="0">
                <a:latin typeface="Comic Sans MS" pitchFamily="66" charset="0"/>
              </a:rPr>
              <a:t>1. </a:t>
            </a:r>
            <a:r>
              <a:rPr lang="en-GB" sz="3200" b="1" dirty="0" smtClean="0">
                <a:latin typeface="Comic Sans MS" pitchFamily="66" charset="0"/>
              </a:rPr>
              <a:t>Rank</a:t>
            </a:r>
            <a:r>
              <a:rPr lang="en-GB" sz="3200" dirty="0" smtClean="0">
                <a:latin typeface="Comic Sans MS" pitchFamily="66" charset="0"/>
              </a:rPr>
              <a:t> them in order from </a:t>
            </a:r>
            <a:r>
              <a:rPr lang="en-GB" sz="3200" u="sng" dirty="0" smtClean="0">
                <a:latin typeface="Comic Sans MS" pitchFamily="66" charset="0"/>
              </a:rPr>
              <a:t>largest</a:t>
            </a:r>
            <a:r>
              <a:rPr lang="en-GB" sz="3200" dirty="0" smtClean="0">
                <a:latin typeface="Comic Sans MS" pitchFamily="66" charset="0"/>
              </a:rPr>
              <a:t> to </a:t>
            </a:r>
            <a:r>
              <a:rPr lang="en-GB" sz="3200" u="sng" dirty="0" smtClean="0">
                <a:latin typeface="Comic Sans MS" pitchFamily="66" charset="0"/>
              </a:rPr>
              <a:t>smallest</a:t>
            </a:r>
            <a:endParaRPr lang="en-GB" sz="3200" u="sng" dirty="0">
              <a:latin typeface="Comic Sans MS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979078"/>
              </p:ext>
            </p:extLst>
          </p:nvPr>
        </p:nvGraphicFramePr>
        <p:xfrm>
          <a:off x="179512" y="1772816"/>
          <a:ext cx="878497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Pacific Ocean</a:t>
                      </a: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Bering Sea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Arctic Ocean</a:t>
                      </a: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Caribbean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Sea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Mediterranean Sea</a:t>
                      </a: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South China Sea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Arabian Sea</a:t>
                      </a: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Southern Ocean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Indian Ocean</a:t>
                      </a: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Atlantic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Ocean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59038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itchFamily="66" charset="0"/>
              </a:rPr>
              <a:t>2. </a:t>
            </a:r>
            <a:r>
              <a:rPr lang="en-GB" sz="2400" b="1" dirty="0" smtClean="0">
                <a:latin typeface="Comic Sans MS" pitchFamily="66" charset="0"/>
              </a:rPr>
              <a:t>Mark the locations</a:t>
            </a:r>
            <a:r>
              <a:rPr lang="en-GB" sz="2400" dirty="0" smtClean="0">
                <a:latin typeface="Comic Sans MS" pitchFamily="66" charset="0"/>
              </a:rPr>
              <a:t> of these oceans and seas on your map – check your spellings! 3. </a:t>
            </a:r>
            <a:r>
              <a:rPr lang="en-GB" sz="2400" b="1" dirty="0" smtClean="0">
                <a:latin typeface="Comic Sans MS" pitchFamily="66" charset="0"/>
              </a:rPr>
              <a:t>Colour code </a:t>
            </a:r>
            <a:r>
              <a:rPr lang="en-GB" sz="2400" dirty="0" smtClean="0">
                <a:latin typeface="Comic Sans MS" pitchFamily="66" charset="0"/>
              </a:rPr>
              <a:t>– seas/oceans</a:t>
            </a:r>
            <a:endParaRPr lang="en-GB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Comic Sans MS" pitchFamily="66" charset="0"/>
              </a:rPr>
              <a:t>Below are the world’s top 10 largest oceans and seas</a:t>
            </a:r>
            <a:r>
              <a:rPr lang="en-GB" sz="3200" dirty="0">
                <a:latin typeface="Comic Sans MS" pitchFamily="66" charset="0"/>
              </a:rPr>
              <a:t> </a:t>
            </a:r>
            <a:r>
              <a:rPr lang="en-GB" sz="3200" dirty="0" smtClean="0">
                <a:latin typeface="Comic Sans MS" pitchFamily="66" charset="0"/>
              </a:rPr>
              <a:t>by area.</a:t>
            </a:r>
            <a:br>
              <a:rPr lang="en-GB" sz="3200" dirty="0" smtClean="0">
                <a:latin typeface="Comic Sans MS" pitchFamily="66" charset="0"/>
              </a:rPr>
            </a:br>
            <a:r>
              <a:rPr lang="en-GB" sz="3200" dirty="0" smtClean="0">
                <a:latin typeface="Comic Sans MS" pitchFamily="66" charset="0"/>
              </a:rPr>
              <a:t>1. </a:t>
            </a:r>
            <a:r>
              <a:rPr lang="en-GB" sz="3200" b="1" dirty="0" smtClean="0">
                <a:latin typeface="Comic Sans MS" pitchFamily="66" charset="0"/>
              </a:rPr>
              <a:t>Rank</a:t>
            </a:r>
            <a:r>
              <a:rPr lang="en-GB" sz="3200" dirty="0" smtClean="0">
                <a:latin typeface="Comic Sans MS" pitchFamily="66" charset="0"/>
              </a:rPr>
              <a:t> them in order from </a:t>
            </a:r>
            <a:r>
              <a:rPr lang="en-GB" sz="3200" u="sng" dirty="0" smtClean="0">
                <a:latin typeface="Comic Sans MS" pitchFamily="66" charset="0"/>
              </a:rPr>
              <a:t>largest</a:t>
            </a:r>
            <a:r>
              <a:rPr lang="en-GB" sz="3200" dirty="0" smtClean="0">
                <a:latin typeface="Comic Sans MS" pitchFamily="66" charset="0"/>
              </a:rPr>
              <a:t> to </a:t>
            </a:r>
            <a:r>
              <a:rPr lang="en-GB" sz="3200" u="sng" dirty="0" smtClean="0">
                <a:latin typeface="Comic Sans MS" pitchFamily="66" charset="0"/>
              </a:rPr>
              <a:t>smallest</a:t>
            </a:r>
            <a:endParaRPr lang="en-GB" sz="3200" u="sng" dirty="0">
              <a:latin typeface="Comic Sans MS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451750"/>
              </p:ext>
            </p:extLst>
          </p:nvPr>
        </p:nvGraphicFramePr>
        <p:xfrm>
          <a:off x="179512" y="1988840"/>
          <a:ext cx="878497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606936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Pacific Ocean </a:t>
                      </a:r>
                    </a:p>
                    <a:p>
                      <a:pPr algn="l"/>
                      <a:r>
                        <a:rPr lang="en-GB" sz="24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64,196,000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sq miles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Arabian Sea </a:t>
                      </a:r>
                    </a:p>
                    <a:p>
                      <a:pPr algn="l"/>
                      <a:r>
                        <a:rPr lang="en-GB" sz="24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1,491,000sq miles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802486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Atlantic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Ocean </a:t>
                      </a:r>
                    </a:p>
                    <a:p>
                      <a:pPr algn="l"/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33,400,00sq miles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South China Sea </a:t>
                      </a:r>
                    </a:p>
                    <a:p>
                      <a:pPr algn="l"/>
                      <a:r>
                        <a:rPr lang="en-GB" sz="24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1,148,000sq miles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802486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Indian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Ocean </a:t>
                      </a:r>
                    </a:p>
                    <a:p>
                      <a:pPr algn="l"/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28,400,000sq miles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Caribbean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Sea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971,000sq miles</a:t>
                      </a:r>
                      <a:endParaRPr lang="en-GB" sz="24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822503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Southern Ocean </a:t>
                      </a:r>
                    </a:p>
                    <a:p>
                      <a:pPr algn="l"/>
                      <a:r>
                        <a:rPr lang="en-GB" sz="24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20,327,000sq miles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Mediterranean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Sea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969,000sq miles</a:t>
                      </a:r>
                      <a:endParaRPr lang="en-GB" sz="24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802486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Artic Ocean </a:t>
                      </a:r>
                    </a:p>
                    <a:p>
                      <a:pPr algn="l"/>
                      <a:r>
                        <a:rPr lang="en-GB" sz="24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5,100,000sq miles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Bering Sea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873,000sq miles</a:t>
                      </a:r>
                      <a:endParaRPr lang="en-GB" sz="2400" b="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96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  <a:solidFill>
            <a:srgbClr val="FFFF00"/>
          </a:solidFill>
        </p:spPr>
        <p:txBody>
          <a:bodyPr/>
          <a:lstStyle/>
          <a:p>
            <a:r>
              <a:rPr lang="en-GB" b="1" dirty="0" smtClean="0">
                <a:latin typeface="Comic Sans MS" pitchFamily="66" charset="0"/>
              </a:rPr>
              <a:t>1. Where are the oceans and seas?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59632" y="3212976"/>
            <a:ext cx="6192688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2708920"/>
            <a:ext cx="5576664" cy="2711152"/>
          </a:xfrm>
          <a:noFill/>
        </p:spPr>
        <p:txBody>
          <a:bodyPr>
            <a:normAutofit fontScale="92500"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Comic Sans MS" pitchFamily="66" charset="0"/>
              </a:rPr>
              <a:t>Aims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To map the largest oceans and seas in the world.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To explain how rubber ducks teach us about the oceans.</a:t>
            </a:r>
            <a:endParaRPr lang="en-GB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Rachel\AppData\Local\Microsoft\Windows\Temporary Internet Files\Low\Content.IE5\PGI3W66L\MC900432601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941168"/>
            <a:ext cx="1756564" cy="1756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2.bp.blogspot.com/_pIgsByWaCcM/TSui4iK04SI/AAAAAAAAAxI/Z-JM1llvllA/s1600/duck_ma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8956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08518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omic Sans MS" pitchFamily="66" charset="0"/>
              </a:rPr>
              <a:t>1. Add to your map the journey of the ducks</a:t>
            </a:r>
            <a:endParaRPr lang="en-GB" sz="3200" dirty="0" smtClean="0">
              <a:latin typeface="Comic Sans MS" pitchFamily="66" charset="0"/>
              <a:hlinkClick r:id="rId4"/>
            </a:endParaRPr>
          </a:p>
          <a:p>
            <a:r>
              <a:rPr lang="en-GB" sz="3200" dirty="0" smtClean="0">
                <a:latin typeface="Comic Sans MS" pitchFamily="66" charset="0"/>
              </a:rPr>
              <a:t>2. Watch the </a:t>
            </a:r>
            <a:r>
              <a:rPr lang="en-GB" sz="3200" dirty="0" smtClean="0">
                <a:latin typeface="Comic Sans MS" pitchFamily="66" charset="0"/>
                <a:hlinkClick r:id="rId4"/>
              </a:rPr>
              <a:t>video</a:t>
            </a:r>
            <a:r>
              <a:rPr lang="en-GB" sz="3200" dirty="0" smtClean="0">
                <a:latin typeface="Comic Sans MS" pitchFamily="66" charset="0"/>
              </a:rPr>
              <a:t> to find out what the ducks can teach us...</a:t>
            </a:r>
            <a:endParaRPr lang="en-GB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>
            <a:no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What do rubber ducks teach us about our oceans?</a:t>
            </a:r>
            <a:endParaRPr lang="en-GB" sz="36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06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>
                <a:latin typeface="Comic Sans MS" pitchFamily="66" charset="0"/>
              </a:rPr>
              <a:t>	In your books write a sentence which answers the question above! The words and phrases below might help...</a:t>
            </a:r>
          </a:p>
          <a:p>
            <a:pPr>
              <a:buNone/>
            </a:pPr>
            <a:endParaRPr lang="en-GB" dirty="0">
              <a:latin typeface="Comic Sans MS" pitchFamily="66" charset="0"/>
            </a:endParaRPr>
          </a:p>
          <a:p>
            <a:pPr>
              <a:buNone/>
            </a:pPr>
            <a:endParaRPr lang="en-GB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en-GB" sz="3600" b="1" dirty="0" smtClean="0">
                <a:solidFill>
                  <a:srgbClr val="008000"/>
                </a:solidFill>
                <a:latin typeface="Comic Sans MS" pitchFamily="66" charset="0"/>
              </a:rPr>
              <a:t>SURFACE CURRENTS </a:t>
            </a:r>
          </a:p>
          <a:p>
            <a:pPr algn="ctr">
              <a:buNone/>
            </a:pPr>
            <a:r>
              <a:rPr lang="en-GB" sz="3600" b="1" dirty="0" smtClean="0">
                <a:solidFill>
                  <a:srgbClr val="008000"/>
                </a:solidFill>
                <a:latin typeface="Comic Sans MS" pitchFamily="66" charset="0"/>
              </a:rPr>
              <a:t>CONNECT OCEANS    NUTRIENTS</a:t>
            </a:r>
            <a:r>
              <a:rPr lang="en-GB" sz="3600" b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GB" sz="3600" b="1" dirty="0" smtClean="0">
                <a:solidFill>
                  <a:srgbClr val="008000"/>
                </a:solidFill>
                <a:latin typeface="Comic Sans MS" pitchFamily="66" charset="0"/>
              </a:rPr>
              <a:t>     CARRY HEAT AROUND THE WORLD</a:t>
            </a:r>
          </a:p>
          <a:p>
            <a:pPr>
              <a:buNone/>
            </a:pPr>
            <a:endParaRPr lang="en-GB" dirty="0">
              <a:latin typeface="Comic Sans MS" pitchFamily="66" charset="0"/>
            </a:endParaRPr>
          </a:p>
          <a:p>
            <a:pPr>
              <a:buNone/>
            </a:pPr>
            <a:endParaRPr lang="en-GB" dirty="0">
              <a:latin typeface="Comic Sans MS" pitchFamily="66" charset="0"/>
            </a:endParaRPr>
          </a:p>
          <a:p>
            <a:pPr>
              <a:buNone/>
            </a:pPr>
            <a:endParaRPr lang="en-GB" dirty="0">
              <a:latin typeface="Comic Sans MS" pitchFamily="66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2996952"/>
            <a:ext cx="1043608" cy="122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4000" b="1" dirty="0" smtClean="0">
                <a:latin typeface="Comic Sans MS" pitchFamily="66" charset="0"/>
              </a:rPr>
              <a:t>2. What do rubber ducks teach us about oceans?</a:t>
            </a:r>
            <a:endParaRPr lang="en-GB" sz="4000" b="1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31640" y="4221088"/>
            <a:ext cx="6192688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2708920"/>
            <a:ext cx="5904656" cy="2711152"/>
          </a:xfrm>
          <a:noFill/>
        </p:spPr>
        <p:txBody>
          <a:bodyPr>
            <a:normAutofit fontScale="92500"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Comic Sans MS" pitchFamily="66" charset="0"/>
              </a:rPr>
              <a:t>Aims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To map the largest oceans and seas in the world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To explain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what rubber </a:t>
            </a:r>
            <a:r>
              <a:rPr lang="en-GB" dirty="0" smtClean="0">
                <a:solidFill>
                  <a:schemeClr val="tx1"/>
                </a:solidFill>
                <a:latin typeface="Comic Sans MS" pitchFamily="66" charset="0"/>
              </a:rPr>
              <a:t>ducks teach us about the ocean</a:t>
            </a:r>
            <a:endParaRPr lang="en-GB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Rachel\AppData\Local\Microsoft\Windows\Temporary Internet Files\Low\Content.IE5\PGI3W66L\MC900432601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157192"/>
            <a:ext cx="1547664" cy="1547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  <a:solidFill>
            <a:srgbClr val="FFFF00">
              <a:alpha val="78000"/>
            </a:srgbClr>
          </a:solidFill>
        </p:spPr>
        <p:txBody>
          <a:bodyPr>
            <a:no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MUST</a:t>
            </a:r>
            <a:r>
              <a:rPr lang="en-GB" sz="2000" dirty="0" smtClean="0">
                <a:latin typeface="Comic Sans MS" pitchFamily="66" charset="0"/>
              </a:rPr>
              <a:t> - Which words have been spelt incorrectly? Write a </a:t>
            </a:r>
            <a:r>
              <a:rPr lang="en-GB" sz="2000" u="sng" dirty="0" smtClean="0">
                <a:latin typeface="Comic Sans MS" pitchFamily="66" charset="0"/>
              </a:rPr>
              <a:t>correct</a:t>
            </a:r>
            <a:r>
              <a:rPr lang="en-GB" sz="2000" dirty="0" smtClean="0">
                <a:latin typeface="Comic Sans MS" pitchFamily="66" charset="0"/>
              </a:rPr>
              <a:t> list...</a:t>
            </a:r>
            <a:br>
              <a:rPr lang="en-GB" sz="2000" dirty="0" smtClean="0">
                <a:latin typeface="Comic Sans MS" pitchFamily="66" charset="0"/>
              </a:rPr>
            </a:br>
            <a:r>
              <a:rPr lang="en-GB" sz="2000" dirty="0" smtClean="0">
                <a:latin typeface="Comic Sans MS" pitchFamily="66" charset="0"/>
              </a:rPr>
              <a:t/>
            </a:r>
            <a:br>
              <a:rPr lang="en-GB" sz="2000" dirty="0" smtClean="0">
                <a:latin typeface="Comic Sans MS" pitchFamily="66" charset="0"/>
              </a:rPr>
            </a:br>
            <a:r>
              <a:rPr lang="en-GB" sz="2000" b="1" dirty="0" smtClean="0">
                <a:latin typeface="Comic Sans MS" pitchFamily="66" charset="0"/>
              </a:rPr>
              <a:t>SHOULD</a:t>
            </a:r>
            <a:r>
              <a:rPr lang="en-GB" sz="2000" dirty="0" smtClean="0">
                <a:latin typeface="Comic Sans MS" pitchFamily="66" charset="0"/>
              </a:rPr>
              <a:t> - What is a </a:t>
            </a:r>
            <a:r>
              <a:rPr lang="en-GB" sz="2000" u="sng" dirty="0" smtClean="0">
                <a:latin typeface="Comic Sans MS" pitchFamily="66" charset="0"/>
              </a:rPr>
              <a:t>current</a:t>
            </a:r>
            <a:r>
              <a:rPr lang="en-GB" sz="2000" dirty="0" smtClean="0">
                <a:latin typeface="Comic Sans MS" pitchFamily="66" charset="0"/>
              </a:rPr>
              <a:t>?</a:t>
            </a:r>
            <a:br>
              <a:rPr lang="en-GB" sz="2000" dirty="0" smtClean="0">
                <a:latin typeface="Comic Sans MS" pitchFamily="66" charset="0"/>
              </a:rPr>
            </a:br>
            <a:r>
              <a:rPr lang="en-GB" sz="2000" dirty="0" smtClean="0">
                <a:latin typeface="Comic Sans MS" pitchFamily="66" charset="0"/>
              </a:rPr>
              <a:t/>
            </a:r>
            <a:br>
              <a:rPr lang="en-GB" sz="2000" dirty="0" smtClean="0">
                <a:latin typeface="Comic Sans MS" pitchFamily="66" charset="0"/>
              </a:rPr>
            </a:br>
            <a:r>
              <a:rPr lang="en-GB" sz="2000" b="1" dirty="0" smtClean="0">
                <a:latin typeface="Comic Sans MS" pitchFamily="66" charset="0"/>
              </a:rPr>
              <a:t>COULD</a:t>
            </a:r>
            <a:r>
              <a:rPr lang="en-GB" sz="2000" dirty="0" smtClean="0">
                <a:latin typeface="Comic Sans MS" pitchFamily="66" charset="0"/>
              </a:rPr>
              <a:t> - Why are ocean currents so important?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8691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dirty="0" smtClean="0">
                <a:latin typeface="Comic Sans MS" pitchFamily="66" charset="0"/>
              </a:rPr>
              <a:t>	</a:t>
            </a:r>
          </a:p>
          <a:p>
            <a:pPr>
              <a:buNone/>
            </a:pPr>
            <a:r>
              <a:rPr lang="en-GB" dirty="0">
                <a:latin typeface="Comic Sans MS" pitchFamily="66" charset="0"/>
              </a:rPr>
              <a:t>	</a:t>
            </a:r>
            <a:r>
              <a:rPr lang="en-GB" dirty="0" smtClean="0">
                <a:latin typeface="Comic Sans MS" pitchFamily="66" charset="0"/>
              </a:rPr>
              <a:t>Currants are wide bands of water that flow around the </a:t>
            </a:r>
            <a:r>
              <a:rPr lang="en-GB" dirty="0" err="1" smtClean="0">
                <a:latin typeface="Comic Sans MS" pitchFamily="66" charset="0"/>
              </a:rPr>
              <a:t>ocaens</a:t>
            </a:r>
            <a:r>
              <a:rPr lang="en-GB" dirty="0" smtClean="0">
                <a:latin typeface="Comic Sans MS" pitchFamily="66" charset="0"/>
              </a:rPr>
              <a:t> in huge circles. They are swept along by global </a:t>
            </a:r>
            <a:r>
              <a:rPr lang="en-GB" dirty="0" err="1" smtClean="0">
                <a:latin typeface="Comic Sans MS" pitchFamily="66" charset="0"/>
              </a:rPr>
              <a:t>windes</a:t>
            </a:r>
            <a:r>
              <a:rPr lang="en-GB" dirty="0" smtClean="0">
                <a:latin typeface="Comic Sans MS" pitchFamily="66" charset="0"/>
              </a:rPr>
              <a:t> which drag the water with them. The Earth’s spin makes currants swing to the side.</a:t>
            </a:r>
          </a:p>
          <a:p>
            <a:pPr>
              <a:buNone/>
            </a:pPr>
            <a:endParaRPr lang="en-GB" dirty="0">
              <a:latin typeface="Comic Sans MS" pitchFamily="66" charset="0"/>
            </a:endParaRPr>
          </a:p>
          <a:p>
            <a:pPr>
              <a:buNone/>
            </a:pPr>
            <a:r>
              <a:rPr lang="en-GB" dirty="0" smtClean="0">
                <a:latin typeface="Comic Sans MS" pitchFamily="66" charset="0"/>
              </a:rPr>
              <a:t>	Some currants are warm (up to a sizzling 30</a:t>
            </a:r>
            <a:r>
              <a:rPr lang="en-GB" dirty="0" smtClean="0">
                <a:latin typeface="Comic Sans MS"/>
              </a:rPr>
              <a:t>°C), others are cold (down to a chilly -2°C). They take warm water from near the </a:t>
            </a:r>
            <a:r>
              <a:rPr lang="en-GB" dirty="0" err="1" smtClean="0">
                <a:latin typeface="Comic Sans MS"/>
              </a:rPr>
              <a:t>Eqquator</a:t>
            </a:r>
            <a:r>
              <a:rPr lang="en-GB" dirty="0" smtClean="0">
                <a:latin typeface="Comic Sans MS"/>
              </a:rPr>
              <a:t> and cold water from near the poles, and carry it around the world. 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809</Words>
  <Application>Microsoft Macintosh PowerPoint</Application>
  <PresentationFormat>On-screen Show (4:3)</PresentationFormat>
  <Paragraphs>163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Comic Sans MS</vt:lpstr>
      <vt:lpstr>Kristen ITC</vt:lpstr>
      <vt:lpstr>Arial</vt:lpstr>
      <vt:lpstr>Office Theme</vt:lpstr>
      <vt:lpstr>PowerPoint Presentation</vt:lpstr>
      <vt:lpstr>What can a rubber duck teach us about our oceans?</vt:lpstr>
      <vt:lpstr>Below are the world’s top 10 largest oceans and seas by area. 1. Rank them in order from largest to smallest</vt:lpstr>
      <vt:lpstr>Below are the world’s top 10 largest oceans and seas by area. 1. Rank them in order from largest to smallest</vt:lpstr>
      <vt:lpstr>1. Where are the oceans and seas?</vt:lpstr>
      <vt:lpstr>PowerPoint Presentation</vt:lpstr>
      <vt:lpstr>What do rubber ducks teach us about our oceans?</vt:lpstr>
      <vt:lpstr>2. What do rubber ducks teach us about oceans?</vt:lpstr>
      <vt:lpstr>MUST - Which words have been spelt incorrectly? Write a correct list...  SHOULD - What is a current?  COULD - Why are ocean currents so important?</vt:lpstr>
      <vt:lpstr>MUST - Which words have been spelt incorrectly? Write a correct list...  SHOULD - What is a current?  COULD - Why are ocean currents so important?</vt:lpstr>
      <vt:lpstr>Thermohaline currents</vt:lpstr>
      <vt:lpstr>Thermohaline currents</vt:lpstr>
      <vt:lpstr>Year 8 data collected from R.V. Callista on 15th May 2015</vt:lpstr>
      <vt:lpstr>Thermohaline currents</vt:lpstr>
      <vt:lpstr>Thermohaline currents</vt:lpstr>
      <vt:lpstr>The Thermo part of thermohaline.</vt:lpstr>
      <vt:lpstr>Year 8 data collected from R.V. Callista on 14th May 2015</vt:lpstr>
      <vt:lpstr>Thermohaline currents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Rachel</dc:creator>
  <cp:lastModifiedBy>Fielding S.</cp:lastModifiedBy>
  <cp:revision>54</cp:revision>
  <dcterms:created xsi:type="dcterms:W3CDTF">2013-04-11T17:24:53Z</dcterms:created>
  <dcterms:modified xsi:type="dcterms:W3CDTF">2016-05-26T14:15:44Z</dcterms:modified>
</cp:coreProperties>
</file>