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7" r:id="rId4"/>
    <p:sldId id="259" r:id="rId5"/>
    <p:sldId id="258" r:id="rId6"/>
    <p:sldId id="260" r:id="rId7"/>
    <p:sldId id="261" r:id="rId8"/>
    <p:sldId id="262" r:id="rId9"/>
    <p:sldId id="273" r:id="rId10"/>
    <p:sldId id="263" r:id="rId11"/>
    <p:sldId id="264" r:id="rId12"/>
    <p:sldId id="265" r:id="rId13"/>
    <p:sldId id="266" r:id="rId14"/>
    <p:sldId id="267" r:id="rId15"/>
    <p:sldId id="268" r:id="rId16"/>
    <p:sldId id="272"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p:restoredTop sz="94629"/>
  </p:normalViewPr>
  <p:slideViewPr>
    <p:cSldViewPr>
      <p:cViewPr varScale="1">
        <p:scale>
          <a:sx n="108" d="100"/>
          <a:sy n="108" d="100"/>
        </p:scale>
        <p:origin x="1712"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C0B2A-F6D8-492F-A4DB-AE5FC2637498}" type="datetimeFigureOut">
              <a:rPr lang="en-GB" smtClean="0"/>
              <a:t>26/05/2016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D8F615-CCFD-42EB-8B87-BAE9EB2B5DA0}" type="slidenum">
              <a:rPr lang="en-GB" smtClean="0"/>
              <a:t>‹#›</a:t>
            </a:fld>
            <a:endParaRPr lang="en-GB"/>
          </a:p>
        </p:txBody>
      </p:sp>
    </p:spTree>
    <p:extLst>
      <p:ext uri="{BB962C8B-B14F-4D97-AF65-F5344CB8AC3E}">
        <p14:creationId xmlns:p14="http://schemas.microsoft.com/office/powerpoint/2010/main" val="250980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can print this slide off</a:t>
            </a:r>
            <a:r>
              <a:rPr lang="en-GB" baseline="0" dirty="0" smtClean="0"/>
              <a:t> as a means of </a:t>
            </a:r>
            <a:r>
              <a:rPr lang="en-GB" baseline="0" dirty="0" err="1" smtClean="0"/>
              <a:t>differentiaton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FD8F615-CCFD-42EB-8B87-BAE9EB2B5DA0}" type="slidenum">
              <a:rPr lang="en-GB" smtClean="0"/>
              <a:t>8</a:t>
            </a:fld>
            <a:endParaRPr lang="en-GB"/>
          </a:p>
        </p:txBody>
      </p:sp>
    </p:spTree>
    <p:extLst>
      <p:ext uri="{BB962C8B-B14F-4D97-AF65-F5344CB8AC3E}">
        <p14:creationId xmlns:p14="http://schemas.microsoft.com/office/powerpoint/2010/main" val="417554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http://www.polarbearsinternational.org/about-polar-bears/tracking/bear-tracker</a:t>
            </a:r>
          </a:p>
          <a:p>
            <a:endParaRPr lang="en-GB" dirty="0"/>
          </a:p>
        </p:txBody>
      </p:sp>
      <p:sp>
        <p:nvSpPr>
          <p:cNvPr id="4" name="Slide Number Placeholder 3"/>
          <p:cNvSpPr>
            <a:spLocks noGrp="1"/>
          </p:cNvSpPr>
          <p:nvPr>
            <p:ph type="sldNum" sz="quarter" idx="10"/>
          </p:nvPr>
        </p:nvSpPr>
        <p:spPr/>
        <p:txBody>
          <a:bodyPr/>
          <a:lstStyle/>
          <a:p>
            <a:fld id="{6FD8F615-CCFD-42EB-8B87-BAE9EB2B5DA0}" type="slidenum">
              <a:rPr lang="en-GB" smtClean="0"/>
              <a:t>11</a:t>
            </a:fld>
            <a:endParaRPr lang="en-GB"/>
          </a:p>
        </p:txBody>
      </p:sp>
    </p:spTree>
    <p:extLst>
      <p:ext uri="{BB962C8B-B14F-4D97-AF65-F5344CB8AC3E}">
        <p14:creationId xmlns:p14="http://schemas.microsoft.com/office/powerpoint/2010/main" val="50501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4092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24245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2688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7975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3A1289-2C53-459C-8993-A621874A2A1E}" type="datetimeFigureOut">
              <a:rPr lang="en-GB" smtClean="0"/>
              <a:t>26/05/2016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290268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83A1289-2C53-459C-8993-A621874A2A1E}" type="datetimeFigureOut">
              <a:rPr lang="en-GB" smtClean="0"/>
              <a:t>26/05/2016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321369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83A1289-2C53-459C-8993-A621874A2A1E}" type="datetimeFigureOut">
              <a:rPr lang="en-GB" smtClean="0"/>
              <a:t>26/05/2016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6383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83A1289-2C53-459C-8993-A621874A2A1E}" type="datetimeFigureOut">
              <a:rPr lang="en-GB" smtClean="0"/>
              <a:t>26/05/2016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413486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A1289-2C53-459C-8993-A621874A2A1E}" type="datetimeFigureOut">
              <a:rPr lang="en-GB" smtClean="0"/>
              <a:t>26/05/2016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42524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1289-2C53-459C-8993-A621874A2A1E}" type="datetimeFigureOut">
              <a:rPr lang="en-GB" smtClean="0"/>
              <a:t>26/05/2016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219762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3A1289-2C53-459C-8993-A621874A2A1E}" type="datetimeFigureOut">
              <a:rPr lang="en-GB" smtClean="0"/>
              <a:t>26/05/2016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E2088-DDBC-4BBB-A5DC-674B533AFF30}" type="slidenum">
              <a:rPr lang="en-GB" smtClean="0"/>
              <a:t>‹#›</a:t>
            </a:fld>
            <a:endParaRPr lang="en-GB"/>
          </a:p>
        </p:txBody>
      </p:sp>
    </p:spTree>
    <p:extLst>
      <p:ext uri="{BB962C8B-B14F-4D97-AF65-F5344CB8AC3E}">
        <p14:creationId xmlns:p14="http://schemas.microsoft.com/office/powerpoint/2010/main" val="19983472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A1289-2C53-459C-8993-A621874A2A1E}" type="datetimeFigureOut">
              <a:rPr lang="en-GB" smtClean="0"/>
              <a:t>26/05/2016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E2088-DDBC-4BBB-A5DC-674B533AFF30}" type="slidenum">
              <a:rPr lang="en-GB" smtClean="0"/>
              <a:t>‹#›</a:t>
            </a:fld>
            <a:endParaRPr lang="en-GB"/>
          </a:p>
        </p:txBody>
      </p:sp>
    </p:spTree>
    <p:extLst>
      <p:ext uri="{BB962C8B-B14F-4D97-AF65-F5344CB8AC3E}">
        <p14:creationId xmlns:p14="http://schemas.microsoft.com/office/powerpoint/2010/main" val="416397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polarbearsinternational.org/about-polar-bears/tracking/bear-track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1470025"/>
          </a:xfrm>
        </p:spPr>
        <p:txBody>
          <a:bodyPr/>
          <a:lstStyle/>
          <a:p>
            <a:r>
              <a:rPr lang="en-GB" dirty="0" smtClean="0">
                <a:latin typeface="Kristen ITC" panose="03050502040202030202" pitchFamily="66" charset="0"/>
              </a:rPr>
              <a:t>The March of the Polar Bears</a:t>
            </a:r>
            <a:endParaRPr lang="en-GB" dirty="0">
              <a:latin typeface="Kristen ITC" panose="03050502040202030202" pitchFamily="66"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8122" y="2708920"/>
            <a:ext cx="5555260" cy="370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6200466"/>
            <a:ext cx="2706859" cy="627942"/>
          </a:xfrm>
          <a:prstGeom prst="rect">
            <a:avLst/>
          </a:prstGeom>
        </p:spPr>
      </p:pic>
    </p:spTree>
    <p:extLst>
      <p:ext uri="{BB962C8B-B14F-4D97-AF65-F5344CB8AC3E}">
        <p14:creationId xmlns:p14="http://schemas.microsoft.com/office/powerpoint/2010/main" val="3446942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6" b="100000" l="4194" r="97742"/>
                    </a14:imgEffect>
                  </a14:imgLayer>
                </a14:imgProps>
              </a:ext>
              <a:ext uri="{28A0092B-C50C-407E-A947-70E740481C1C}">
                <a14:useLocalDpi xmlns:a14="http://schemas.microsoft.com/office/drawing/2010/main" val="0"/>
              </a:ext>
            </a:extLst>
          </a:blip>
          <a:srcRect/>
          <a:stretch>
            <a:fillRect/>
          </a:stretch>
        </p:blipFill>
        <p:spPr bwMode="auto">
          <a:xfrm>
            <a:off x="467544" y="1079485"/>
            <a:ext cx="8900242" cy="577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331640" y="404664"/>
            <a:ext cx="4320480" cy="1692768"/>
          </a:xfrm>
          <a:prstGeom prst="wedgeRoundRectCallout">
            <a:avLst>
              <a:gd name="adj1" fmla="val -14299"/>
              <a:gd name="adj2" fmla="val 958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risten ITC" panose="03050502040202030202" pitchFamily="66" charset="0"/>
              </a:rPr>
              <a:t>What other information would  help you decide if Global warming is really impacting me and my friends?</a:t>
            </a:r>
            <a:endParaRPr lang="en-GB" dirty="0">
              <a:latin typeface="Kristen ITC" panose="03050502040202030202" pitchFamily="66" charset="0"/>
            </a:endParaRPr>
          </a:p>
        </p:txBody>
      </p:sp>
    </p:spTree>
    <p:extLst>
      <p:ext uri="{BB962C8B-B14F-4D97-AF65-F5344CB8AC3E}">
        <p14:creationId xmlns:p14="http://schemas.microsoft.com/office/powerpoint/2010/main" val="9288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Task 3 - We’re going on a (polar) bear hunt…</a:t>
            </a:r>
            <a:endParaRPr lang="en-GB" dirty="0">
              <a:latin typeface="Kristen ITC" panose="03050502040202030202" pitchFamily="66" charset="0"/>
            </a:endParaRPr>
          </a:p>
        </p:txBody>
      </p:sp>
      <p:sp>
        <p:nvSpPr>
          <p:cNvPr id="3" name="Content Placeholder 2"/>
          <p:cNvSpPr>
            <a:spLocks noGrp="1"/>
          </p:cNvSpPr>
          <p:nvPr>
            <p:ph idx="1"/>
          </p:nvPr>
        </p:nvSpPr>
        <p:spPr>
          <a:xfrm>
            <a:off x="457200" y="1772816"/>
            <a:ext cx="8229600" cy="4525963"/>
          </a:xfrm>
        </p:spPr>
        <p:txBody>
          <a:bodyPr>
            <a:normAutofit lnSpcReduction="10000"/>
          </a:bodyPr>
          <a:lstStyle/>
          <a:p>
            <a:pPr marL="0" indent="0">
              <a:buNone/>
            </a:pPr>
            <a:r>
              <a:rPr lang="en-GB" dirty="0" smtClean="0">
                <a:latin typeface="Kristen ITC" panose="03050502040202030202" pitchFamily="66" charset="0"/>
              </a:rPr>
              <a:t>You are going to be able to track some polar bears which wear devices around their necks.</a:t>
            </a:r>
          </a:p>
          <a:p>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The devices send regular signals back to a satellite.</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Note – only female bears can be tracked as they will not fit properly around a male polar bear as his neck is too big!</a:t>
            </a:r>
            <a:endParaRPr lang="en-GB" dirty="0">
              <a:latin typeface="Kristen ITC" panose="03050502040202030202" pitchFamily="66" charset="0"/>
            </a:endParaRPr>
          </a:p>
        </p:txBody>
      </p:sp>
    </p:spTree>
    <p:extLst>
      <p:ext uri="{BB962C8B-B14F-4D97-AF65-F5344CB8AC3E}">
        <p14:creationId xmlns:p14="http://schemas.microsoft.com/office/powerpoint/2010/main" val="8260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265"/>
          <a:stretch/>
        </p:blipFill>
        <p:spPr bwMode="auto">
          <a:xfrm>
            <a:off x="467544" y="870569"/>
            <a:ext cx="6696744" cy="290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79712" y="3825914"/>
            <a:ext cx="3024336" cy="646331"/>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1) Change the date to start in Sept 2013</a:t>
            </a:r>
            <a:endParaRPr lang="en-GB" dirty="0">
              <a:latin typeface="Kristen ITC" panose="03050502040202030202" pitchFamily="66" charset="0"/>
            </a:endParaRPr>
          </a:p>
        </p:txBody>
      </p:sp>
      <p:cxnSp>
        <p:nvCxnSpPr>
          <p:cNvPr id="6" name="Straight Arrow Connector 5"/>
          <p:cNvCxnSpPr/>
          <p:nvPr/>
        </p:nvCxnSpPr>
        <p:spPr>
          <a:xfrm flipV="1">
            <a:off x="2051720" y="1772817"/>
            <a:ext cx="36004" cy="205309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96136" y="4243179"/>
            <a:ext cx="3024336" cy="923330"/>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2)You can choose to track either Hudson Bay or Beaufort sea</a:t>
            </a:r>
            <a:endParaRPr lang="en-GB" dirty="0">
              <a:latin typeface="Kristen ITC" panose="03050502040202030202" pitchFamily="66" charset="0"/>
            </a:endParaRPr>
          </a:p>
        </p:txBody>
      </p:sp>
      <p:cxnSp>
        <p:nvCxnSpPr>
          <p:cNvPr id="9" name="Straight Arrow Connector 8"/>
          <p:cNvCxnSpPr/>
          <p:nvPr/>
        </p:nvCxnSpPr>
        <p:spPr>
          <a:xfrm flipV="1">
            <a:off x="6354198" y="1784303"/>
            <a:ext cx="162018" cy="2458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1045" y="5733256"/>
            <a:ext cx="3384376" cy="923330"/>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3) Make sure you have zoomed out for enough coverage</a:t>
            </a:r>
            <a:endParaRPr lang="en-GB" dirty="0">
              <a:latin typeface="Kristen ITC" panose="03050502040202030202" pitchFamily="66" charset="0"/>
            </a:endParaRPr>
          </a:p>
        </p:txBody>
      </p:sp>
      <p:cxnSp>
        <p:nvCxnSpPr>
          <p:cNvPr id="11" name="Straight Arrow Connector 10"/>
          <p:cNvCxnSpPr/>
          <p:nvPr/>
        </p:nvCxnSpPr>
        <p:spPr>
          <a:xfrm flipH="1" flipV="1">
            <a:off x="827584" y="2960949"/>
            <a:ext cx="843461" cy="27723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7544" y="188640"/>
            <a:ext cx="8365001" cy="369332"/>
          </a:xfrm>
          <a:prstGeom prst="rect">
            <a:avLst/>
          </a:prstGeom>
        </p:spPr>
        <p:txBody>
          <a:bodyPr wrap="square">
            <a:spAutoFit/>
          </a:bodyPr>
          <a:lstStyle/>
          <a:p>
            <a:pPr>
              <a:defRPr/>
            </a:pPr>
            <a:r>
              <a:rPr lang="en-GB" dirty="0">
                <a:hlinkClick r:id="rId3"/>
              </a:rPr>
              <a:t>http://www.polarbearsinternational.org/about-polar-bears/tracking/bear-tracker</a:t>
            </a:r>
            <a:endParaRPr lang="en-GB" dirty="0"/>
          </a:p>
        </p:txBody>
      </p:sp>
    </p:spTree>
    <p:extLst>
      <p:ext uri="{BB962C8B-B14F-4D97-AF65-F5344CB8AC3E}">
        <p14:creationId xmlns:p14="http://schemas.microsoft.com/office/powerpoint/2010/main" val="38647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032"/>
          <a:stretch/>
        </p:blipFill>
        <p:spPr bwMode="auto">
          <a:xfrm>
            <a:off x="251520" y="1916832"/>
            <a:ext cx="846285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16152" y="116632"/>
            <a:ext cx="2952328" cy="1200329"/>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4) You need to make sure your ice layer and path layer are both clicked</a:t>
            </a:r>
            <a:endParaRPr lang="en-GB" dirty="0">
              <a:latin typeface="Kristen ITC" panose="03050502040202030202" pitchFamily="66" charset="0"/>
            </a:endParaRPr>
          </a:p>
        </p:txBody>
      </p:sp>
      <p:cxnSp>
        <p:nvCxnSpPr>
          <p:cNvPr id="7" name="Straight Arrow Connector 6"/>
          <p:cNvCxnSpPr>
            <a:stCxn id="5" idx="2"/>
          </p:cNvCxnSpPr>
          <p:nvPr/>
        </p:nvCxnSpPr>
        <p:spPr>
          <a:xfrm>
            <a:off x="5492316" y="1316961"/>
            <a:ext cx="0" cy="1391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63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7" t="7936" b="6250"/>
          <a:stretch/>
        </p:blipFill>
        <p:spPr bwMode="auto">
          <a:xfrm>
            <a:off x="2018002" y="1340768"/>
            <a:ext cx="6010382" cy="395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99478" y="1215"/>
            <a:ext cx="3037049" cy="923330"/>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5) Slowly drag the time bar until a polar bear appears</a:t>
            </a:r>
            <a:endParaRPr lang="en-GB" dirty="0">
              <a:latin typeface="Kristen ITC" panose="03050502040202030202" pitchFamily="66" charset="0"/>
            </a:endParaRPr>
          </a:p>
        </p:txBody>
      </p:sp>
      <p:cxnSp>
        <p:nvCxnSpPr>
          <p:cNvPr id="4" name="Straight Arrow Connector 3"/>
          <p:cNvCxnSpPr/>
          <p:nvPr/>
        </p:nvCxnSpPr>
        <p:spPr>
          <a:xfrm>
            <a:off x="2555776" y="924545"/>
            <a:ext cx="1440160" cy="992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39752" y="924545"/>
            <a:ext cx="1800200" cy="25044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27984" y="5380672"/>
            <a:ext cx="4320480" cy="1200329"/>
          </a:xfrm>
          <a:prstGeom prst="rect">
            <a:avLst/>
          </a:prstGeom>
          <a:noFill/>
          <a:ln>
            <a:solidFill>
              <a:schemeClr val="tx1"/>
            </a:solidFill>
          </a:ln>
        </p:spPr>
        <p:txBody>
          <a:bodyPr wrap="square" rtlCol="0">
            <a:spAutoFit/>
          </a:bodyPr>
          <a:lstStyle/>
          <a:p>
            <a:r>
              <a:rPr lang="en-GB" dirty="0" smtClean="0">
                <a:latin typeface="Kristen ITC" panose="03050502040202030202" pitchFamily="66" charset="0"/>
              </a:rPr>
              <a:t>6) Click on the information about her. This will allow you to track the distance she travels each month and what the ice layer is like.</a:t>
            </a:r>
          </a:p>
        </p:txBody>
      </p:sp>
    </p:spTree>
    <p:extLst>
      <p:ext uri="{BB962C8B-B14F-4D97-AF65-F5344CB8AC3E}">
        <p14:creationId xmlns:p14="http://schemas.microsoft.com/office/powerpoint/2010/main" val="3988563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What amazing facts did you find out?</a:t>
            </a:r>
            <a:endParaRPr lang="en-GB" dirty="0">
              <a:latin typeface="Kristen ITC" panose="03050502040202030202" pitchFamily="66" charset="0"/>
            </a:endParaRPr>
          </a:p>
        </p:txBody>
      </p:sp>
      <p:sp>
        <p:nvSpPr>
          <p:cNvPr id="3" name="Content Placeholder 2"/>
          <p:cNvSpPr>
            <a:spLocks noGrp="1"/>
          </p:cNvSpPr>
          <p:nvPr>
            <p:ph idx="1"/>
          </p:nvPr>
        </p:nvSpPr>
        <p:spPr>
          <a:xfrm>
            <a:off x="457200" y="1600200"/>
            <a:ext cx="8435280" cy="4997152"/>
          </a:xfrm>
        </p:spPr>
        <p:txBody>
          <a:bodyPr>
            <a:normAutofit fontScale="92500" lnSpcReduction="20000"/>
          </a:bodyPr>
          <a:lstStyle/>
          <a:p>
            <a:pPr marL="0" indent="0">
              <a:buNone/>
            </a:pPr>
            <a:r>
              <a:rPr lang="en-GB" dirty="0" smtClean="0">
                <a:latin typeface="Kristen ITC" panose="03050502040202030202" pitchFamily="66" charset="0"/>
              </a:rPr>
              <a:t>Approximately when and how long do Polar bears hibernate for and why? (hint link this to the ice sheet).</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How far did the bears walk and why?</a:t>
            </a:r>
          </a:p>
          <a:p>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How might this data inform scientists about the impact of climate change on polar bears?</a:t>
            </a:r>
          </a:p>
          <a:p>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What would you predict the tracking data will show in 20 years time and why?</a:t>
            </a:r>
            <a:endParaRPr lang="en-GB" dirty="0">
              <a:latin typeface="Kristen ITC" panose="03050502040202030202" pitchFamily="66" charset="0"/>
            </a:endParaRPr>
          </a:p>
        </p:txBody>
      </p:sp>
    </p:spTree>
    <p:extLst>
      <p:ext uri="{BB962C8B-B14F-4D97-AF65-F5344CB8AC3E}">
        <p14:creationId xmlns:p14="http://schemas.microsoft.com/office/powerpoint/2010/main" val="72534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GB" altLang="en-US" sz="4000" b="1" dirty="0" err="1" smtClean="0">
                <a:latin typeface="Kristen ITC" panose="03050502040202030202" pitchFamily="66" charset="0"/>
              </a:rPr>
              <a:t>Ple</a:t>
            </a:r>
            <a:r>
              <a:rPr lang="en-US" altLang="en-US" sz="4000" b="1" dirty="0" smtClean="0">
                <a:latin typeface="Kristen ITC" panose="03050502040202030202" pitchFamily="66" charset="0"/>
              </a:rPr>
              <a:t>nary - </a:t>
            </a:r>
            <a:r>
              <a:rPr lang="en-GB" altLang="en-US" sz="4000" b="1" dirty="0" smtClean="0">
                <a:latin typeface="Kristen ITC" panose="03050502040202030202" pitchFamily="66" charset="0"/>
              </a:rPr>
              <a:t>20 second summary</a:t>
            </a:r>
          </a:p>
        </p:txBody>
      </p:sp>
      <p:sp>
        <p:nvSpPr>
          <p:cNvPr id="13315" name="Content Placeholder 2"/>
          <p:cNvSpPr>
            <a:spLocks noGrp="1"/>
          </p:cNvSpPr>
          <p:nvPr>
            <p:ph idx="4294967295"/>
          </p:nvPr>
        </p:nvSpPr>
        <p:spPr>
          <a:xfrm>
            <a:off x="304800" y="1143000"/>
            <a:ext cx="8305800" cy="4724400"/>
          </a:xfrm>
        </p:spPr>
        <p:txBody>
          <a:bodyPr/>
          <a:lstStyle/>
          <a:p>
            <a:pPr algn="ctr" eaLnBrk="1" hangingPunct="1">
              <a:buFontTx/>
              <a:buNone/>
            </a:pPr>
            <a:r>
              <a:rPr lang="en-GB" altLang="en-US" sz="4000" dirty="0" smtClean="0">
                <a:latin typeface="Kristen ITC" panose="03050502040202030202" pitchFamily="66" charset="0"/>
              </a:rPr>
              <a:t>Can you summarise what we learnt today in 20 seconds?</a:t>
            </a:r>
          </a:p>
          <a:p>
            <a:pPr algn="ctr" eaLnBrk="1" hangingPunct="1">
              <a:buFontTx/>
              <a:buNone/>
            </a:pPr>
            <a:endParaRPr lang="en-GB" altLang="en-US" sz="4000" dirty="0" smtClean="0">
              <a:latin typeface="Kristen ITC" panose="03050502040202030202" pitchFamily="66" charset="0"/>
            </a:endParaRPr>
          </a:p>
          <a:p>
            <a:pPr algn="ctr" eaLnBrk="1" hangingPunct="1">
              <a:buFontTx/>
              <a:buNone/>
            </a:pPr>
            <a:r>
              <a:rPr lang="en-GB" altLang="en-US" sz="4000" dirty="0" smtClean="0">
                <a:latin typeface="Kristen ITC" panose="03050502040202030202" pitchFamily="66" charset="0"/>
              </a:rPr>
              <a:t>Rehearse so that you are ready if you are selected</a:t>
            </a:r>
          </a:p>
        </p:txBody>
      </p:sp>
      <p:pic>
        <p:nvPicPr>
          <p:cNvPr id="13316" name="Picture 2" descr="http://d26bu41yhsbbx.cloudfront.net/img/texturepacker/20seco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9186">
            <a:off x="-76200" y="4191000"/>
            <a:ext cx="3429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www.bigdandme.com/blog/wp-content/uploads/2012/08/20seco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013325"/>
            <a:ext cx="23161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06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latin typeface="Kristen ITC" panose="03050502040202030202" pitchFamily="66" charset="0"/>
              </a:rPr>
              <a:t>All  </a:t>
            </a:r>
            <a:r>
              <a:rPr lang="en-GB" dirty="0">
                <a:latin typeface="Kristen ITC" panose="03050502040202030202" pitchFamily="66" charset="0"/>
              </a:rPr>
              <a:t>- will understand the effect of global warming on a </a:t>
            </a:r>
            <a:r>
              <a:rPr lang="en-GB" dirty="0" smtClean="0">
                <a:latin typeface="Kristen ITC" panose="03050502040202030202" pitchFamily="66" charset="0"/>
              </a:rPr>
              <a:t>polar bears.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be able to explain how a polar bear’s lifestyle is linked to the climate.</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a:t>
            </a:r>
            <a:r>
              <a:rPr lang="en-GB" dirty="0">
                <a:latin typeface="Kristen ITC" panose="03050502040202030202" pitchFamily="66" charset="0"/>
              </a:rPr>
              <a:t>to will analyse some maps and time data to decide if any </a:t>
            </a:r>
            <a:r>
              <a:rPr lang="en-GB" dirty="0" smtClean="0">
                <a:latin typeface="Kristen ITC" panose="03050502040202030202" pitchFamily="66" charset="0"/>
              </a:rPr>
              <a:t>climate changes </a:t>
            </a:r>
            <a:r>
              <a:rPr lang="en-GB" dirty="0">
                <a:latin typeface="Kristen ITC" panose="03050502040202030202" pitchFamily="66" charset="0"/>
              </a:rPr>
              <a:t>have happened.</a:t>
            </a:r>
          </a:p>
          <a:p>
            <a:pPr marL="0" indent="0">
              <a:buNone/>
            </a:pPr>
            <a:endParaRPr lang="en-GB" dirty="0" smtClean="0">
              <a:latin typeface="Kristen ITC" panose="03050502040202030202" pitchFamily="66" charset="0"/>
            </a:endParaRP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29813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196752"/>
            <a:ext cx="5004814" cy="281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523875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179512" y="548680"/>
            <a:ext cx="2043310" cy="1548752"/>
          </a:xfrm>
          <a:prstGeom prst="wedgeRoundRectCallout">
            <a:avLst>
              <a:gd name="adj1" fmla="val 105052"/>
              <a:gd name="adj2" fmla="val 891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Kristen ITC" panose="03050502040202030202" pitchFamily="66" charset="0"/>
              </a:rPr>
              <a:t>What is today’s lesson about?</a:t>
            </a:r>
            <a:endParaRPr lang="en-GB" dirty="0">
              <a:latin typeface="Kristen ITC" panose="03050502040202030202" pitchFamily="66" charset="0"/>
            </a:endParaRPr>
          </a:p>
        </p:txBody>
      </p:sp>
    </p:spTree>
    <p:extLst>
      <p:ext uri="{BB962C8B-B14F-4D97-AF65-F5344CB8AC3E}">
        <p14:creationId xmlns:p14="http://schemas.microsoft.com/office/powerpoint/2010/main" val="217002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latin typeface="Kristen ITC" panose="03050502040202030202" pitchFamily="66" charset="0"/>
              </a:rPr>
              <a:t>All  </a:t>
            </a:r>
            <a:r>
              <a:rPr lang="en-GB" dirty="0">
                <a:latin typeface="Kristen ITC" panose="03050502040202030202" pitchFamily="66" charset="0"/>
              </a:rPr>
              <a:t>- will understand the effect of global warming on a </a:t>
            </a:r>
            <a:r>
              <a:rPr lang="en-GB" dirty="0" smtClean="0">
                <a:latin typeface="Kristen ITC" panose="03050502040202030202" pitchFamily="66" charset="0"/>
              </a:rPr>
              <a:t>polar bears.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be able to explain how a polar bear’s lifestyle is linked to the climate.</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a:t>
            </a:r>
            <a:r>
              <a:rPr lang="en-GB" dirty="0">
                <a:latin typeface="Kristen ITC" panose="03050502040202030202" pitchFamily="66" charset="0"/>
              </a:rPr>
              <a:t>to will analyse some maps and time data to decide if any </a:t>
            </a:r>
            <a:r>
              <a:rPr lang="en-GB" dirty="0" smtClean="0">
                <a:latin typeface="Kristen ITC" panose="03050502040202030202" pitchFamily="66" charset="0"/>
              </a:rPr>
              <a:t>climate changes </a:t>
            </a:r>
            <a:r>
              <a:rPr lang="en-GB" dirty="0">
                <a:latin typeface="Kristen ITC" panose="03050502040202030202" pitchFamily="66" charset="0"/>
              </a:rPr>
              <a:t>have happened.</a:t>
            </a:r>
          </a:p>
          <a:p>
            <a:pPr marL="0" indent="0">
              <a:buNone/>
            </a:pPr>
            <a:endParaRPr lang="en-GB" dirty="0" smtClean="0">
              <a:latin typeface="Kristen ITC" panose="03050502040202030202" pitchFamily="66" charset="0"/>
            </a:endParaRP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305454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Kristen ITC" panose="03050502040202030202" pitchFamily="66" charset="0"/>
              </a:rPr>
              <a:t>Key words – what do they mean?</a:t>
            </a:r>
            <a:endParaRPr lang="en-GB" dirty="0">
              <a:latin typeface="Kristen ITC" panose="03050502040202030202" pitchFamily="66" charset="0"/>
            </a:endParaRPr>
          </a:p>
        </p:txBody>
      </p:sp>
      <p:sp>
        <p:nvSpPr>
          <p:cNvPr id="6" name="Content Placeholder 5"/>
          <p:cNvSpPr>
            <a:spLocks noGrp="1"/>
          </p:cNvSpPr>
          <p:nvPr>
            <p:ph idx="1"/>
          </p:nvPr>
        </p:nvSpPr>
        <p:spPr/>
        <p:txBody>
          <a:bodyPr/>
          <a:lstStyle/>
          <a:p>
            <a:r>
              <a:rPr lang="en-GB" dirty="0" smtClean="0">
                <a:latin typeface="Kristen ITC" panose="03050502040202030202" pitchFamily="66" charset="0"/>
              </a:rPr>
              <a:t>Climate</a:t>
            </a:r>
          </a:p>
          <a:p>
            <a:endParaRPr lang="en-GB" dirty="0" smtClean="0">
              <a:latin typeface="Kristen ITC" panose="03050502040202030202" pitchFamily="66" charset="0"/>
            </a:endParaRPr>
          </a:p>
          <a:p>
            <a:r>
              <a:rPr lang="en-GB" dirty="0" smtClean="0">
                <a:latin typeface="Kristen ITC" panose="03050502040202030202" pitchFamily="66" charset="0"/>
              </a:rPr>
              <a:t>Global warming</a:t>
            </a:r>
          </a:p>
          <a:p>
            <a:endParaRPr lang="en-GB" dirty="0" smtClean="0">
              <a:latin typeface="Kristen ITC" panose="03050502040202030202" pitchFamily="66" charset="0"/>
            </a:endParaRPr>
          </a:p>
          <a:p>
            <a:r>
              <a:rPr lang="en-GB" dirty="0" smtClean="0">
                <a:latin typeface="Kristen ITC" panose="03050502040202030202" pitchFamily="66" charset="0"/>
              </a:rPr>
              <a:t>Latitude</a:t>
            </a:r>
          </a:p>
          <a:p>
            <a:endParaRPr lang="en-GB" dirty="0" smtClean="0">
              <a:latin typeface="Kristen ITC" panose="03050502040202030202" pitchFamily="66" charset="0"/>
            </a:endParaRPr>
          </a:p>
          <a:p>
            <a:r>
              <a:rPr lang="en-GB" dirty="0" smtClean="0">
                <a:latin typeface="Kristen ITC" panose="03050502040202030202" pitchFamily="66" charset="0"/>
              </a:rPr>
              <a:t>Longitude</a:t>
            </a:r>
          </a:p>
        </p:txBody>
      </p:sp>
    </p:spTree>
    <p:extLst>
      <p:ext uri="{BB962C8B-B14F-4D97-AF65-F5344CB8AC3E}">
        <p14:creationId xmlns:p14="http://schemas.microsoft.com/office/powerpoint/2010/main" val="182052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Kristen ITC" panose="03050502040202030202" pitchFamily="66" charset="0"/>
              </a:rPr>
              <a:t>Task </a:t>
            </a:r>
            <a:r>
              <a:rPr lang="en-GB" dirty="0" smtClean="0">
                <a:latin typeface="Kristen ITC" panose="03050502040202030202" pitchFamily="66" charset="0"/>
              </a:rPr>
              <a:t>1: </a:t>
            </a:r>
            <a:r>
              <a:rPr lang="en-GB" dirty="0">
                <a:latin typeface="Kristen ITC" panose="03050502040202030202" pitchFamily="66" charset="0"/>
              </a:rPr>
              <a:t>A </a:t>
            </a:r>
            <a:r>
              <a:rPr lang="en-GB" dirty="0" smtClean="0">
                <a:latin typeface="Kristen ITC" panose="03050502040202030202" pitchFamily="66" charset="0"/>
              </a:rPr>
              <a:t>polar bear resume</a:t>
            </a:r>
            <a:endParaRPr lang="en-GB" dirty="0">
              <a:latin typeface="Kristen ITC" panose="03050502040202030202" pitchFamily="66" charset="0"/>
            </a:endParaRPr>
          </a:p>
        </p:txBody>
      </p:sp>
      <p:sp>
        <p:nvSpPr>
          <p:cNvPr id="6" name="Content Placeholder 5"/>
          <p:cNvSpPr>
            <a:spLocks noGrp="1"/>
          </p:cNvSpPr>
          <p:nvPr>
            <p:ph sz="half" idx="1"/>
          </p:nvPr>
        </p:nvSpPr>
        <p:spPr/>
        <p:txBody>
          <a:bodyPr>
            <a:normAutofit/>
          </a:bodyPr>
          <a:lstStyle/>
          <a:p>
            <a:r>
              <a:rPr lang="en-GB" dirty="0" smtClean="0">
                <a:latin typeface="Kristen ITC" panose="03050502040202030202" pitchFamily="66" charset="0"/>
              </a:rPr>
              <a:t>Your first task is to complete a fact sheet about Polar bears.</a:t>
            </a:r>
          </a:p>
          <a:p>
            <a:r>
              <a:rPr lang="en-GB" dirty="0" smtClean="0">
                <a:latin typeface="Kristen ITC" panose="03050502040202030202" pitchFamily="66" charset="0"/>
              </a:rPr>
              <a:t>At the top of your fact sheet /presentation you will be given a couple of hyperlinks to help you.</a:t>
            </a:r>
            <a:endParaRPr lang="en-GB" dirty="0">
              <a:latin typeface="Kristen ITC" panose="03050502040202030202"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59399"/>
            <a:ext cx="4248472" cy="503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4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00" y="136755"/>
            <a:ext cx="8229600" cy="1143000"/>
          </a:xfrm>
        </p:spPr>
        <p:txBody>
          <a:bodyPr>
            <a:normAutofit/>
          </a:bodyPr>
          <a:lstStyle/>
          <a:p>
            <a:r>
              <a:rPr lang="en-GB" dirty="0" smtClean="0">
                <a:latin typeface="Kristen ITC" panose="03050502040202030202" pitchFamily="66" charset="0"/>
              </a:rPr>
              <a:t>The future of the polar bear</a:t>
            </a:r>
            <a:endParaRPr lang="en-GB" dirty="0">
              <a:latin typeface="Kristen ITC" panose="03050502040202030202" pitchFamily="66" charset="0"/>
            </a:endParaRPr>
          </a:p>
        </p:txBody>
      </p:sp>
      <p:sp>
        <p:nvSpPr>
          <p:cNvPr id="3" name="Content Placeholder 2"/>
          <p:cNvSpPr>
            <a:spLocks noGrp="1"/>
          </p:cNvSpPr>
          <p:nvPr>
            <p:ph sz="half" idx="1"/>
          </p:nvPr>
        </p:nvSpPr>
        <p:spPr>
          <a:xfrm>
            <a:off x="339428" y="1110577"/>
            <a:ext cx="8363272" cy="4525963"/>
          </a:xfrm>
        </p:spPr>
        <p:txBody>
          <a:bodyPr>
            <a:noAutofit/>
          </a:bodyPr>
          <a:lstStyle/>
          <a:p>
            <a:pPr marL="0" indent="0" algn="just">
              <a:buNone/>
            </a:pPr>
            <a:r>
              <a:rPr lang="en-GB" sz="1800" dirty="0" smtClean="0">
                <a:latin typeface="Kristen ITC" panose="03050502040202030202" pitchFamily="66" charset="0"/>
              </a:rPr>
              <a:t>The polar regions of the Earth (Artic and Antarctic) have some of the most extreme temperatures, usually well below freezing all year.   The arctic polar region is mainly sea ice floating upon the </a:t>
            </a:r>
            <a:r>
              <a:rPr lang="en-GB" sz="1800" dirty="0">
                <a:latin typeface="Kristen ITC" panose="03050502040202030202" pitchFamily="66" charset="0"/>
              </a:rPr>
              <a:t>A</a:t>
            </a:r>
            <a:r>
              <a:rPr lang="en-GB" sz="1800" dirty="0" smtClean="0">
                <a:latin typeface="Kristen ITC" panose="03050502040202030202" pitchFamily="66" charset="0"/>
              </a:rPr>
              <a:t>rctic ocean.</a:t>
            </a:r>
          </a:p>
          <a:p>
            <a:pPr marL="0" indent="0" algn="just">
              <a:buNone/>
            </a:pPr>
            <a:endParaRPr lang="en-GB" sz="1800" dirty="0" smtClean="0">
              <a:latin typeface="Kristen ITC" panose="03050502040202030202" pitchFamily="66" charset="0"/>
            </a:endParaRPr>
          </a:p>
          <a:p>
            <a:pPr marL="0" indent="0" algn="just">
              <a:buNone/>
            </a:pPr>
            <a:r>
              <a:rPr lang="en-GB" sz="1800" dirty="0" smtClean="0">
                <a:latin typeface="Kristen ITC" panose="03050502040202030202" pitchFamily="66" charset="0"/>
              </a:rPr>
              <a:t>Scientists expect and are observing that global warming will impact the polar regions and the expanse of sea ice first.   Even a few degrees increase in temperature will cause sea ice to melt or break away and float into warmer waters.  </a:t>
            </a:r>
          </a:p>
          <a:p>
            <a:pPr marL="0" indent="0" algn="just">
              <a:buNone/>
            </a:pPr>
            <a:r>
              <a:rPr lang="en-GB" sz="1800" dirty="0" smtClean="0">
                <a:latin typeface="Kristen ITC" panose="03050502040202030202" pitchFamily="66" charset="0"/>
              </a:rPr>
              <a:t> </a:t>
            </a:r>
            <a:endParaRPr lang="en-GB" sz="1800" dirty="0">
              <a:latin typeface="Kristen ITC" panose="03050502040202030202" pitchFamily="66" charset="0"/>
            </a:endParaRPr>
          </a:p>
          <a:p>
            <a:pPr marL="0" indent="0" algn="just">
              <a:buNone/>
            </a:pPr>
            <a:r>
              <a:rPr lang="en-GB" sz="1800" dirty="0" smtClean="0">
                <a:latin typeface="Kristen ITC" panose="03050502040202030202" pitchFamily="66" charset="0"/>
              </a:rPr>
              <a:t>The melting of polar sea ice will trigger more climate and weather changes and greatly impact the animals who live in the arctic region i.e. the polar bear.</a:t>
            </a:r>
            <a:endParaRPr lang="en-GB" sz="1800" dirty="0">
              <a:latin typeface="Kristen ITC" panose="03050502040202030202"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09120"/>
            <a:ext cx="2804528" cy="225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73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Kristen ITC" panose="03050502040202030202" pitchFamily="66" charset="0"/>
              </a:rPr>
              <a:t>Task 2: Arctic climate data</a:t>
            </a:r>
            <a:endParaRPr lang="en-GB" dirty="0">
              <a:latin typeface="Kristen ITC" panose="03050502040202030202" pitchFamily="66" charset="0"/>
            </a:endParaRPr>
          </a:p>
        </p:txBody>
      </p:sp>
      <p:sp>
        <p:nvSpPr>
          <p:cNvPr id="5" name="Content Placeholder 4"/>
          <p:cNvSpPr>
            <a:spLocks noGrp="1"/>
          </p:cNvSpPr>
          <p:nvPr>
            <p:ph idx="1"/>
          </p:nvPr>
        </p:nvSpPr>
        <p:spPr/>
        <p:txBody>
          <a:bodyPr/>
          <a:lstStyle/>
          <a:p>
            <a:pPr marL="0" indent="0">
              <a:buNone/>
            </a:pPr>
            <a:r>
              <a:rPr lang="en-GB" dirty="0" smtClean="0">
                <a:latin typeface="Kristen ITC" panose="03050502040202030202" pitchFamily="66" charset="0"/>
              </a:rPr>
              <a:t>You will be given a help sheet which tells you how to obtain some real data from the Arctic near Canada.</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You need to download the four pieces of data and use it to decide if there is any evidence of global warming over a ten year period.</a:t>
            </a:r>
            <a:endParaRPr lang="en-GB" dirty="0">
              <a:latin typeface="Kristen ITC" panose="03050502040202030202" pitchFamily="66" charset="0"/>
            </a:endParaRPr>
          </a:p>
        </p:txBody>
      </p:sp>
    </p:spTree>
    <p:extLst>
      <p:ext uri="{BB962C8B-B14F-4D97-AF65-F5344CB8AC3E}">
        <p14:creationId xmlns:p14="http://schemas.microsoft.com/office/powerpoint/2010/main" val="397602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Kristen ITC" panose="03050502040202030202" pitchFamily="66" charset="0"/>
              </a:rPr>
              <a:t>Handy hints to help you interpret the data….</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Kristen ITC" panose="03050502040202030202" pitchFamily="66" charset="0"/>
              </a:rPr>
              <a:t>Was 1995 or 2005 the warmest year in the region?  How big was the difference?</a:t>
            </a:r>
          </a:p>
          <a:p>
            <a:pPr marL="0" indent="0">
              <a:buNone/>
            </a:pPr>
            <a:endParaRPr lang="en-GB" dirty="0" smtClean="0">
              <a:latin typeface="Kristen ITC" panose="03050502040202030202" pitchFamily="66" charset="0"/>
            </a:endParaRPr>
          </a:p>
          <a:p>
            <a:pPr marL="0" indent="0">
              <a:buNone/>
            </a:pPr>
            <a:r>
              <a:rPr lang="en-GB" dirty="0" smtClean="0">
                <a:latin typeface="Kristen ITC" panose="03050502040202030202" pitchFamily="66" charset="0"/>
              </a:rPr>
              <a:t>Which year has the largest snow-ice amount?</a:t>
            </a:r>
          </a:p>
          <a:p>
            <a:pPr marL="0" indent="0">
              <a:buNone/>
            </a:pPr>
            <a:r>
              <a:rPr lang="en-GB" dirty="0" smtClean="0">
                <a:latin typeface="Kristen ITC" panose="03050502040202030202" pitchFamily="66" charset="0"/>
              </a:rPr>
              <a:t>  </a:t>
            </a:r>
          </a:p>
          <a:p>
            <a:pPr marL="0" indent="0">
              <a:buNone/>
            </a:pPr>
            <a:r>
              <a:rPr lang="en-GB" dirty="0" smtClean="0">
                <a:latin typeface="Kristen ITC" panose="03050502040202030202" pitchFamily="66" charset="0"/>
              </a:rPr>
              <a:t>How much is that difference?</a:t>
            </a:r>
          </a:p>
          <a:p>
            <a:pPr marL="0" indent="0">
              <a:buNone/>
            </a:pPr>
            <a:endParaRPr lang="en-GB" dirty="0"/>
          </a:p>
        </p:txBody>
      </p:sp>
    </p:spTree>
    <p:extLst>
      <p:ext uri="{BB962C8B-B14F-4D97-AF65-F5344CB8AC3E}">
        <p14:creationId xmlns:p14="http://schemas.microsoft.com/office/powerpoint/2010/main" val="282154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Kristen ITC" panose="03050502040202030202" pitchFamily="66" charset="0"/>
              </a:rPr>
              <a:t>Lesson Objectives</a:t>
            </a:r>
            <a:endParaRPr lang="en-GB" dirty="0">
              <a:latin typeface="Kristen ITC" panose="03050502040202030202" pitchFamily="66" charset="0"/>
            </a:endParaRPr>
          </a:p>
        </p:txBody>
      </p:sp>
      <p:sp>
        <p:nvSpPr>
          <p:cNvPr id="3" name="Content Placeholder 2"/>
          <p:cNvSpPr>
            <a:spLocks noGrp="1"/>
          </p:cNvSpPr>
          <p:nvPr>
            <p:ph idx="1"/>
          </p:nvPr>
        </p:nvSpPr>
        <p:spPr/>
        <p:txBody>
          <a:bodyPr>
            <a:normAutofit lnSpcReduction="10000"/>
          </a:bodyPr>
          <a:lstStyle/>
          <a:p>
            <a:pPr marL="0" indent="0">
              <a:buNone/>
            </a:pPr>
            <a:r>
              <a:rPr lang="en-GB" u="sng" dirty="0" smtClean="0">
                <a:latin typeface="Kristen ITC" panose="03050502040202030202" pitchFamily="66" charset="0"/>
              </a:rPr>
              <a:t>All  </a:t>
            </a:r>
            <a:r>
              <a:rPr lang="en-GB" dirty="0">
                <a:latin typeface="Kristen ITC" panose="03050502040202030202" pitchFamily="66" charset="0"/>
              </a:rPr>
              <a:t>- will understand the effect of global warming on a </a:t>
            </a:r>
            <a:r>
              <a:rPr lang="en-GB" dirty="0" smtClean="0">
                <a:latin typeface="Kristen ITC" panose="03050502040202030202" pitchFamily="66" charset="0"/>
              </a:rPr>
              <a:t>polar bears.</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Most</a:t>
            </a:r>
            <a:r>
              <a:rPr lang="en-GB" dirty="0" smtClean="0">
                <a:latin typeface="Kristen ITC" panose="03050502040202030202" pitchFamily="66" charset="0"/>
              </a:rPr>
              <a:t> – be able to explain how a polar bear’s lifestyle is linked to the climate.</a:t>
            </a:r>
          </a:p>
          <a:p>
            <a:pPr marL="0" indent="0">
              <a:buNone/>
            </a:pPr>
            <a:endParaRPr lang="en-GB" u="sng" dirty="0" smtClean="0">
              <a:latin typeface="Kristen ITC" panose="03050502040202030202" pitchFamily="66" charset="0"/>
            </a:endParaRPr>
          </a:p>
          <a:p>
            <a:pPr marL="0" indent="0">
              <a:buNone/>
            </a:pPr>
            <a:r>
              <a:rPr lang="en-GB" u="sng" dirty="0" smtClean="0">
                <a:latin typeface="Kristen ITC" panose="03050502040202030202" pitchFamily="66" charset="0"/>
              </a:rPr>
              <a:t>Some</a:t>
            </a:r>
            <a:r>
              <a:rPr lang="en-GB" dirty="0" smtClean="0">
                <a:latin typeface="Kristen ITC" panose="03050502040202030202" pitchFamily="66" charset="0"/>
              </a:rPr>
              <a:t> – will be able </a:t>
            </a:r>
            <a:r>
              <a:rPr lang="en-GB" dirty="0">
                <a:latin typeface="Kristen ITC" panose="03050502040202030202" pitchFamily="66" charset="0"/>
              </a:rPr>
              <a:t>to will analyse some maps and time data to decide if any </a:t>
            </a:r>
            <a:r>
              <a:rPr lang="en-GB" dirty="0" smtClean="0">
                <a:latin typeface="Kristen ITC" panose="03050502040202030202" pitchFamily="66" charset="0"/>
              </a:rPr>
              <a:t>climate changes </a:t>
            </a:r>
            <a:r>
              <a:rPr lang="en-GB" dirty="0">
                <a:latin typeface="Kristen ITC" panose="03050502040202030202" pitchFamily="66" charset="0"/>
              </a:rPr>
              <a:t>have happened.</a:t>
            </a:r>
          </a:p>
          <a:p>
            <a:pPr marL="0" indent="0">
              <a:buNone/>
            </a:pPr>
            <a:endParaRPr lang="en-GB" dirty="0" smtClean="0">
              <a:latin typeface="Kristen ITC" panose="03050502040202030202" pitchFamily="66" charset="0"/>
            </a:endParaRPr>
          </a:p>
          <a:p>
            <a:pPr marL="0" indent="0">
              <a:buNone/>
            </a:pPr>
            <a:endParaRPr lang="en-GB" dirty="0">
              <a:latin typeface="Kristen ITC" panose="03050502040202030202" pitchFamily="66" charset="0"/>
            </a:endParaRPr>
          </a:p>
        </p:txBody>
      </p:sp>
    </p:spTree>
    <p:extLst>
      <p:ext uri="{BB962C8B-B14F-4D97-AF65-F5344CB8AC3E}">
        <p14:creationId xmlns:p14="http://schemas.microsoft.com/office/powerpoint/2010/main" val="25051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740</Words>
  <Application>Microsoft Macintosh PowerPoint</Application>
  <PresentationFormat>On-screen Show (4:3)</PresentationFormat>
  <Paragraphs>77</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Kristen ITC</vt:lpstr>
      <vt:lpstr>Arial</vt:lpstr>
      <vt:lpstr>Office Theme</vt:lpstr>
      <vt:lpstr>The March of the Polar Bears</vt:lpstr>
      <vt:lpstr>PowerPoint Presentation</vt:lpstr>
      <vt:lpstr>Lesson Objectives</vt:lpstr>
      <vt:lpstr>Key words – what do they mean?</vt:lpstr>
      <vt:lpstr>Task 1: A polar bear resume</vt:lpstr>
      <vt:lpstr>The future of the polar bear</vt:lpstr>
      <vt:lpstr>Task 2: Arctic climate data</vt:lpstr>
      <vt:lpstr>Handy hints to help you interpret the data….</vt:lpstr>
      <vt:lpstr>Lesson Objectives</vt:lpstr>
      <vt:lpstr>PowerPoint Presentation</vt:lpstr>
      <vt:lpstr>Task 3 - We’re going on a (polar) bear hunt…</vt:lpstr>
      <vt:lpstr>PowerPoint Presentation</vt:lpstr>
      <vt:lpstr>PowerPoint Presentation</vt:lpstr>
      <vt:lpstr>PowerPoint Presentation</vt:lpstr>
      <vt:lpstr>What amazing facts did you find out?</vt:lpstr>
      <vt:lpstr>Plenary - 20 second summary</vt:lpstr>
      <vt:lpstr>Lesson Objectives</vt:lpstr>
    </vt:vector>
  </TitlesOfParts>
  <Company>Hampshire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March of the Polar Bears</dc:title>
  <dc:creator>GHORTOP</dc:creator>
  <cp:lastModifiedBy>Fielding S.</cp:lastModifiedBy>
  <cp:revision>21</cp:revision>
  <dcterms:created xsi:type="dcterms:W3CDTF">2015-03-20T16:21:02Z</dcterms:created>
  <dcterms:modified xsi:type="dcterms:W3CDTF">2016-05-26T12:17:50Z</dcterms:modified>
</cp:coreProperties>
</file>