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324" r:id="rId2"/>
    <p:sldId id="325" r:id="rId3"/>
    <p:sldId id="326" r:id="rId4"/>
    <p:sldId id="334" r:id="rId5"/>
    <p:sldId id="335" r:id="rId6"/>
    <p:sldId id="327" r:id="rId7"/>
    <p:sldId id="333" r:id="rId8"/>
    <p:sldId id="283" r:id="rId9"/>
    <p:sldId id="328" r:id="rId10"/>
    <p:sldId id="329" r:id="rId11"/>
    <p:sldId id="284" r:id="rId12"/>
    <p:sldId id="330" r:id="rId13"/>
    <p:sldId id="285" r:id="rId14"/>
    <p:sldId id="331" r:id="rId15"/>
    <p:sldId id="312" r:id="rId16"/>
    <p:sldId id="313" r:id="rId17"/>
    <p:sldId id="322" r:id="rId18"/>
    <p:sldId id="332" r:id="rId19"/>
    <p:sldId id="31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24"/>
            <p14:sldId id="325"/>
            <p14:sldId id="326"/>
            <p14:sldId id="334"/>
            <p14:sldId id="335"/>
            <p14:sldId id="327"/>
            <p14:sldId id="333"/>
            <p14:sldId id="283"/>
            <p14:sldId id="328"/>
            <p14:sldId id="329"/>
            <p14:sldId id="284"/>
            <p14:sldId id="330"/>
            <p14:sldId id="285"/>
            <p14:sldId id="331"/>
            <p14:sldId id="312"/>
            <p14:sldId id="313"/>
            <p14:sldId id="322"/>
            <p14:sldId id="332"/>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75" d="100"/>
          <a:sy n="75" d="100"/>
        </p:scale>
        <p:origin x="-1728" y="-13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18/02/16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18/02/16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A1EF-7DEF-7241-B165-5696BA230FDA}" type="slidenum">
              <a:rPr lang="en-US"/>
              <a:pPr/>
              <a:t>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Objective to get to know the each other and establish framework for future sessions</a:t>
            </a:r>
          </a:p>
          <a:p>
            <a:r>
              <a:rPr lang="en-US" dirty="0"/>
              <a:t>Introduce think pair share</a:t>
            </a:r>
          </a:p>
          <a:p>
            <a:r>
              <a:rPr lang="en-US" dirty="0"/>
              <a:t>Establish expectations for portfolio contribution for this part of the course</a:t>
            </a:r>
          </a:p>
          <a:p>
            <a:r>
              <a:rPr lang="en-US" dirty="0"/>
              <a:t>Much of the session will be run via discussion and question and answer</a:t>
            </a:r>
          </a:p>
          <a:p>
            <a:r>
              <a:rPr lang="en-US" dirty="0"/>
              <a:t>The slides will be used according to need, but can form a useful note for review and revision.</a:t>
            </a:r>
          </a:p>
          <a:p>
            <a:r>
              <a:rPr lang="en-US" dirty="0"/>
              <a:t>They can also be used as reference by students who do not attend the session.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A3088-E80A-1C44-8298-8851D509FE5A}" type="slidenum">
              <a:rPr lang="en-US"/>
              <a:pPr/>
              <a:t>16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7E74C-D7F4-924B-9796-0CE06C5DD2C7}" type="slidenum">
              <a:rPr lang="en-US"/>
              <a:pPr/>
              <a:t>19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18/02/16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18/02/16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r>
              <a:rPr lang="en-US" dirty="0"/>
              <a:t>FY February</a:t>
            </a:r>
            <a:r>
              <a:rPr lang="en-US" dirty="0" smtClean="0"/>
              <a:t> 2010</a:t>
            </a:r>
            <a:br>
              <a:rPr lang="en-US" dirty="0" smtClean="0"/>
            </a:br>
            <a:r>
              <a:rPr lang="en-US" dirty="0"/>
              <a:t>Routes to Success</a:t>
            </a:r>
            <a:endParaRPr lang="en-US" sz="1400" dirty="0"/>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r>
              <a:rPr lang="en-US"/>
              <a:t> saw@ecs.soton.ac.uk</a:t>
            </a:r>
            <a:endParaRPr lang="en-US" sz="14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18/02/16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18/02/16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6" r:id="rId14"/>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edshare.soton.ac.uk/4690/" TargetMode="External"/><Relationship Id="rId5" Type="http://schemas.openxmlformats.org/officeDocument/2006/relationships/hyperlink" Target="http://www.edshare.soton.ac.uk/16147/"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hyperlink" Target="http://www.edshare.soton.ac.uk/1614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dshare.soton.ac.uk/1614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youtu.be/hOA-2hl1Vb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hyperlink" Target="https://youtu.be/hOA-2hl1Vb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share.soton.ac.uk/14046/" TargetMode="External"/><Relationship Id="rId4" Type="http://schemas.openxmlformats.org/officeDocument/2006/relationships/hyperlink" Target="http://www.edshare.soton.ac.uk/16146/" TargetMode="External"/><Relationship Id="rId1" Type="http://schemas.openxmlformats.org/officeDocument/2006/relationships/slideLayout" Target="../slideLayouts/slideLayout4.xml"/><Relationship Id="rId2" Type="http://schemas.openxmlformats.org/officeDocument/2006/relationships/hyperlink" Target="https://www.isurvey.soton.ac.uk/1921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edshare.soton.ac.uk/16143/"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edshare.soton.ac.uk/15917/" TargetMode="External"/><Relationship Id="rId4" Type="http://schemas.openxmlformats.org/officeDocument/2006/relationships/hyperlink" Target="http://www.edshare.soton.ac.uk/15918/" TargetMode="External"/><Relationship Id="rId5" Type="http://schemas.openxmlformats.org/officeDocument/2006/relationships/hyperlink" Target="http://www.edshare.soton.ac.uk/16144/" TargetMode="External"/><Relationship Id="rId1" Type="http://schemas.openxmlformats.org/officeDocument/2006/relationships/slideLayout" Target="../slideLayouts/slideLayout3.xml"/><Relationship Id="rId2" Type="http://schemas.openxmlformats.org/officeDocument/2006/relationships/hyperlink" Target="http://www.edshare.soton.ac.uk/1614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dshare.soton.ac.uk/16146/" TargetMode="External"/><Relationship Id="rId4" Type="http://schemas.openxmlformats.org/officeDocument/2006/relationships/hyperlink" Target="http://www.edshare.soton.ac.uk/16145/" TargetMode="External"/><Relationship Id="rId5" Type="http://schemas.openxmlformats.org/officeDocument/2006/relationships/hyperlink" Target="https://www.youtube.com/playlist?list=PLsg_STfjaqqsZi7rN4hzycOAtP8dzmCxJ" TargetMode="External"/><Relationship Id="rId6" Type="http://schemas.openxmlformats.org/officeDocument/2006/relationships/hyperlink" Target="http://www.edshare.soton.ac.uk/14046/" TargetMode="External"/><Relationship Id="rId7" Type="http://schemas.openxmlformats.org/officeDocument/2006/relationships/hyperlink" Target="http://www.edshare.soton.ac.uk/16143/" TargetMode="External"/><Relationship Id="rId8" Type="http://schemas.openxmlformats.org/officeDocument/2006/relationships/hyperlink" Target="https://www.isurvey.soton.ac.uk/19212" TargetMode="External"/><Relationship Id="rId1" Type="http://schemas.openxmlformats.org/officeDocument/2006/relationships/slideLayout" Target="../slideLayouts/slideLayout3.xml"/><Relationship Id="rId2" Type="http://schemas.openxmlformats.org/officeDocument/2006/relationships/hyperlink" Target="https://youtu.be/8h6IMYRoCZ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hyperlink" Target="http://www.edshare.soton.ac.uk/159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dshare.soton.ac.uk/161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hyperlink" Target="http://www.edshare.soton.ac.uk/159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hyperlink" Target="https://youtu.be/8h6IMYRoCZ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kumimoji="0" lang="en-US" dirty="0"/>
              <a:t>Foundation Year</a:t>
            </a:r>
            <a:br>
              <a:rPr kumimoji="0" lang="en-US" dirty="0"/>
            </a:br>
            <a:r>
              <a:rPr kumimoji="0" lang="en-US" dirty="0"/>
              <a:t>Routes to Success</a:t>
            </a:r>
            <a:br>
              <a:rPr kumimoji="0" lang="en-US" dirty="0"/>
            </a:br>
            <a:r>
              <a:rPr kumimoji="0" lang="en-US" sz="2400" dirty="0"/>
              <a:t>Part III - Sustaining </a:t>
            </a:r>
            <a:r>
              <a:rPr kumimoji="0" lang="en-US" sz="2400" dirty="0" smtClean="0"/>
              <a:t>Success</a:t>
            </a:r>
            <a:br>
              <a:rPr kumimoji="0" lang="en-US" sz="2400" dirty="0" smtClean="0"/>
            </a:br>
            <a:r>
              <a:rPr lang="en-US" sz="2400" dirty="0" smtClean="0"/>
              <a:t>Consolidation</a:t>
            </a:r>
            <a:r>
              <a:rPr kumimoji="0" lang="en-US" sz="2400" dirty="0" smtClean="0"/>
              <a:t/>
            </a:r>
            <a:br>
              <a:rPr kumimoji="0" lang="en-US" sz="2400" dirty="0" smtClean="0"/>
            </a:br>
            <a:r>
              <a:rPr kumimoji="0" lang="en-US" sz="2400" dirty="0" smtClean="0"/>
              <a:t>Su White, ECS</a:t>
            </a:r>
            <a:endParaRPr kumimoji="0" lang="en-US" dirty="0"/>
          </a:p>
        </p:txBody>
      </p:sp>
      <p:sp>
        <p:nvSpPr>
          <p:cNvPr id="2051" name="Rectangle 3"/>
          <p:cNvSpPr>
            <a:spLocks noGrp="1" noChangeArrowheads="1"/>
          </p:cNvSpPr>
          <p:nvPr>
            <p:ph type="subTitle" idx="1"/>
          </p:nvPr>
        </p:nvSpPr>
        <p:spPr/>
        <p:txBody>
          <a:bodyPr/>
          <a:lstStyle/>
          <a:p>
            <a:r>
              <a:rPr kumimoji="0" lang="en-US" dirty="0"/>
              <a:t>Su White</a:t>
            </a:r>
            <a:br>
              <a:rPr kumimoji="0" lang="en-US" dirty="0"/>
            </a:br>
            <a:r>
              <a:rPr kumimoji="0" lang="en-US" dirty="0"/>
              <a:t>Semester </a:t>
            </a:r>
            <a:r>
              <a:rPr kumimoji="0" lang="en-US" dirty="0" smtClean="0"/>
              <a:t>2</a:t>
            </a:r>
          </a:p>
          <a:p>
            <a:r>
              <a:rPr lang="en-US" dirty="0" smtClean="0"/>
              <a:t>overview</a:t>
            </a:r>
            <a:endParaRPr kumimoji="0" lang="en-US" dirty="0" smtClean="0"/>
          </a:p>
        </p:txBody>
      </p:sp>
      <p:pic>
        <p:nvPicPr>
          <p:cNvPr id="4" name="Picture 3" descr="TeachingRTSPages"/>
          <p:cNvPicPr>
            <a:picLocks noChangeAspect="1" noChangeArrowheads="1"/>
          </p:cNvPicPr>
          <p:nvPr/>
        </p:nvPicPr>
        <p:blipFill>
          <a:blip r:embed="rId3"/>
          <a:srcRect/>
          <a:stretch>
            <a:fillRect/>
          </a:stretch>
        </p:blipFill>
        <p:spPr bwMode="auto">
          <a:xfrm>
            <a:off x="587336" y="1528482"/>
            <a:ext cx="3143250" cy="4191000"/>
          </a:xfrm>
          <a:prstGeom prst="rect">
            <a:avLst/>
          </a:prstGeom>
          <a:noFill/>
        </p:spPr>
      </p:pic>
      <p:sp>
        <p:nvSpPr>
          <p:cNvPr id="6" name="Rectangle 5">
            <a:hlinkClick r:id="rId4"/>
          </p:cNvPr>
          <p:cNvSpPr/>
          <p:nvPr/>
        </p:nvSpPr>
        <p:spPr>
          <a:xfrm>
            <a:off x="0" y="6488668"/>
            <a:ext cx="91439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t>Resource set in </a:t>
            </a:r>
            <a:r>
              <a:rPr lang="en-US" dirty="0" err="1" smtClean="0"/>
              <a:t>Edshare</a:t>
            </a:r>
            <a:r>
              <a:rPr lang="en-US" dirty="0" smtClean="0"/>
              <a:t> </a:t>
            </a:r>
            <a:r>
              <a:rPr lang="en-US" dirty="0">
                <a:hlinkClick r:id="rId5"/>
              </a:rPr>
              <a:t>http://www.edshare.soton.ac.uk/16147</a:t>
            </a:r>
            <a:r>
              <a:rPr lang="en-US" dirty="0" smtClean="0">
                <a:hlinkClick r:id="rId5"/>
              </a:rPr>
              <a:t>/</a:t>
            </a:r>
            <a:r>
              <a:rPr lang="en-US" dirty="0" smtClean="0"/>
              <a:t> </a:t>
            </a:r>
            <a:r>
              <a:rPr lang="en-US" dirty="0" smtClean="0"/>
              <a:t> </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Essays and reports </a:t>
            </a:r>
            <a:r>
              <a:rPr lang="en-GB" dirty="0" err="1" smtClean="0"/>
              <a:t>vs</a:t>
            </a:r>
            <a:r>
              <a:rPr lang="en-GB" dirty="0" smtClean="0"/>
              <a:t> </a:t>
            </a:r>
            <a:r>
              <a:rPr lang="en-GB" dirty="0"/>
              <a:t>r</a:t>
            </a:r>
            <a:r>
              <a:rPr lang="en-GB" dirty="0" smtClean="0"/>
              <a:t>eflections</a:t>
            </a:r>
            <a:endParaRPr lang="en-GB" dirty="0"/>
          </a:p>
        </p:txBody>
      </p:sp>
      <p:pic>
        <p:nvPicPr>
          <p:cNvPr id="7" name="Content Placeholder 6" descr="Screenshot 2016-02-18 11.24.46.png"/>
          <p:cNvPicPr>
            <a:picLocks noGrp="1" noChangeAspect="1"/>
          </p:cNvPicPr>
          <p:nvPr>
            <p:ph sz="half" idx="1"/>
          </p:nvPr>
        </p:nvPicPr>
        <p:blipFill>
          <a:blip r:embed="rId2">
            <a:extLst>
              <a:ext uri="{28A0092B-C50C-407E-A947-70E740481C1C}">
                <a14:useLocalDpi xmlns:a14="http://schemas.microsoft.com/office/drawing/2010/main" val="0"/>
              </a:ext>
            </a:extLst>
          </a:blip>
          <a:srcRect l="-10531" r="-10531"/>
          <a:stretch>
            <a:fillRect/>
          </a:stretch>
        </p:blipFill>
        <p:spPr/>
      </p:pic>
      <p:sp>
        <p:nvSpPr>
          <p:cNvPr id="6" name="Content Placeholder 5"/>
          <p:cNvSpPr>
            <a:spLocks noGrp="1"/>
          </p:cNvSpPr>
          <p:nvPr>
            <p:ph sz="half" idx="2"/>
          </p:nvPr>
        </p:nvSpPr>
        <p:spPr/>
        <p:txBody>
          <a:bodyPr/>
          <a:lstStyle/>
          <a:p>
            <a:r>
              <a:rPr lang="en-GB" dirty="0" smtClean="0"/>
              <a:t>Read/download the hand out</a:t>
            </a:r>
          </a:p>
          <a:p>
            <a:r>
              <a:rPr lang="en-GB" dirty="0" smtClean="0"/>
              <a:t>Read each point in turn</a:t>
            </a:r>
          </a:p>
          <a:p>
            <a:r>
              <a:rPr lang="en-GB" dirty="0" smtClean="0"/>
              <a:t>How can you relate this to what you write in the portfolio</a:t>
            </a:r>
          </a:p>
          <a:p>
            <a:endParaRPr lang="en-GB" dirty="0"/>
          </a:p>
        </p:txBody>
      </p:sp>
      <p:sp>
        <p:nvSpPr>
          <p:cNvPr id="8" name="Rectangle 7"/>
          <p:cNvSpPr/>
          <p:nvPr/>
        </p:nvSpPr>
        <p:spPr>
          <a:xfrm>
            <a:off x="685800" y="6324600"/>
            <a:ext cx="8458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a:hlinkClick r:id="rId3"/>
              </a:rPr>
              <a:t>http://www.edshare.soton.ac.uk/16146/</a:t>
            </a:r>
            <a:endParaRPr lang="en-GB" dirty="0"/>
          </a:p>
        </p:txBody>
      </p:sp>
    </p:spTree>
    <p:extLst>
      <p:ext uri="{BB962C8B-B14F-4D97-AF65-F5344CB8AC3E}">
        <p14:creationId xmlns:p14="http://schemas.microsoft.com/office/powerpoint/2010/main" val="25521082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 you get inspiration?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Exercise</a:t>
            </a:r>
          </a:p>
          <a:p>
            <a:r>
              <a:rPr lang="en-GB" dirty="0"/>
              <a:t>S</a:t>
            </a:r>
            <a:r>
              <a:rPr lang="en-GB" dirty="0" smtClean="0"/>
              <a:t>pend </a:t>
            </a:r>
            <a:r>
              <a:rPr lang="en-GB" dirty="0" smtClean="0"/>
              <a:t>five minutes free writing</a:t>
            </a:r>
          </a:p>
          <a:p>
            <a:r>
              <a:rPr lang="en-GB" dirty="0" smtClean="0"/>
              <a:t>Use the </a:t>
            </a:r>
            <a:r>
              <a:rPr lang="en-GB" dirty="0" smtClean="0"/>
              <a:t>hand out</a:t>
            </a:r>
            <a:endParaRPr lang="en-GB" dirty="0" smtClean="0"/>
          </a:p>
          <a:p>
            <a:r>
              <a:rPr lang="en-GB" dirty="0" smtClean="0"/>
              <a:t>Write </a:t>
            </a:r>
            <a:r>
              <a:rPr lang="en-GB" dirty="0" smtClean="0"/>
              <a:t>what inspires you in your chosen topic</a:t>
            </a:r>
          </a:p>
          <a:p>
            <a:pPr lvl="1"/>
            <a:r>
              <a:rPr lang="en-GB" dirty="0" smtClean="0"/>
              <a:t>Could be a person, book, idea, objective</a:t>
            </a:r>
          </a:p>
          <a:p>
            <a:pPr lvl="1"/>
            <a:r>
              <a:rPr lang="en-GB" dirty="0" smtClean="0"/>
              <a:t>Don’t plan or think about it, just let your unconscious lead you, the only person to read this will be you</a:t>
            </a:r>
            <a:r>
              <a:rPr lang="is-IS" dirty="0" smtClean="0"/>
              <a:t>…(see next slide)</a:t>
            </a:r>
            <a:endParaRPr lang="en-GB" dirty="0" smtClean="0"/>
          </a:p>
        </p:txBody>
      </p:sp>
      <p:sp>
        <p:nvSpPr>
          <p:cNvPr id="4" name="Rectangle 3"/>
          <p:cNvSpPr/>
          <p:nvPr/>
        </p:nvSpPr>
        <p:spPr>
          <a:xfrm>
            <a:off x="2362200" y="5934670"/>
            <a:ext cx="4572000" cy="923330"/>
          </a:xfrm>
          <a:prstGeom prst="rect">
            <a:avLst/>
          </a:prstGeom>
        </p:spPr>
        <p:txBody>
          <a:bodyPr>
            <a:spAutoFit/>
          </a:bodyPr>
          <a:lstStyle/>
          <a:p>
            <a:r>
              <a:rPr lang="en-GB" dirty="0" smtClean="0"/>
              <a:t>Link to Free </a:t>
            </a:r>
            <a:r>
              <a:rPr lang="en-GB" dirty="0"/>
              <a:t>writing </a:t>
            </a:r>
            <a:r>
              <a:rPr lang="en-GB" dirty="0" smtClean="0"/>
              <a:t>exercise and background info  EdShare </a:t>
            </a:r>
            <a:r>
              <a:rPr lang="en-GB" dirty="0">
                <a:hlinkClick r:id="rId2"/>
              </a:rPr>
              <a:t>http://www.edshare.soton.ac.uk/16145/</a:t>
            </a:r>
            <a:endParaRPr lang="en-GB" dirty="0"/>
          </a:p>
        </p:txBody>
      </p:sp>
    </p:spTree>
    <p:extLst>
      <p:ext uri="{BB962C8B-B14F-4D97-AF65-F5344CB8AC3E}">
        <p14:creationId xmlns:p14="http://schemas.microsoft.com/office/powerpoint/2010/main" val="1030600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five minutes writing </a:t>
            </a:r>
          </a:p>
        </p:txBody>
      </p:sp>
      <p:sp>
        <p:nvSpPr>
          <p:cNvPr id="5" name="Content Placeholder 4"/>
          <p:cNvSpPr>
            <a:spLocks noGrp="1"/>
          </p:cNvSpPr>
          <p:nvPr>
            <p:ph sz="half" idx="1"/>
          </p:nvPr>
        </p:nvSpPr>
        <p:spPr/>
        <p:txBody>
          <a:bodyPr>
            <a:normAutofit/>
          </a:bodyPr>
          <a:lstStyle/>
          <a:p>
            <a:pPr marL="0" indent="0">
              <a:buNone/>
            </a:pPr>
            <a:r>
              <a:rPr lang="en-GB" dirty="0" smtClean="0"/>
              <a:t>What </a:t>
            </a:r>
            <a:r>
              <a:rPr lang="en-GB" dirty="0"/>
              <a:t>inspires you in your chosen topic</a:t>
            </a:r>
          </a:p>
          <a:p>
            <a:pPr lvl="1"/>
            <a:r>
              <a:rPr lang="en-GB" dirty="0"/>
              <a:t>Could be a person, book, idea, objective</a:t>
            </a:r>
          </a:p>
          <a:p>
            <a:pPr lvl="1"/>
            <a:r>
              <a:rPr lang="en-GB" dirty="0"/>
              <a:t>Don’t plan or think about it, just let your unconscious lead you, the only person to read this will be you</a:t>
            </a:r>
          </a:p>
          <a:p>
            <a:endParaRPr lang="en-GB" dirty="0"/>
          </a:p>
        </p:txBody>
      </p:sp>
      <p:sp>
        <p:nvSpPr>
          <p:cNvPr id="6" name="Content Placeholder 5"/>
          <p:cNvSpPr>
            <a:spLocks noGrp="1"/>
          </p:cNvSpPr>
          <p:nvPr>
            <p:ph sz="half" idx="2"/>
          </p:nvPr>
        </p:nvSpPr>
        <p:spPr/>
        <p:txBody>
          <a:bodyPr>
            <a:noAutofit/>
          </a:bodyPr>
          <a:lstStyle/>
          <a:p>
            <a:pPr>
              <a:lnSpc>
                <a:spcPct val="80000"/>
              </a:lnSpc>
            </a:pPr>
            <a:r>
              <a:rPr lang="en-GB" sz="1600" dirty="0"/>
              <a:t>Don't stop for anything. </a:t>
            </a:r>
          </a:p>
          <a:p>
            <a:pPr>
              <a:lnSpc>
                <a:spcPct val="80000"/>
              </a:lnSpc>
            </a:pPr>
            <a:endParaRPr lang="en-GB" sz="1600" dirty="0"/>
          </a:p>
          <a:p>
            <a:pPr>
              <a:lnSpc>
                <a:spcPct val="80000"/>
              </a:lnSpc>
            </a:pPr>
            <a:r>
              <a:rPr lang="en-GB" sz="1600" dirty="0"/>
              <a:t>Go quickly without rushing. </a:t>
            </a:r>
          </a:p>
          <a:p>
            <a:pPr>
              <a:lnSpc>
                <a:spcPct val="80000"/>
              </a:lnSpc>
            </a:pPr>
            <a:endParaRPr lang="en-GB" sz="1600" dirty="0"/>
          </a:p>
          <a:p>
            <a:pPr>
              <a:lnSpc>
                <a:spcPct val="80000"/>
              </a:lnSpc>
            </a:pPr>
            <a:r>
              <a:rPr lang="en-GB" sz="1600" dirty="0"/>
              <a:t>Never stop to look back, to cross something out, to wonder how to spell something, to wonder what word or thought to use, or to think about what you are doing. </a:t>
            </a:r>
          </a:p>
          <a:p>
            <a:pPr>
              <a:lnSpc>
                <a:spcPct val="80000"/>
              </a:lnSpc>
            </a:pPr>
            <a:endParaRPr lang="en-GB" sz="1600" dirty="0"/>
          </a:p>
          <a:p>
            <a:pPr>
              <a:lnSpc>
                <a:spcPct val="80000"/>
              </a:lnSpc>
            </a:pPr>
            <a:r>
              <a:rPr lang="en-GB" sz="1600" dirty="0"/>
              <a:t>If you can't think of a word or a spelling, </a:t>
            </a:r>
          </a:p>
          <a:p>
            <a:pPr>
              <a:lnSpc>
                <a:spcPct val="80000"/>
              </a:lnSpc>
            </a:pPr>
            <a:r>
              <a:rPr lang="en-GB" sz="1600" dirty="0"/>
              <a:t>just use a squiggle or else write "I can't think what to say, I can't think what to say" as many times as you want; </a:t>
            </a:r>
          </a:p>
          <a:p>
            <a:pPr>
              <a:lnSpc>
                <a:spcPct val="80000"/>
              </a:lnSpc>
            </a:pPr>
            <a:r>
              <a:rPr lang="en-GB" sz="1600" dirty="0"/>
              <a:t>or repeat the last word you wrote over and over again; or anything else. </a:t>
            </a:r>
          </a:p>
          <a:p>
            <a:pPr>
              <a:lnSpc>
                <a:spcPct val="80000"/>
              </a:lnSpc>
            </a:pPr>
            <a:endParaRPr lang="en-GB" sz="1600" dirty="0"/>
          </a:p>
          <a:p>
            <a:pPr>
              <a:lnSpc>
                <a:spcPct val="80000"/>
              </a:lnSpc>
            </a:pPr>
            <a:r>
              <a:rPr lang="en-GB" sz="1600" dirty="0"/>
              <a:t>The only requirement is that you never stop. </a:t>
            </a:r>
          </a:p>
        </p:txBody>
      </p:sp>
      <p:sp>
        <p:nvSpPr>
          <p:cNvPr id="7" name="Rectangle 6"/>
          <p:cNvSpPr/>
          <p:nvPr/>
        </p:nvSpPr>
        <p:spPr>
          <a:xfrm>
            <a:off x="2667000" y="6096000"/>
            <a:ext cx="3070071"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GB" dirty="0" smtClean="0">
                <a:hlinkClick r:id="rId2"/>
              </a:rPr>
              <a:t>https</a:t>
            </a:r>
            <a:r>
              <a:rPr lang="en-GB" dirty="0">
                <a:hlinkClick r:id="rId2"/>
              </a:rPr>
              <a:t>://youtu.be/hOA-2hl1Vbc</a:t>
            </a:r>
            <a:endParaRPr lang="en-GB" dirty="0"/>
          </a:p>
        </p:txBody>
      </p:sp>
    </p:spTree>
    <p:extLst>
      <p:ext uri="{BB962C8B-B14F-4D97-AF65-F5344CB8AC3E}">
        <p14:creationId xmlns:p14="http://schemas.microsoft.com/office/powerpoint/2010/main" val="41753062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Now</a:t>
            </a:r>
            <a:endParaRPr lang="en-GB" dirty="0"/>
          </a:p>
        </p:txBody>
      </p:sp>
      <p:pic>
        <p:nvPicPr>
          <p:cNvPr id="4" name="Content Placeholder 3" descr="Screenshot 2016-01-28 13.46.32.png"/>
          <p:cNvPicPr>
            <a:picLocks noGrp="1" noChangeAspect="1"/>
          </p:cNvPicPr>
          <p:nvPr>
            <p:ph idx="1"/>
          </p:nvPr>
        </p:nvPicPr>
        <p:blipFill>
          <a:blip r:embed="rId2">
            <a:extLst>
              <a:ext uri="{28A0092B-C50C-407E-A947-70E740481C1C}">
                <a14:useLocalDpi xmlns:a14="http://schemas.microsoft.com/office/drawing/2010/main" val="0"/>
              </a:ext>
            </a:extLst>
          </a:blip>
          <a:srcRect l="-9295" r="-9295"/>
          <a:stretch>
            <a:fillRect/>
          </a:stretch>
        </p:blipFill>
        <p:spPr/>
      </p:pic>
      <p:sp>
        <p:nvSpPr>
          <p:cNvPr id="5" name="Rectangle 4"/>
          <p:cNvSpPr/>
          <p:nvPr/>
        </p:nvSpPr>
        <p:spPr>
          <a:xfrm>
            <a:off x="2684786" y="6064731"/>
            <a:ext cx="340189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GB" dirty="0">
                <a:hlinkClick r:id="rId3"/>
              </a:rPr>
              <a:t>https://</a:t>
            </a:r>
            <a:r>
              <a:rPr lang="en-GB" dirty="0" err="1">
                <a:hlinkClick r:id="rId3"/>
              </a:rPr>
              <a:t>youtu.be</a:t>
            </a:r>
            <a:r>
              <a:rPr lang="en-GB" dirty="0">
                <a:hlinkClick r:id="rId3"/>
              </a:rPr>
              <a:t>/hOA-2hl1Vbc</a:t>
            </a:r>
            <a:endParaRPr lang="en-GB" dirty="0"/>
          </a:p>
        </p:txBody>
      </p:sp>
    </p:spTree>
    <p:extLst>
      <p:ext uri="{BB962C8B-B14F-4D97-AF65-F5344CB8AC3E}">
        <p14:creationId xmlns:p14="http://schemas.microsoft.com/office/powerpoint/2010/main" val="23911881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will have your exam results</a:t>
            </a:r>
            <a:endParaRPr lang="en-GB" dirty="0"/>
          </a:p>
        </p:txBody>
      </p:sp>
      <p:sp>
        <p:nvSpPr>
          <p:cNvPr id="3" name="Content Placeholder 2"/>
          <p:cNvSpPr>
            <a:spLocks noGrp="1"/>
          </p:cNvSpPr>
          <p:nvPr>
            <p:ph sz="half" idx="1"/>
          </p:nvPr>
        </p:nvSpPr>
        <p:spPr/>
        <p:txBody>
          <a:bodyPr>
            <a:normAutofit/>
          </a:bodyPr>
          <a:lstStyle/>
          <a:p>
            <a:r>
              <a:rPr lang="en-GB" dirty="0" smtClean="0"/>
              <a:t>Now or very soon</a:t>
            </a:r>
          </a:p>
          <a:p>
            <a:r>
              <a:rPr lang="en-GB" dirty="0" smtClean="0"/>
              <a:t>Find some time to think about them</a:t>
            </a:r>
            <a:r>
              <a:rPr lang="is-IS" dirty="0" smtClean="0"/>
              <a:t>…</a:t>
            </a:r>
            <a:endParaRPr lang="en-GB" dirty="0" smtClean="0"/>
          </a:p>
        </p:txBody>
      </p:sp>
      <p:sp>
        <p:nvSpPr>
          <p:cNvPr id="4" name="Content Placeholder 3"/>
          <p:cNvSpPr>
            <a:spLocks noGrp="1"/>
          </p:cNvSpPr>
          <p:nvPr>
            <p:ph sz="half" idx="2"/>
          </p:nvPr>
        </p:nvSpPr>
        <p:spPr/>
        <p:txBody>
          <a:bodyPr>
            <a:normAutofit/>
          </a:bodyPr>
          <a:lstStyle/>
          <a:p>
            <a:r>
              <a:rPr lang="en-GB" dirty="0" smtClean="0"/>
              <a:t>Wordless recreation </a:t>
            </a:r>
            <a:r>
              <a:rPr lang="en-GB" dirty="0"/>
              <a:t>to find quiet time</a:t>
            </a:r>
          </a:p>
          <a:p>
            <a:pPr lvl="1"/>
            <a:r>
              <a:rPr lang="en-GB" dirty="0"/>
              <a:t>A walk in the park</a:t>
            </a:r>
          </a:p>
          <a:p>
            <a:pPr lvl="1"/>
            <a:r>
              <a:rPr lang="en-GB" dirty="0"/>
              <a:t>A swim</a:t>
            </a:r>
          </a:p>
          <a:p>
            <a:pPr lvl="1"/>
            <a:r>
              <a:rPr lang="en-GB" dirty="0"/>
              <a:t>A run</a:t>
            </a:r>
          </a:p>
          <a:p>
            <a:pPr lvl="1"/>
            <a:r>
              <a:rPr lang="en-GB" dirty="0"/>
              <a:t>Doodling/colouring</a:t>
            </a:r>
          </a:p>
          <a:p>
            <a:pPr lvl="1"/>
            <a:r>
              <a:rPr lang="en-GB" dirty="0"/>
              <a:t>You could try a free writing exercise</a:t>
            </a:r>
          </a:p>
          <a:p>
            <a:endParaRPr lang="en-GB" dirty="0"/>
          </a:p>
        </p:txBody>
      </p:sp>
      <p:sp>
        <p:nvSpPr>
          <p:cNvPr id="5" name="Cloud Callout 4"/>
          <p:cNvSpPr/>
          <p:nvPr/>
        </p:nvSpPr>
        <p:spPr>
          <a:xfrm>
            <a:off x="1600200" y="3124200"/>
            <a:ext cx="2971800" cy="2590800"/>
          </a:xfrm>
          <a:prstGeom prst="cloudCallout">
            <a:avLst>
              <a:gd name="adj1" fmla="val -80222"/>
              <a:gd name="adj2" fmla="val 59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My exams</a:t>
            </a:r>
            <a:r>
              <a:rPr lang="is-IS" dirty="0" smtClean="0"/>
              <a:t>….</a:t>
            </a:r>
            <a:endParaRPr lang="en-GB" dirty="0"/>
          </a:p>
        </p:txBody>
      </p:sp>
    </p:spTree>
    <p:extLst>
      <p:ext uri="{BB962C8B-B14F-4D97-AF65-F5344CB8AC3E}">
        <p14:creationId xmlns:p14="http://schemas.microsoft.com/office/powerpoint/2010/main" val="34015624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exams</a:t>
            </a:r>
            <a:endParaRPr lang="en-GB" dirty="0"/>
          </a:p>
        </p:txBody>
      </p:sp>
      <p:sp>
        <p:nvSpPr>
          <p:cNvPr id="3" name="Text Placeholder 2"/>
          <p:cNvSpPr>
            <a:spLocks noGrp="1"/>
          </p:cNvSpPr>
          <p:nvPr>
            <p:ph type="body" sz="half" idx="1"/>
          </p:nvPr>
        </p:nvSpPr>
        <p:spPr/>
        <p:txBody>
          <a:bodyPr/>
          <a:lstStyle/>
          <a:p>
            <a:r>
              <a:rPr lang="en-GB" dirty="0" smtClean="0"/>
              <a:t>What are your reflections on your exam performance?</a:t>
            </a:r>
            <a:endParaRPr lang="en-GB" dirty="0" smtClean="0"/>
          </a:p>
        </p:txBody>
      </p:sp>
      <p:sp>
        <p:nvSpPr>
          <p:cNvPr id="4" name="Content Placeholder 3"/>
          <p:cNvSpPr>
            <a:spLocks noGrp="1"/>
          </p:cNvSpPr>
          <p:nvPr>
            <p:ph sz="half" idx="2"/>
          </p:nvPr>
        </p:nvSpPr>
        <p:spPr/>
        <p:txBody>
          <a:bodyPr/>
          <a:lstStyle/>
          <a:p>
            <a:r>
              <a:rPr lang="en-GB" dirty="0" smtClean="0"/>
              <a:t>What are you going to do differently next time?</a:t>
            </a:r>
          </a:p>
          <a:p>
            <a:r>
              <a:rPr lang="en-GB" dirty="0" smtClean="0"/>
              <a:t>What could you do before the next exam to make things even better?</a:t>
            </a:r>
            <a:endParaRPr lang="en-GB" dirty="0"/>
          </a:p>
        </p:txBody>
      </p:sp>
      <p:sp>
        <p:nvSpPr>
          <p:cNvPr id="5" name="TextBox 4"/>
          <p:cNvSpPr txBox="1"/>
          <p:nvPr/>
        </p:nvSpPr>
        <p:spPr>
          <a:xfrm>
            <a:off x="609600" y="6096000"/>
            <a:ext cx="839874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dirty="0" smtClean="0"/>
              <a:t>Fill in that section of the portfolio as soon as possible</a:t>
            </a:r>
            <a:endParaRPr lang="en-GB" sz="2400" dirty="0"/>
          </a:p>
        </p:txBody>
      </p:sp>
    </p:spTree>
    <p:extLst>
      <p:ext uri="{BB962C8B-B14F-4D97-AF65-F5344CB8AC3E}">
        <p14:creationId xmlns:p14="http://schemas.microsoft.com/office/powerpoint/2010/main" val="29999115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r>
              <a:rPr lang="en-US" dirty="0"/>
              <a:t>Your Tasks</a:t>
            </a:r>
          </a:p>
        </p:txBody>
      </p:sp>
      <p:sp>
        <p:nvSpPr>
          <p:cNvPr id="51203" name="Rectangle 3"/>
          <p:cNvSpPr>
            <a:spLocks noGrp="1" noChangeArrowheads="1"/>
          </p:cNvSpPr>
          <p:nvPr>
            <p:ph type="subTitle" idx="1"/>
          </p:nvPr>
        </p:nvSpPr>
        <p:spPr/>
        <p:txBody>
          <a:bodyPr/>
          <a:lstStyle/>
          <a:p>
            <a:r>
              <a:rPr lang="en-US" dirty="0" smtClean="0"/>
              <a:t>Some things </a:t>
            </a:r>
            <a:r>
              <a:rPr lang="en-US" dirty="0"/>
              <a:t>for you…</a:t>
            </a:r>
          </a:p>
          <a:p>
            <a:r>
              <a:rPr lang="en-US" dirty="0"/>
              <a:t>And the portfolio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Next seven days</a:t>
            </a:r>
            <a:endParaRPr lang="en-GB" dirty="0"/>
          </a:p>
        </p:txBody>
      </p:sp>
      <p:sp>
        <p:nvSpPr>
          <p:cNvPr id="5" name="Content Placeholder 4"/>
          <p:cNvSpPr>
            <a:spLocks noGrp="1"/>
          </p:cNvSpPr>
          <p:nvPr>
            <p:ph sz="half" idx="1"/>
          </p:nvPr>
        </p:nvSpPr>
        <p:spPr/>
        <p:txBody>
          <a:bodyPr>
            <a:normAutofit fontScale="92500"/>
          </a:bodyPr>
          <a:lstStyle/>
          <a:p>
            <a:pPr marL="0" indent="0">
              <a:buNone/>
            </a:pPr>
            <a:r>
              <a:rPr lang="en-GB" dirty="0" smtClean="0"/>
              <a:t>1) Complete the survey</a:t>
            </a:r>
          </a:p>
          <a:p>
            <a:pPr marL="0" indent="0">
              <a:buNone/>
            </a:pPr>
            <a:endParaRPr lang="en-GB" dirty="0" smtClean="0"/>
          </a:p>
          <a:p>
            <a:pPr marL="0" indent="0">
              <a:buNone/>
            </a:pPr>
            <a:r>
              <a:rPr lang="en-GB" dirty="0" smtClean="0"/>
              <a:t>You will get an invitation</a:t>
            </a:r>
          </a:p>
          <a:p>
            <a:pPr marL="0" indent="0">
              <a:buNone/>
            </a:pPr>
            <a:endParaRPr lang="en-GB" dirty="0" smtClean="0"/>
          </a:p>
          <a:p>
            <a:pPr marL="0" indent="0">
              <a:buNone/>
            </a:pPr>
            <a:r>
              <a:rPr lang="en-GB" dirty="0" smtClean="0"/>
              <a:t>2) Understand the difference between </a:t>
            </a:r>
          </a:p>
          <a:p>
            <a:pPr lvl="1"/>
            <a:r>
              <a:rPr lang="en-GB" dirty="0" smtClean="0"/>
              <a:t>writing a reflection </a:t>
            </a:r>
          </a:p>
          <a:p>
            <a:pPr marL="457200" lvl="1" indent="0">
              <a:buNone/>
            </a:pPr>
            <a:r>
              <a:rPr lang="en-GB" dirty="0" smtClean="0"/>
              <a:t>and </a:t>
            </a:r>
          </a:p>
          <a:p>
            <a:pPr lvl="1"/>
            <a:r>
              <a:rPr lang="en-GB" dirty="0"/>
              <a:t>w</a:t>
            </a:r>
            <a:r>
              <a:rPr lang="en-GB" dirty="0" smtClean="0"/>
              <a:t>riting and essay</a:t>
            </a:r>
          </a:p>
          <a:p>
            <a:pPr marL="457200" lvl="1" indent="0">
              <a:buNone/>
            </a:pPr>
            <a:endParaRPr lang="en-GB" dirty="0" smtClean="0"/>
          </a:p>
          <a:p>
            <a:pPr marL="457200" lvl="1" indent="0">
              <a:buNone/>
            </a:pPr>
            <a:endParaRPr lang="en-GB" dirty="0"/>
          </a:p>
        </p:txBody>
      </p:sp>
      <p:sp>
        <p:nvSpPr>
          <p:cNvPr id="7" name="Content Placeholder 6"/>
          <p:cNvSpPr>
            <a:spLocks noGrp="1"/>
          </p:cNvSpPr>
          <p:nvPr>
            <p:ph sz="half" idx="2"/>
          </p:nvPr>
        </p:nvSpPr>
        <p:spPr/>
        <p:txBody>
          <a:bodyPr>
            <a:normAutofit fontScale="92500"/>
          </a:bodyPr>
          <a:lstStyle/>
          <a:p>
            <a:pPr marL="0" indent="0">
              <a:buNone/>
            </a:pPr>
            <a:r>
              <a:rPr lang="en-GB" dirty="0" smtClean="0"/>
              <a:t>3) Watch the video set</a:t>
            </a:r>
          </a:p>
          <a:p>
            <a:pPr marL="0" indent="0">
              <a:buNone/>
            </a:pPr>
            <a:endParaRPr lang="en-GB" dirty="0" smtClean="0"/>
          </a:p>
          <a:p>
            <a:pPr marL="0" indent="0">
              <a:buNone/>
            </a:pPr>
            <a:r>
              <a:rPr lang="en-GB" dirty="0" smtClean="0"/>
              <a:t>4) Make your action plan</a:t>
            </a:r>
          </a:p>
          <a:p>
            <a:pPr marL="400050" lvl="1" indent="0">
              <a:buNone/>
            </a:pPr>
            <a:r>
              <a:rPr lang="en-GB" dirty="0" smtClean="0"/>
              <a:t>Think about this in the context of </a:t>
            </a:r>
          </a:p>
          <a:p>
            <a:pPr lvl="1"/>
            <a:r>
              <a:rPr lang="en-GB" dirty="0" smtClean="0"/>
              <a:t>What you learnt about flow?</a:t>
            </a:r>
          </a:p>
          <a:p>
            <a:pPr lvl="1"/>
            <a:r>
              <a:rPr lang="en-GB" dirty="0" smtClean="0"/>
              <a:t>What you need to write in the portfolio?</a:t>
            </a:r>
          </a:p>
          <a:p>
            <a:pPr lvl="1"/>
            <a:r>
              <a:rPr lang="en-GB" dirty="0" smtClean="0"/>
              <a:t>What makes you happy?</a:t>
            </a:r>
          </a:p>
          <a:p>
            <a:pPr lvl="1"/>
            <a:r>
              <a:rPr lang="en-GB" dirty="0" smtClean="0"/>
              <a:t>What you plan </a:t>
            </a:r>
            <a:r>
              <a:rPr lang="en-GB" smtClean="0"/>
              <a:t>to achieve?</a:t>
            </a:r>
            <a:endParaRPr lang="en-GB" dirty="0"/>
          </a:p>
        </p:txBody>
      </p:sp>
      <p:sp>
        <p:nvSpPr>
          <p:cNvPr id="8" name="Rectangle 7"/>
          <p:cNvSpPr/>
          <p:nvPr/>
        </p:nvSpPr>
        <p:spPr>
          <a:xfrm>
            <a:off x="762000" y="2171700"/>
            <a:ext cx="3941554" cy="369332"/>
          </a:xfrm>
          <a:prstGeom prst="rect">
            <a:avLst/>
          </a:prstGeom>
        </p:spPr>
        <p:txBody>
          <a:bodyPr wrap="none">
            <a:spAutoFit/>
          </a:bodyPr>
          <a:lstStyle/>
          <a:p>
            <a:r>
              <a:rPr lang="en-GB" dirty="0">
                <a:hlinkClick r:id="rId2"/>
              </a:rPr>
              <a:t>https://</a:t>
            </a:r>
            <a:r>
              <a:rPr lang="en-GB" dirty="0" err="1">
                <a:hlinkClick r:id="rId2"/>
              </a:rPr>
              <a:t>www.isurvey.soton.ac.uk</a:t>
            </a:r>
            <a:r>
              <a:rPr lang="en-GB" dirty="0">
                <a:hlinkClick r:id="rId2"/>
              </a:rPr>
              <a:t>/19212</a:t>
            </a:r>
            <a:endParaRPr lang="en-GB" dirty="0"/>
          </a:p>
        </p:txBody>
      </p:sp>
      <p:sp>
        <p:nvSpPr>
          <p:cNvPr id="9" name="Rectangle 8"/>
          <p:cNvSpPr/>
          <p:nvPr/>
        </p:nvSpPr>
        <p:spPr>
          <a:xfrm>
            <a:off x="5086727" y="2171700"/>
            <a:ext cx="4031873" cy="369332"/>
          </a:xfrm>
          <a:prstGeom prst="rect">
            <a:avLst/>
          </a:prstGeom>
        </p:spPr>
        <p:txBody>
          <a:bodyPr wrap="none">
            <a:spAutoFit/>
          </a:bodyPr>
          <a:lstStyle/>
          <a:p>
            <a:r>
              <a:rPr lang="en-GB" dirty="0">
                <a:hlinkClick r:id="rId3"/>
              </a:rPr>
              <a:t>http://www.edshare.soton.ac.uk/14046/</a:t>
            </a:r>
            <a:endParaRPr lang="en-GB" dirty="0"/>
          </a:p>
        </p:txBody>
      </p:sp>
      <p:sp>
        <p:nvSpPr>
          <p:cNvPr id="10" name="Rectangle 9"/>
          <p:cNvSpPr/>
          <p:nvPr/>
        </p:nvSpPr>
        <p:spPr>
          <a:xfrm>
            <a:off x="762000" y="5791200"/>
            <a:ext cx="4572000" cy="369332"/>
          </a:xfrm>
          <a:prstGeom prst="rect">
            <a:avLst/>
          </a:prstGeom>
        </p:spPr>
        <p:txBody>
          <a:bodyPr>
            <a:spAutoFit/>
          </a:bodyPr>
          <a:lstStyle/>
          <a:p>
            <a:r>
              <a:rPr lang="en-GB" dirty="0" smtClean="0">
                <a:hlinkClick r:id="rId4"/>
              </a:rPr>
              <a:t>http</a:t>
            </a:r>
            <a:r>
              <a:rPr lang="en-GB" dirty="0">
                <a:hlinkClick r:id="rId4"/>
              </a:rPr>
              <a:t>://www.edshare.soton.ac.uk/16146/</a:t>
            </a:r>
            <a:endParaRPr lang="en-GB" dirty="0"/>
          </a:p>
        </p:txBody>
      </p:sp>
    </p:spTree>
    <p:extLst>
      <p:ext uri="{BB962C8B-B14F-4D97-AF65-F5344CB8AC3E}">
        <p14:creationId xmlns:p14="http://schemas.microsoft.com/office/powerpoint/2010/main" val="10845762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week</a:t>
            </a:r>
            <a:endParaRPr lang="en-GB" dirty="0"/>
          </a:p>
        </p:txBody>
      </p:sp>
      <p:sp>
        <p:nvSpPr>
          <p:cNvPr id="3" name="Content Placeholder 2"/>
          <p:cNvSpPr>
            <a:spLocks noGrp="1"/>
          </p:cNvSpPr>
          <p:nvPr>
            <p:ph sz="half" idx="1"/>
          </p:nvPr>
        </p:nvSpPr>
        <p:spPr>
          <a:xfrm>
            <a:off x="685800" y="1524000"/>
            <a:ext cx="4038600" cy="4525963"/>
          </a:xfrm>
        </p:spPr>
        <p:txBody>
          <a:bodyPr>
            <a:normAutofit/>
          </a:bodyPr>
          <a:lstStyle/>
          <a:p>
            <a:pPr marL="0" indent="0">
              <a:buNone/>
            </a:pPr>
            <a:r>
              <a:rPr lang="en-GB" dirty="0" smtClean="0"/>
              <a:t>No lecture scheduled</a:t>
            </a:r>
          </a:p>
          <a:p>
            <a:pPr marL="0" indent="0">
              <a:buNone/>
            </a:pPr>
            <a:r>
              <a:rPr lang="en-GB" dirty="0" smtClean="0"/>
              <a:t>Use the time to work on your portfolio</a:t>
            </a:r>
          </a:p>
          <a:p>
            <a:pPr marL="0" indent="0">
              <a:buNone/>
            </a:pPr>
            <a:r>
              <a:rPr lang="en-GB" dirty="0" smtClean="0"/>
              <a:t>Conduct the peer review exercise</a:t>
            </a:r>
          </a:p>
          <a:p>
            <a:pPr marL="0" indent="0">
              <a:buNone/>
            </a:pPr>
            <a:r>
              <a:rPr lang="en-GB" dirty="0" smtClean="0"/>
              <a:t>In pairs, or small circles of three or four</a:t>
            </a:r>
          </a:p>
          <a:p>
            <a:pPr marL="0" indent="0">
              <a:buNone/>
            </a:pPr>
            <a:endParaRPr lang="en-GB" dirty="0" smtClean="0"/>
          </a:p>
          <a:p>
            <a:pPr marL="0" indent="0">
              <a:buNone/>
            </a:pPr>
            <a:r>
              <a:rPr lang="en-GB" dirty="0"/>
              <a:t> </a:t>
            </a:r>
            <a:endParaRPr lang="en-GB" dirty="0"/>
          </a:p>
        </p:txBody>
      </p:sp>
      <p:sp>
        <p:nvSpPr>
          <p:cNvPr id="4" name="Content Placeholder 3"/>
          <p:cNvSpPr>
            <a:spLocks noGrp="1"/>
          </p:cNvSpPr>
          <p:nvPr>
            <p:ph sz="half" idx="2"/>
          </p:nvPr>
        </p:nvSpPr>
        <p:spPr/>
        <p:txBody>
          <a:bodyPr>
            <a:normAutofit/>
          </a:bodyPr>
          <a:lstStyle/>
          <a:p>
            <a:pPr marL="0" indent="0">
              <a:buNone/>
            </a:pPr>
            <a:r>
              <a:rPr lang="en-GB" dirty="0" smtClean="0"/>
              <a:t>Independent study</a:t>
            </a:r>
          </a:p>
          <a:p>
            <a:r>
              <a:rPr lang="en-GB" dirty="0" smtClean="0"/>
              <a:t>Complete a late draft of the portfolio for peer review</a:t>
            </a:r>
          </a:p>
          <a:p>
            <a:r>
              <a:rPr lang="en-GB" dirty="0" smtClean="0"/>
              <a:t>Revise the portfolio based on </a:t>
            </a:r>
          </a:p>
          <a:p>
            <a:pPr lvl="1"/>
            <a:r>
              <a:rPr lang="en-GB" dirty="0" smtClean="0"/>
              <a:t>the feedback you receive</a:t>
            </a:r>
          </a:p>
          <a:p>
            <a:pPr lvl="1"/>
            <a:r>
              <a:rPr lang="en-GB" dirty="0"/>
              <a:t>y</a:t>
            </a:r>
            <a:r>
              <a:rPr lang="en-GB" dirty="0" smtClean="0"/>
              <a:t>our own further reflections</a:t>
            </a:r>
            <a:endParaRPr lang="en-GB" dirty="0"/>
          </a:p>
        </p:txBody>
      </p:sp>
      <p:sp>
        <p:nvSpPr>
          <p:cNvPr id="5" name="Rectangle 4"/>
          <p:cNvSpPr/>
          <p:nvPr/>
        </p:nvSpPr>
        <p:spPr>
          <a:xfrm>
            <a:off x="685800" y="5105400"/>
            <a:ext cx="4031873" cy="369332"/>
          </a:xfrm>
          <a:prstGeom prst="rect">
            <a:avLst/>
          </a:prstGeom>
        </p:spPr>
        <p:txBody>
          <a:bodyPr wrap="none">
            <a:spAutoFit/>
          </a:bodyPr>
          <a:lstStyle/>
          <a:p>
            <a:r>
              <a:rPr lang="en-GB" dirty="0">
                <a:hlinkClick r:id="rId2"/>
              </a:rPr>
              <a:t>http://www.edshare.soton.ac.uk/16143/</a:t>
            </a:r>
            <a:endParaRPr lang="en-GB" dirty="0"/>
          </a:p>
        </p:txBody>
      </p:sp>
    </p:spTree>
    <p:extLst>
      <p:ext uri="{BB962C8B-B14F-4D97-AF65-F5344CB8AC3E}">
        <p14:creationId xmlns:p14="http://schemas.microsoft.com/office/powerpoint/2010/main" val="984096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Thank You :-)</a:t>
            </a:r>
          </a:p>
        </p:txBody>
      </p:sp>
      <p:graphicFrame>
        <p:nvGraphicFramePr>
          <p:cNvPr id="74756" name="Object 4"/>
          <p:cNvGraphicFramePr>
            <a:graphicFrameLocks noGrp="1"/>
          </p:cNvGraphicFramePr>
          <p:nvPr>
            <p:ph type="body" idx="1"/>
          </p:nvPr>
        </p:nvGraphicFramePr>
        <p:xfrm>
          <a:off x="4795838" y="1752600"/>
          <a:ext cx="4348162" cy="4114800"/>
        </p:xfrm>
        <a:graphic>
          <a:graphicData uri="http://schemas.openxmlformats.org/presentationml/2006/ole">
            <mc:AlternateContent xmlns:mc="http://schemas.openxmlformats.org/markup-compatibility/2006">
              <mc:Choice xmlns:v="urn:schemas-microsoft-com:vml" Requires="v">
                <p:oleObj spid="_x0000_s2067" name="Clip" r:id="rId4" imgW="3666653" imgH="3470495" progId="">
                  <p:embed/>
                </p:oleObj>
              </mc:Choice>
              <mc:Fallback>
                <p:oleObj name="Clip" r:id="rId4" imgW="3666653" imgH="347049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838" y="1752600"/>
                        <a:ext cx="43481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Three stages</a:t>
            </a:r>
            <a:endParaRPr lang="en-GB" dirty="0"/>
          </a:p>
        </p:txBody>
      </p:sp>
      <p:sp>
        <p:nvSpPr>
          <p:cNvPr id="3" name="Subtitle 2"/>
          <p:cNvSpPr>
            <a:spLocks noGrp="1"/>
          </p:cNvSpPr>
          <p:nvPr>
            <p:ph type="subTitle" idx="1"/>
          </p:nvPr>
        </p:nvSpPr>
        <p:spPr/>
        <p:txBody>
          <a:bodyPr>
            <a:normAutofit/>
          </a:bodyPr>
          <a:lstStyle/>
          <a:p>
            <a:r>
              <a:rPr lang="en-GB" sz="3600" b="1" dirty="0" smtClean="0">
                <a:solidFill>
                  <a:schemeClr val="tx1"/>
                </a:solidFill>
              </a:rPr>
              <a:t>Introduction</a:t>
            </a:r>
            <a:br>
              <a:rPr lang="en-GB" sz="3600" b="1" dirty="0" smtClean="0">
                <a:solidFill>
                  <a:schemeClr val="tx1"/>
                </a:solidFill>
              </a:rPr>
            </a:br>
            <a:r>
              <a:rPr lang="en-GB" sz="3600" b="1" dirty="0" smtClean="0">
                <a:solidFill>
                  <a:schemeClr val="tx1"/>
                </a:solidFill>
              </a:rPr>
              <a:t>Consolidation</a:t>
            </a:r>
            <a:br>
              <a:rPr lang="en-GB" sz="3600" b="1" dirty="0" smtClean="0">
                <a:solidFill>
                  <a:schemeClr val="tx1"/>
                </a:solidFill>
              </a:rPr>
            </a:br>
            <a:r>
              <a:rPr lang="en-GB" sz="3600" b="1" dirty="0" smtClean="0">
                <a:solidFill>
                  <a:schemeClr val="tx1"/>
                </a:solidFill>
              </a:rPr>
              <a:t>Completion</a:t>
            </a:r>
            <a:endParaRPr lang="en-GB" sz="3600" b="1" dirty="0">
              <a:solidFill>
                <a:schemeClr val="tx1"/>
              </a:solidFill>
            </a:endParaRPr>
          </a:p>
        </p:txBody>
      </p:sp>
    </p:spTree>
    <p:extLst>
      <p:ext uri="{BB962C8B-B14F-4D97-AF65-F5344CB8AC3E}">
        <p14:creationId xmlns:p14="http://schemas.microsoft.com/office/powerpoint/2010/main" val="19266902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Today</a:t>
            </a:r>
            <a:endParaRPr lang="en-GB" dirty="0"/>
          </a:p>
        </p:txBody>
      </p:sp>
      <p:sp>
        <p:nvSpPr>
          <p:cNvPr id="3" name="Subtitle 2"/>
          <p:cNvSpPr>
            <a:spLocks noGrp="1"/>
          </p:cNvSpPr>
          <p:nvPr>
            <p:ph type="subTitle" idx="1"/>
          </p:nvPr>
        </p:nvSpPr>
        <p:spPr/>
        <p:txBody>
          <a:bodyPr>
            <a:normAutofit/>
          </a:bodyPr>
          <a:lstStyle/>
          <a:p>
            <a:r>
              <a:rPr lang="en-GB" sz="2800" b="1" dirty="0" smtClean="0">
                <a:solidFill>
                  <a:srgbClr val="000000"/>
                </a:solidFill>
              </a:rPr>
              <a:t>Consolidation</a:t>
            </a:r>
            <a:endParaRPr lang="en-GB" sz="2800" b="1" dirty="0">
              <a:solidFill>
                <a:srgbClr val="000000"/>
              </a:solidFill>
            </a:endParaRPr>
          </a:p>
        </p:txBody>
      </p:sp>
    </p:spTree>
    <p:extLst>
      <p:ext uri="{BB962C8B-B14F-4D97-AF65-F5344CB8AC3E}">
        <p14:creationId xmlns:p14="http://schemas.microsoft.com/office/powerpoint/2010/main" val="22887945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Contents/Resources </a:t>
            </a:r>
            <a:r>
              <a:rPr lang="en-GB" sz="2400" dirty="0" smtClean="0"/>
              <a:t>page 1 of 2</a:t>
            </a:r>
            <a:endParaRPr lang="en-GB" sz="2400" dirty="0"/>
          </a:p>
        </p:txBody>
      </p:sp>
      <p:sp>
        <p:nvSpPr>
          <p:cNvPr id="5" name="Content Placeholder 4"/>
          <p:cNvSpPr>
            <a:spLocks noGrp="1"/>
          </p:cNvSpPr>
          <p:nvPr>
            <p:ph idx="1"/>
          </p:nvPr>
        </p:nvSpPr>
        <p:spPr/>
        <p:txBody>
          <a:bodyPr>
            <a:normAutofit fontScale="55000" lnSpcReduction="20000"/>
          </a:bodyPr>
          <a:lstStyle/>
          <a:p>
            <a:pPr marL="0" indent="0">
              <a:buNone/>
            </a:pPr>
            <a:r>
              <a:rPr lang="en-GB" sz="3400" dirty="0"/>
              <a:t>The resources are listed in the order they are used in the slides</a:t>
            </a:r>
          </a:p>
          <a:p>
            <a:pPr marL="0" indent="0">
              <a:buNone/>
            </a:pPr>
            <a:r>
              <a:rPr lang="en-GB" sz="3400" dirty="0"/>
              <a:t>The slide set </a:t>
            </a:r>
            <a:r>
              <a:rPr lang="en-GB" sz="3400" dirty="0">
                <a:hlinkClick r:id="rId2"/>
              </a:rPr>
              <a:t>http://www.edshare.soton.ac.uk/16147/ </a:t>
            </a:r>
          </a:p>
          <a:p>
            <a:pPr marL="0" indent="0">
              <a:buNone/>
            </a:pPr>
            <a:endParaRPr lang="en-GB" sz="3400" dirty="0"/>
          </a:p>
          <a:p>
            <a:pPr marL="0" indent="0">
              <a:buNone/>
            </a:pPr>
            <a:r>
              <a:rPr lang="en-GB" sz="3400" dirty="0"/>
              <a:t>Portfolio template </a:t>
            </a:r>
          </a:p>
          <a:p>
            <a:pPr marL="0" indent="0">
              <a:buNone/>
            </a:pPr>
            <a:r>
              <a:rPr lang="en-GB" sz="3400" dirty="0" err="1"/>
              <a:t>Edshare</a:t>
            </a:r>
            <a:r>
              <a:rPr lang="en-GB" sz="3400" dirty="0"/>
              <a:t> </a:t>
            </a:r>
            <a:r>
              <a:rPr lang="en-GB" sz="3400" dirty="0">
                <a:hlinkClick r:id="rId3"/>
              </a:rPr>
              <a:t>http://www.edshare.soton.ac.uk/15917/</a:t>
            </a:r>
          </a:p>
          <a:p>
            <a:pPr marL="0" indent="0">
              <a:buNone/>
            </a:pPr>
            <a:r>
              <a:rPr lang="en-GB" sz="3400" dirty="0"/>
              <a:t>Downloading this document will create a word document which you can then edit</a:t>
            </a:r>
          </a:p>
          <a:p>
            <a:pPr marL="0" indent="0">
              <a:buNone/>
            </a:pPr>
            <a:r>
              <a:rPr lang="en-GB" sz="3400" dirty="0"/>
              <a:t>However by now you should be referring to your own part completed draft</a:t>
            </a:r>
          </a:p>
          <a:p>
            <a:pPr marL="0" indent="0">
              <a:buNone/>
            </a:pPr>
            <a:endParaRPr lang="en-GB" sz="3400" dirty="0"/>
          </a:p>
          <a:p>
            <a:pPr marL="0" indent="0">
              <a:buNone/>
            </a:pPr>
            <a:r>
              <a:rPr lang="en-GB" sz="3400" dirty="0"/>
              <a:t>Calendar (review your progress against targets)</a:t>
            </a:r>
          </a:p>
          <a:p>
            <a:pPr marL="0" indent="0">
              <a:buNone/>
            </a:pPr>
            <a:r>
              <a:rPr lang="en-GB" sz="3400" dirty="0" err="1"/>
              <a:t>Edshare</a:t>
            </a:r>
            <a:r>
              <a:rPr lang="en-GB" sz="3400" dirty="0"/>
              <a:t> </a:t>
            </a:r>
            <a:r>
              <a:rPr lang="en-GB" sz="3400" dirty="0">
                <a:hlinkClick r:id="rId4"/>
              </a:rPr>
              <a:t>http://www.edshare.soton.ac.uk/15918/</a:t>
            </a:r>
          </a:p>
          <a:p>
            <a:pPr marL="0" indent="0">
              <a:buNone/>
            </a:pPr>
            <a:endParaRPr lang="en-GB" sz="3400" dirty="0"/>
          </a:p>
          <a:p>
            <a:pPr marL="0" indent="0">
              <a:buNone/>
            </a:pPr>
            <a:r>
              <a:rPr lang="en-GB" sz="3400" dirty="0"/>
              <a:t>Mental Jogging exercise</a:t>
            </a:r>
          </a:p>
          <a:p>
            <a:pPr marL="0" indent="0">
              <a:buNone/>
            </a:pPr>
            <a:r>
              <a:rPr lang="en-GB" sz="3400" dirty="0" err="1"/>
              <a:t>Edshare</a:t>
            </a:r>
            <a:r>
              <a:rPr lang="en-GB" sz="3400" dirty="0"/>
              <a:t> </a:t>
            </a:r>
            <a:r>
              <a:rPr lang="en-GB" sz="3400" dirty="0">
                <a:hlinkClick r:id="rId5"/>
              </a:rPr>
              <a:t>http://www.edshare.soton.ac.uk/16144/</a:t>
            </a:r>
          </a:p>
          <a:p>
            <a:pPr marL="0" indent="0">
              <a:buNone/>
            </a:pPr>
            <a:endParaRPr lang="en-GB" dirty="0"/>
          </a:p>
          <a:p>
            <a:pPr marL="0" indent="0">
              <a:buNone/>
            </a:pPr>
            <a:endParaRPr lang="en-GB" u="sng" dirty="0"/>
          </a:p>
          <a:p>
            <a:pPr marL="0" indent="0">
              <a:buNone/>
            </a:pPr>
            <a:endParaRPr lang="en-GB" dirty="0"/>
          </a:p>
        </p:txBody>
      </p:sp>
      <p:sp>
        <p:nvSpPr>
          <p:cNvPr id="7" name="Rectangle 6"/>
          <p:cNvSpPr/>
          <p:nvPr/>
        </p:nvSpPr>
        <p:spPr>
          <a:xfrm>
            <a:off x="533401" y="6324600"/>
            <a:ext cx="8610600" cy="3810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smtClean="0"/>
              <a:t>These slides </a:t>
            </a:r>
            <a:r>
              <a:rPr lang="en-GB" dirty="0" smtClean="0">
                <a:hlinkClick r:id="rId2"/>
              </a:rPr>
              <a:t>http</a:t>
            </a:r>
            <a:r>
              <a:rPr lang="en-GB" dirty="0">
                <a:hlinkClick r:id="rId2"/>
              </a:rPr>
              <a:t>://www.edshare.soton.ac.uk/16147</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3225437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Contents/Resources </a:t>
            </a:r>
            <a:r>
              <a:rPr lang="en-GB" sz="2400" dirty="0" smtClean="0"/>
              <a:t>page 2 </a:t>
            </a:r>
            <a:r>
              <a:rPr lang="en-GB" sz="2400" dirty="0"/>
              <a:t>of 2</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Video of book review explaining Flow </a:t>
            </a:r>
            <a:r>
              <a:rPr lang="en-GB" dirty="0" smtClean="0"/>
              <a:t> YouTube </a:t>
            </a:r>
            <a:r>
              <a:rPr lang="en-GB" dirty="0">
                <a:hlinkClick r:id="rId2"/>
              </a:rPr>
              <a:t>https://youtu.be/8h6IMYRoCZw</a:t>
            </a:r>
          </a:p>
          <a:p>
            <a:pPr marL="0" indent="0">
              <a:buNone/>
            </a:pPr>
            <a:endParaRPr lang="en-GB" dirty="0"/>
          </a:p>
          <a:p>
            <a:pPr marL="0" indent="0">
              <a:buNone/>
            </a:pPr>
            <a:r>
              <a:rPr lang="en-GB" dirty="0"/>
              <a:t>Comparing reflection and essays </a:t>
            </a:r>
            <a:r>
              <a:rPr lang="en-GB" dirty="0" smtClean="0"/>
              <a:t>EdShare </a:t>
            </a:r>
            <a:r>
              <a:rPr lang="en-GB" dirty="0">
                <a:hlinkClick r:id="rId3"/>
              </a:rPr>
              <a:t>http://www.edshare.soton.ac.uk/16146/</a:t>
            </a:r>
          </a:p>
          <a:p>
            <a:pPr marL="0" indent="0">
              <a:buNone/>
            </a:pPr>
            <a:endParaRPr lang="en-GB" dirty="0"/>
          </a:p>
          <a:p>
            <a:pPr marL="0" indent="0">
              <a:buNone/>
            </a:pPr>
            <a:r>
              <a:rPr lang="en-GB" dirty="0"/>
              <a:t>Free writing exercise </a:t>
            </a:r>
            <a:r>
              <a:rPr lang="en-GB" dirty="0" smtClean="0"/>
              <a:t> EdShare </a:t>
            </a:r>
            <a:r>
              <a:rPr lang="en-GB" dirty="0">
                <a:hlinkClick r:id="rId4"/>
              </a:rPr>
              <a:t>http://www.edshare.soton.ac.uk/16145/</a:t>
            </a:r>
          </a:p>
          <a:p>
            <a:pPr marL="0" indent="0">
              <a:buNone/>
            </a:pPr>
            <a:endParaRPr lang="en-GB" dirty="0"/>
          </a:p>
          <a:p>
            <a:pPr marL="0" indent="0">
              <a:buNone/>
            </a:pPr>
            <a:r>
              <a:rPr lang="en-GB" dirty="0"/>
              <a:t>List of videos to watch </a:t>
            </a:r>
            <a:r>
              <a:rPr lang="en-GB" dirty="0" smtClean="0"/>
              <a:t> YouTube  </a:t>
            </a:r>
            <a:r>
              <a:rPr lang="en-GB" dirty="0"/>
              <a:t/>
            </a:r>
            <a:br>
              <a:rPr lang="en-GB" dirty="0"/>
            </a:br>
            <a:r>
              <a:rPr lang="en-GB" dirty="0">
                <a:hlinkClick r:id="rId5"/>
              </a:rPr>
              <a:t>https://www.youtube.com/playlist?list=</a:t>
            </a:r>
            <a:r>
              <a:rPr lang="en-GB" dirty="0" smtClean="0">
                <a:hlinkClick r:id="rId5"/>
              </a:rPr>
              <a:t>PLsg_STfjaqqsZi7rN4hzycOAtP8dzmCxJ</a:t>
            </a:r>
            <a:r>
              <a:rPr lang="en-GB" dirty="0" smtClean="0"/>
              <a:t> </a:t>
            </a:r>
          </a:p>
          <a:p>
            <a:pPr marL="0" indent="0">
              <a:buNone/>
            </a:pPr>
            <a:r>
              <a:rPr lang="en-GB" dirty="0" smtClean="0"/>
              <a:t>EdShare </a:t>
            </a:r>
            <a:r>
              <a:rPr lang="en-GB" dirty="0">
                <a:hlinkClick r:id="rId6"/>
              </a:rPr>
              <a:t>http://www.edshare.soton.ac.uk/14046/</a:t>
            </a:r>
          </a:p>
          <a:p>
            <a:pPr marL="0" indent="0">
              <a:buNone/>
            </a:pPr>
            <a:endParaRPr lang="en-GB" dirty="0"/>
          </a:p>
          <a:p>
            <a:pPr marL="0" indent="0">
              <a:buNone/>
            </a:pPr>
            <a:r>
              <a:rPr lang="en-GB" dirty="0"/>
              <a:t>Peer review guidance </a:t>
            </a:r>
            <a:r>
              <a:rPr lang="en-GB" dirty="0" smtClean="0"/>
              <a:t> EdShare </a:t>
            </a:r>
            <a:r>
              <a:rPr lang="en-GB" dirty="0">
                <a:hlinkClick r:id="rId7"/>
              </a:rPr>
              <a:t>http://www.edshare.soton.ac.uk/16143/</a:t>
            </a:r>
          </a:p>
          <a:p>
            <a:pPr marL="0" indent="0">
              <a:buNone/>
            </a:pPr>
            <a:endParaRPr lang="en-GB" dirty="0"/>
          </a:p>
          <a:p>
            <a:pPr marL="0" indent="0">
              <a:buNone/>
            </a:pPr>
            <a:r>
              <a:rPr lang="en-GB" dirty="0"/>
              <a:t>Survey link </a:t>
            </a:r>
            <a:r>
              <a:rPr lang="en-GB" u="sng" dirty="0">
                <a:hlinkClick r:id="rId8"/>
              </a:rPr>
              <a:t>https://www.isurvey.soton.ac.uk/19212</a:t>
            </a:r>
          </a:p>
          <a:p>
            <a:endParaRPr lang="en-GB" dirty="0"/>
          </a:p>
        </p:txBody>
      </p:sp>
    </p:spTree>
    <p:extLst>
      <p:ext uri="{BB962C8B-B14F-4D97-AF65-F5344CB8AC3E}">
        <p14:creationId xmlns:p14="http://schemas.microsoft.com/office/powerpoint/2010/main" val="38726616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6-02-18 11.1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33" y="0"/>
            <a:ext cx="8800367" cy="6858000"/>
          </a:xfrm>
          <a:prstGeom prst="rect">
            <a:avLst/>
          </a:prstGeom>
        </p:spPr>
      </p:pic>
      <p:sp>
        <p:nvSpPr>
          <p:cNvPr id="5" name="Explosion 1 4"/>
          <p:cNvSpPr/>
          <p:nvPr/>
        </p:nvSpPr>
        <p:spPr>
          <a:xfrm rot="1088687">
            <a:off x="6919443" y="690683"/>
            <a:ext cx="2848283" cy="2317532"/>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On the </a:t>
            </a:r>
            <a:r>
              <a:rPr lang="en-GB" b="1" dirty="0" err="1" smtClean="0"/>
              <a:t>visualiser</a:t>
            </a:r>
            <a:endParaRPr lang="en-GB" b="1" dirty="0"/>
          </a:p>
        </p:txBody>
      </p:sp>
      <p:sp>
        <p:nvSpPr>
          <p:cNvPr id="10" name="Rectangle 9"/>
          <p:cNvSpPr/>
          <p:nvPr/>
        </p:nvSpPr>
        <p:spPr>
          <a:xfrm>
            <a:off x="0" y="6488668"/>
            <a:ext cx="9144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err="1"/>
              <a:t>Edshare</a:t>
            </a:r>
            <a:r>
              <a:rPr lang="en-GB" dirty="0"/>
              <a:t> </a:t>
            </a:r>
            <a:r>
              <a:rPr lang="en-GB" dirty="0">
                <a:hlinkClick r:id="rId3"/>
              </a:rPr>
              <a:t>http://www.edshare.soton.ac.uk/15918/</a:t>
            </a:r>
            <a:endParaRPr lang="en-GB" dirty="0"/>
          </a:p>
        </p:txBody>
      </p:sp>
    </p:spTree>
    <p:extLst>
      <p:ext uri="{BB962C8B-B14F-4D97-AF65-F5344CB8AC3E}">
        <p14:creationId xmlns:p14="http://schemas.microsoft.com/office/powerpoint/2010/main" val="19149499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jogging</a:t>
            </a:r>
            <a:endParaRPr lang="en-GB" dirty="0"/>
          </a:p>
        </p:txBody>
      </p:sp>
      <p:sp>
        <p:nvSpPr>
          <p:cNvPr id="3" name="Content Placeholder 2"/>
          <p:cNvSpPr>
            <a:spLocks noGrp="1"/>
          </p:cNvSpPr>
          <p:nvPr>
            <p:ph idx="1"/>
          </p:nvPr>
        </p:nvSpPr>
        <p:spPr/>
        <p:txBody>
          <a:bodyPr/>
          <a:lstStyle/>
          <a:p>
            <a:pPr marL="0" indent="0">
              <a:buNone/>
            </a:pPr>
            <a:r>
              <a:rPr lang="en-GB" dirty="0" smtClean="0"/>
              <a:t>Complete one of these mental jogging activities. Write down</a:t>
            </a:r>
            <a:r>
              <a:rPr lang="is-IS" dirty="0" smtClean="0"/>
              <a:t>…</a:t>
            </a:r>
            <a:endParaRPr lang="en-GB" dirty="0" smtClean="0"/>
          </a:p>
          <a:p>
            <a:r>
              <a:rPr lang="en-GB" dirty="0" smtClean="0"/>
              <a:t>Seven issues you might identify in your learning</a:t>
            </a:r>
            <a:r>
              <a:rPr lang="is-IS" dirty="0" smtClean="0"/>
              <a:t>…</a:t>
            </a:r>
          </a:p>
          <a:p>
            <a:r>
              <a:rPr lang="is-IS" dirty="0" smtClean="0"/>
              <a:t>Seven ways to solve those issues</a:t>
            </a:r>
          </a:p>
          <a:p>
            <a:r>
              <a:rPr lang="is-IS" dirty="0"/>
              <a:t>Seven questions you have about the portfolio</a:t>
            </a:r>
          </a:p>
          <a:p>
            <a:r>
              <a:rPr lang="en-GB" dirty="0" smtClean="0"/>
              <a:t>Seven answers to those questions</a:t>
            </a:r>
            <a:endParaRPr lang="en-GB" dirty="0"/>
          </a:p>
        </p:txBody>
      </p:sp>
      <p:sp>
        <p:nvSpPr>
          <p:cNvPr id="4" name="Rectangle 3"/>
          <p:cNvSpPr/>
          <p:nvPr/>
        </p:nvSpPr>
        <p:spPr>
          <a:xfrm>
            <a:off x="609600" y="6211668"/>
            <a:ext cx="8534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dirty="0" err="1"/>
              <a:t>Edshare</a:t>
            </a:r>
            <a:r>
              <a:rPr lang="en-GB" dirty="0"/>
              <a:t> </a:t>
            </a:r>
            <a:r>
              <a:rPr lang="en-GB" dirty="0">
                <a:hlinkClick r:id="rId2"/>
              </a:rPr>
              <a:t>http://www.edshare.soton.ac.uk/16144/</a:t>
            </a:r>
            <a:endParaRPr lang="en-GB" dirty="0"/>
          </a:p>
        </p:txBody>
      </p:sp>
    </p:spTree>
    <p:extLst>
      <p:ext uri="{BB962C8B-B14F-4D97-AF65-F5344CB8AC3E}">
        <p14:creationId xmlns:p14="http://schemas.microsoft.com/office/powerpoint/2010/main" val="37747668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at the portfolio</a:t>
            </a:r>
            <a:endParaRPr lang="en-GB" dirty="0"/>
          </a:p>
        </p:txBody>
      </p:sp>
      <p:pic>
        <p:nvPicPr>
          <p:cNvPr id="4" name="Content Placeholder 3" descr="Screenshot 2016-01-28 13.34.39.png"/>
          <p:cNvPicPr>
            <a:picLocks noGrp="1" noChangeAspect="1"/>
          </p:cNvPicPr>
          <p:nvPr>
            <p:ph idx="1"/>
          </p:nvPr>
        </p:nvPicPr>
        <p:blipFill>
          <a:blip r:embed="rId2">
            <a:extLst>
              <a:ext uri="{28A0092B-C50C-407E-A947-70E740481C1C}">
                <a14:useLocalDpi xmlns:a14="http://schemas.microsoft.com/office/drawing/2010/main" val="0"/>
              </a:ext>
            </a:extLst>
          </a:blip>
          <a:srcRect l="-12969" r="-12969"/>
          <a:stretch>
            <a:fillRect/>
          </a:stretch>
        </p:blipFill>
        <p:spPr>
          <a:xfrm>
            <a:off x="-76200" y="1424484"/>
            <a:ext cx="10212681" cy="5433516"/>
          </a:xfrm>
        </p:spPr>
      </p:pic>
      <p:sp>
        <p:nvSpPr>
          <p:cNvPr id="3" name="Explosion 1 2"/>
          <p:cNvSpPr/>
          <p:nvPr/>
        </p:nvSpPr>
        <p:spPr>
          <a:xfrm>
            <a:off x="5562600" y="1066800"/>
            <a:ext cx="4267200" cy="31242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Make sure you have the correct version</a:t>
            </a:r>
          </a:p>
        </p:txBody>
      </p:sp>
      <p:sp>
        <p:nvSpPr>
          <p:cNvPr id="5" name="TextBox 4"/>
          <p:cNvSpPr txBox="1"/>
          <p:nvPr/>
        </p:nvSpPr>
        <p:spPr>
          <a:xfrm>
            <a:off x="1905000" y="6248400"/>
            <a:ext cx="6853158" cy="369332"/>
          </a:xfrm>
          <a:prstGeom prst="rect">
            <a:avLst/>
          </a:prstGeom>
          <a:noFill/>
        </p:spPr>
        <p:txBody>
          <a:bodyPr wrap="none" rtlCol="0">
            <a:spAutoFit/>
          </a:bodyPr>
          <a:lstStyle/>
          <a:p>
            <a:r>
              <a:rPr lang="en-GB" dirty="0" smtClean="0"/>
              <a:t>Review the portfolio structure, this week consider the section on exams</a:t>
            </a:r>
            <a:endParaRPr lang="en-GB" dirty="0"/>
          </a:p>
        </p:txBody>
      </p:sp>
      <p:sp>
        <p:nvSpPr>
          <p:cNvPr id="6" name="Rectangle 5"/>
          <p:cNvSpPr/>
          <p:nvPr/>
        </p:nvSpPr>
        <p:spPr>
          <a:xfrm>
            <a:off x="2590800" y="6505601"/>
            <a:ext cx="4031873" cy="369332"/>
          </a:xfrm>
          <a:prstGeom prst="rect">
            <a:avLst/>
          </a:prstGeom>
        </p:spPr>
        <p:txBody>
          <a:bodyPr wrap="none">
            <a:spAutoFit/>
          </a:bodyPr>
          <a:lstStyle/>
          <a:p>
            <a:r>
              <a:rPr lang="en-GB" dirty="0">
                <a:hlinkClick r:id="rId3"/>
              </a:rPr>
              <a:t>http://www.edshare.soton.ac.uk/15917/</a:t>
            </a:r>
            <a:endParaRPr lang="en-GB" dirty="0"/>
          </a:p>
        </p:txBody>
      </p:sp>
    </p:spTree>
    <p:extLst>
      <p:ext uri="{BB962C8B-B14F-4D97-AF65-F5344CB8AC3E}">
        <p14:creationId xmlns:p14="http://schemas.microsoft.com/office/powerpoint/2010/main" val="5631138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about Flow</a:t>
            </a:r>
            <a:endParaRPr lang="en-GB" dirty="0"/>
          </a:p>
        </p:txBody>
      </p:sp>
      <p:pic>
        <p:nvPicPr>
          <p:cNvPr id="4" name="Content Placeholder 3" descr="Screenshot 2016-02-18 11.18.21.png"/>
          <p:cNvPicPr>
            <a:picLocks noGrp="1" noChangeAspect="1"/>
          </p:cNvPicPr>
          <p:nvPr>
            <p:ph sz="half" idx="1"/>
          </p:nvPr>
        </p:nvPicPr>
        <p:blipFill>
          <a:blip r:embed="rId2">
            <a:extLst>
              <a:ext uri="{28A0092B-C50C-407E-A947-70E740481C1C}">
                <a14:useLocalDpi xmlns:a14="http://schemas.microsoft.com/office/drawing/2010/main" val="0"/>
              </a:ext>
            </a:extLst>
          </a:blip>
          <a:srcRect l="25021" r="25021"/>
          <a:stretch>
            <a:fillRect/>
          </a:stretch>
        </p:blipFill>
        <p:spPr/>
      </p:pic>
      <p:sp>
        <p:nvSpPr>
          <p:cNvPr id="6" name="Content Placeholder 5"/>
          <p:cNvSpPr>
            <a:spLocks noGrp="1"/>
          </p:cNvSpPr>
          <p:nvPr>
            <p:ph sz="half" idx="2"/>
          </p:nvPr>
        </p:nvSpPr>
        <p:spPr/>
        <p:txBody>
          <a:bodyPr>
            <a:normAutofit lnSpcReduction="10000"/>
          </a:bodyPr>
          <a:lstStyle/>
          <a:p>
            <a:r>
              <a:rPr lang="en-GB" dirty="0" smtClean="0"/>
              <a:t>Much of the video and writing focuses on happiness</a:t>
            </a:r>
          </a:p>
          <a:p>
            <a:r>
              <a:rPr lang="en-GB" dirty="0" smtClean="0"/>
              <a:t>I am interested in how we can access flow to work optimally and achieve our goals</a:t>
            </a:r>
          </a:p>
          <a:p>
            <a:r>
              <a:rPr lang="en-GB" dirty="0" smtClean="0"/>
              <a:t>Watch and relate the general context to your own experience</a:t>
            </a:r>
            <a:endParaRPr lang="en-GB" dirty="0"/>
          </a:p>
        </p:txBody>
      </p:sp>
      <p:sp>
        <p:nvSpPr>
          <p:cNvPr id="5" name="Rectangle 4"/>
          <p:cNvSpPr/>
          <p:nvPr/>
        </p:nvSpPr>
        <p:spPr>
          <a:xfrm>
            <a:off x="3048000" y="6248400"/>
            <a:ext cx="3200140" cy="369332"/>
          </a:xfrm>
          <a:prstGeom prst="rect">
            <a:avLst/>
          </a:prstGeom>
        </p:spPr>
        <p:txBody>
          <a:bodyPr wrap="none">
            <a:spAutoFit/>
          </a:bodyPr>
          <a:lstStyle/>
          <a:p>
            <a:r>
              <a:rPr lang="en-GB" dirty="0">
                <a:hlinkClick r:id="rId3"/>
              </a:rPr>
              <a:t>https://</a:t>
            </a:r>
            <a:r>
              <a:rPr lang="en-GB" dirty="0" err="1">
                <a:hlinkClick r:id="rId3"/>
              </a:rPr>
              <a:t>youtu.be</a:t>
            </a:r>
            <a:r>
              <a:rPr lang="en-GB" dirty="0">
                <a:hlinkClick r:id="rId3"/>
              </a:rPr>
              <a:t>/8h6IMYRoCZw</a:t>
            </a:r>
            <a:endParaRPr lang="en-GB" dirty="0"/>
          </a:p>
        </p:txBody>
      </p:sp>
    </p:spTree>
    <p:extLst>
      <p:ext uri="{BB962C8B-B14F-4D97-AF65-F5344CB8AC3E}">
        <p14:creationId xmlns:p14="http://schemas.microsoft.com/office/powerpoint/2010/main" val="5448983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954</Words>
  <Application>Microsoft Macintosh PowerPoint</Application>
  <PresentationFormat>On-screen Show (4:3)</PresentationFormat>
  <Paragraphs>147</Paragraphs>
  <Slides>19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Training New Employees</vt:lpstr>
      <vt:lpstr>Clip</vt:lpstr>
      <vt:lpstr>Foundation Year Routes to Success Part III - Sustaining Success Consolidation Su White, ECS</vt:lpstr>
      <vt:lpstr>Three stages</vt:lpstr>
      <vt:lpstr>Today</vt:lpstr>
      <vt:lpstr>Contents/Resources page 1 of 2</vt:lpstr>
      <vt:lpstr>Contents/Resources page 2 of 2</vt:lpstr>
      <vt:lpstr>PowerPoint Presentation</vt:lpstr>
      <vt:lpstr>Mental jogging</vt:lpstr>
      <vt:lpstr>Looking at the portfolio</vt:lpstr>
      <vt:lpstr>Thinking about Flow</vt:lpstr>
      <vt:lpstr>Essays and reports vs reflections</vt:lpstr>
      <vt:lpstr>Where do you get inspiration?</vt:lpstr>
      <vt:lpstr>five minutes writing </vt:lpstr>
      <vt:lpstr>Start Now</vt:lpstr>
      <vt:lpstr>You will have your exam results</vt:lpstr>
      <vt:lpstr>exams</vt:lpstr>
      <vt:lpstr>Your Tasks</vt:lpstr>
      <vt:lpstr>Next seven days</vt:lpstr>
      <vt:lpstr>Next week</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2016-02-18T17:50:13Z</dcterms:modified>
</cp:coreProperties>
</file>