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3.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4.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5.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6.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17.xml" ContentType="application/vnd.openxmlformats-officedocument.presentationml.tags+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11"/>
  </p:notesMasterIdLst>
  <p:handoutMasterIdLst>
    <p:handoutMasterId r:id="rId212"/>
  </p:handoutMasterIdLst>
  <p:sldIdLst>
    <p:sldId id="256" r:id="rId2"/>
    <p:sldId id="257" r:id="rId3"/>
    <p:sldId id="562" r:id="rId4"/>
    <p:sldId id="566" r:id="rId5"/>
    <p:sldId id="258" r:id="rId6"/>
    <p:sldId id="306" r:id="rId7"/>
    <p:sldId id="303" r:id="rId8"/>
    <p:sldId id="304" r:id="rId9"/>
    <p:sldId id="549" r:id="rId10"/>
    <p:sldId id="563" r:id="rId11"/>
    <p:sldId id="481" r:id="rId12"/>
    <p:sldId id="483" r:id="rId13"/>
    <p:sldId id="454" r:id="rId14"/>
    <p:sldId id="385" r:id="rId15"/>
    <p:sldId id="259" r:id="rId16"/>
    <p:sldId id="308" r:id="rId17"/>
    <p:sldId id="309" r:id="rId18"/>
    <p:sldId id="386" r:id="rId19"/>
    <p:sldId id="299" r:id="rId20"/>
    <p:sldId id="419" r:id="rId21"/>
    <p:sldId id="480" r:id="rId22"/>
    <p:sldId id="387" r:id="rId23"/>
    <p:sldId id="260" r:id="rId24"/>
    <p:sldId id="311" r:id="rId25"/>
    <p:sldId id="312" r:id="rId26"/>
    <p:sldId id="470" r:id="rId27"/>
    <p:sldId id="558" r:id="rId28"/>
    <p:sldId id="554" r:id="rId29"/>
    <p:sldId id="555" r:id="rId30"/>
    <p:sldId id="556" r:id="rId31"/>
    <p:sldId id="559" r:id="rId32"/>
    <p:sldId id="560" r:id="rId33"/>
    <p:sldId id="392" r:id="rId34"/>
    <p:sldId id="270" r:id="rId35"/>
    <p:sldId id="335" r:id="rId36"/>
    <p:sldId id="336" r:id="rId37"/>
    <p:sldId id="564" r:id="rId38"/>
    <p:sldId id="486" r:id="rId39"/>
    <p:sldId id="565" r:id="rId40"/>
    <p:sldId id="473" r:id="rId41"/>
    <p:sldId id="494" r:id="rId42"/>
    <p:sldId id="495" r:id="rId43"/>
    <p:sldId id="496" r:id="rId44"/>
    <p:sldId id="302" r:id="rId45"/>
    <p:sldId id="567" r:id="rId46"/>
    <p:sldId id="398" r:id="rId47"/>
    <p:sldId id="266" r:id="rId48"/>
    <p:sldId id="360" r:id="rId49"/>
    <p:sldId id="361" r:id="rId50"/>
    <p:sldId id="561" r:id="rId51"/>
    <p:sldId id="362" r:id="rId52"/>
    <p:sldId id="363" r:id="rId53"/>
    <p:sldId id="365" r:id="rId54"/>
    <p:sldId id="366" r:id="rId55"/>
    <p:sldId id="367" r:id="rId56"/>
    <p:sldId id="368" r:id="rId57"/>
    <p:sldId id="378" r:id="rId58"/>
    <p:sldId id="457" r:id="rId59"/>
    <p:sldId id="458" r:id="rId60"/>
    <p:sldId id="298" r:id="rId61"/>
    <p:sldId id="376" r:id="rId62"/>
    <p:sldId id="377" r:id="rId63"/>
    <p:sldId id="438" r:id="rId64"/>
    <p:sldId id="379" r:id="rId65"/>
    <p:sldId id="278" r:id="rId66"/>
    <p:sldId id="380" r:id="rId67"/>
    <p:sldId id="382" r:id="rId68"/>
    <p:sldId id="383" r:id="rId69"/>
    <p:sldId id="381" r:id="rId70"/>
    <p:sldId id="568" r:id="rId71"/>
    <p:sldId id="474" r:id="rId72"/>
    <p:sldId id="501" r:id="rId73"/>
    <p:sldId id="502" r:id="rId74"/>
    <p:sldId id="503" r:id="rId75"/>
    <p:sldId id="443" r:id="rId76"/>
    <p:sldId id="444" r:id="rId77"/>
    <p:sldId id="459" r:id="rId78"/>
    <p:sldId id="460" r:id="rId79"/>
    <p:sldId id="445" r:id="rId80"/>
    <p:sldId id="569" r:id="rId81"/>
    <p:sldId id="446" r:id="rId82"/>
    <p:sldId id="461" r:id="rId83"/>
    <p:sldId id="527" r:id="rId84"/>
    <p:sldId id="528" r:id="rId85"/>
    <p:sldId id="462" r:id="rId86"/>
    <p:sldId id="463" r:id="rId87"/>
    <p:sldId id="465" r:id="rId88"/>
    <p:sldId id="466" r:id="rId89"/>
    <p:sldId id="405" r:id="rId90"/>
    <p:sldId id="273" r:id="rId91"/>
    <p:sldId id="406" r:id="rId92"/>
    <p:sldId id="407" r:id="rId93"/>
    <p:sldId id="439" r:id="rId94"/>
    <p:sldId id="472" r:id="rId95"/>
    <p:sldId id="490" r:id="rId96"/>
    <p:sldId id="491" r:id="rId97"/>
    <p:sldId id="492" r:id="rId98"/>
    <p:sldId id="493" r:id="rId99"/>
    <p:sldId id="475" r:id="rId100"/>
    <p:sldId id="550" r:id="rId101"/>
    <p:sldId id="551" r:id="rId102"/>
    <p:sldId id="552" r:id="rId103"/>
    <p:sldId id="553" r:id="rId104"/>
    <p:sldId id="476" r:id="rId105"/>
    <p:sldId id="504" r:id="rId106"/>
    <p:sldId id="505" r:id="rId107"/>
    <p:sldId id="506" r:id="rId108"/>
    <p:sldId id="507" r:id="rId109"/>
    <p:sldId id="508" r:id="rId110"/>
    <p:sldId id="509" r:id="rId111"/>
    <p:sldId id="511" r:id="rId112"/>
    <p:sldId id="477" r:id="rId113"/>
    <p:sldId id="512" r:id="rId114"/>
    <p:sldId id="513" r:id="rId115"/>
    <p:sldId id="514" r:id="rId116"/>
    <p:sldId id="529" r:id="rId117"/>
    <p:sldId id="530" r:id="rId118"/>
    <p:sldId id="394" r:id="rId119"/>
    <p:sldId id="417" r:id="rId120"/>
    <p:sldId id="272" r:id="rId121"/>
    <p:sldId id="339" r:id="rId122"/>
    <p:sldId id="340" r:id="rId123"/>
    <p:sldId id="341" r:id="rId124"/>
    <p:sldId id="425" r:id="rId125"/>
    <p:sldId id="531" r:id="rId126"/>
    <p:sldId id="532" r:id="rId127"/>
    <p:sldId id="342" r:id="rId128"/>
    <p:sldId id="418" r:id="rId129"/>
    <p:sldId id="275" r:id="rId130"/>
    <p:sldId id="343" r:id="rId131"/>
    <p:sldId id="426" r:id="rId132"/>
    <p:sldId id="427" r:id="rId133"/>
    <p:sldId id="344" r:id="rId134"/>
    <p:sldId id="441" r:id="rId135"/>
    <p:sldId id="345" r:id="rId136"/>
    <p:sldId id="467" r:id="rId137"/>
    <p:sldId id="571" r:id="rId138"/>
    <p:sldId id="570" r:id="rId139"/>
    <p:sldId id="395" r:id="rId140"/>
    <p:sldId id="276" r:id="rId141"/>
    <p:sldId id="431" r:id="rId142"/>
    <p:sldId id="442" r:id="rId143"/>
    <p:sldId id="572" r:id="rId144"/>
    <p:sldId id="573" r:id="rId145"/>
    <p:sldId id="574" r:id="rId146"/>
    <p:sldId id="575" r:id="rId147"/>
    <p:sldId id="576" r:id="rId148"/>
    <p:sldId id="577" r:id="rId149"/>
    <p:sldId id="578" r:id="rId150"/>
    <p:sldId id="579" r:id="rId151"/>
    <p:sldId id="580" r:id="rId152"/>
    <p:sldId id="478" r:id="rId153"/>
    <p:sldId id="515" r:id="rId154"/>
    <p:sldId id="516" r:id="rId155"/>
    <p:sldId id="517" r:id="rId156"/>
    <p:sldId id="518" r:id="rId157"/>
    <p:sldId id="519" r:id="rId158"/>
    <p:sldId id="520" r:id="rId159"/>
    <p:sldId id="521" r:id="rId160"/>
    <p:sldId id="522" r:id="rId161"/>
    <p:sldId id="523" r:id="rId162"/>
    <p:sldId id="524" r:id="rId163"/>
    <p:sldId id="525" r:id="rId164"/>
    <p:sldId id="526" r:id="rId165"/>
    <p:sldId id="479" r:id="rId166"/>
    <p:sldId id="533" r:id="rId167"/>
    <p:sldId id="534" r:id="rId168"/>
    <p:sldId id="535" r:id="rId169"/>
    <p:sldId id="536" r:id="rId170"/>
    <p:sldId id="537" r:id="rId171"/>
    <p:sldId id="538" r:id="rId172"/>
    <p:sldId id="539" r:id="rId173"/>
    <p:sldId id="540" r:id="rId174"/>
    <p:sldId id="541" r:id="rId175"/>
    <p:sldId id="542" r:id="rId176"/>
    <p:sldId id="544" r:id="rId177"/>
    <p:sldId id="545" r:id="rId178"/>
    <p:sldId id="546" r:id="rId179"/>
    <p:sldId id="547" r:id="rId180"/>
    <p:sldId id="548" r:id="rId181"/>
    <p:sldId id="581" r:id="rId182"/>
    <p:sldId id="582" r:id="rId183"/>
    <p:sldId id="583" r:id="rId184"/>
    <p:sldId id="584" r:id="rId185"/>
    <p:sldId id="585" r:id="rId186"/>
    <p:sldId id="586" r:id="rId187"/>
    <p:sldId id="587" r:id="rId188"/>
    <p:sldId id="588" r:id="rId189"/>
    <p:sldId id="589" r:id="rId190"/>
    <p:sldId id="590" r:id="rId191"/>
    <p:sldId id="591" r:id="rId192"/>
    <p:sldId id="592" r:id="rId193"/>
    <p:sldId id="593" r:id="rId194"/>
    <p:sldId id="594" r:id="rId195"/>
    <p:sldId id="595" r:id="rId196"/>
    <p:sldId id="596" r:id="rId197"/>
    <p:sldId id="597" r:id="rId198"/>
    <p:sldId id="598" r:id="rId199"/>
    <p:sldId id="599" r:id="rId200"/>
    <p:sldId id="600" r:id="rId201"/>
    <p:sldId id="601" r:id="rId202"/>
    <p:sldId id="602" r:id="rId203"/>
    <p:sldId id="603" r:id="rId204"/>
    <p:sldId id="604" r:id="rId205"/>
    <p:sldId id="605" r:id="rId206"/>
    <p:sldId id="606" r:id="rId207"/>
    <p:sldId id="607" r:id="rId208"/>
    <p:sldId id="608" r:id="rId209"/>
    <p:sldId id="291" r:id="rId210"/>
  </p:sldIdLst>
  <p:sldSz cx="9144000" cy="6858000" type="screen4x3"/>
  <p:notesSz cx="6797675" cy="9926638"/>
  <p:custDataLst>
    <p:tags r:id="rId213"/>
  </p:custDataLst>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0000"/>
    <a:srgbClr val="FFFF66"/>
    <a:srgbClr val="FF0066"/>
    <a:srgbClr val="224568"/>
    <a:srgbClr val="FF339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75873" autoAdjust="0"/>
  </p:normalViewPr>
  <p:slideViewPr>
    <p:cSldViewPr>
      <p:cViewPr varScale="1">
        <p:scale>
          <a:sx n="78" d="100"/>
          <a:sy n="78" d="100"/>
        </p:scale>
        <p:origin x="-84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836"/>
    </p:cViewPr>
  </p:sorterViewPr>
  <p:notesViewPr>
    <p:cSldViewPr>
      <p:cViewPr>
        <p:scale>
          <a:sx n="75" d="100"/>
          <a:sy n="75" d="100"/>
        </p:scale>
        <p:origin x="-1158" y="8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3" name="Rectangle 3"/>
          <p:cNvSpPr>
            <a:spLocks noGrp="1" noChangeArrowheads="1"/>
          </p:cNvSpPr>
          <p:nvPr>
            <p:ph type="dt" sz="quarter"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419844" name="Rectangle 4"/>
          <p:cNvSpPr>
            <a:spLocks noGrp="1" noChangeArrowheads="1"/>
          </p:cNvSpPr>
          <p:nvPr>
            <p:ph type="ftr" sz="quarter" idx="2"/>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5" name="Rectangle 5"/>
          <p:cNvSpPr>
            <a:spLocks noGrp="1" noChangeArrowheads="1"/>
          </p:cNvSpPr>
          <p:nvPr>
            <p:ph type="sldNum" sz="quarter" idx="3"/>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4BD80BB5-D560-4674-90E1-F2C8C87F473C}" type="slidenum">
              <a:rPr lang="en-GB"/>
              <a:pPr>
                <a:defRPr/>
              </a:pPr>
              <a:t>‹#›</a:t>
            </a:fld>
            <a:endParaRPr lang="en-GB"/>
          </a:p>
        </p:txBody>
      </p:sp>
    </p:spTree>
    <p:extLst>
      <p:ext uri="{BB962C8B-B14F-4D97-AF65-F5344CB8AC3E}">
        <p14:creationId xmlns:p14="http://schemas.microsoft.com/office/powerpoint/2010/main" val="368046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5" name="Rectangle 3"/>
          <p:cNvSpPr>
            <a:spLocks noGrp="1" noChangeArrowheads="1"/>
          </p:cNvSpPr>
          <p:nvPr>
            <p:ph type="dt"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5710"/>
            <a:ext cx="5438775" cy="44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9" name="Rectangle 7"/>
          <p:cNvSpPr>
            <a:spLocks noGrp="1" noChangeArrowheads="1"/>
          </p:cNvSpPr>
          <p:nvPr>
            <p:ph type="sldNum" sz="quarter" idx="5"/>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DC080E20-7BE3-4208-AE28-8E3DC07DD04F}" type="slidenum">
              <a:rPr lang="en-GB"/>
              <a:pPr>
                <a:defRPr/>
              </a:pPr>
              <a:t>‹#›</a:t>
            </a:fld>
            <a:endParaRPr lang="en-GB"/>
          </a:p>
        </p:txBody>
      </p:sp>
    </p:spTree>
    <p:extLst>
      <p:ext uri="{BB962C8B-B14F-4D97-AF65-F5344CB8AC3E}">
        <p14:creationId xmlns:p14="http://schemas.microsoft.com/office/powerpoint/2010/main" val="3883385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www.southampton.ac.uk/isolutions/services/it_support_for_writing_thesis/how_do_i.php"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32C0C7-5026-4EF3-A73E-7E692F4607DD}" type="slidenum">
              <a:rPr lang="en-GB"/>
              <a:pPr eaLnBrk="1" hangingPunct="1"/>
              <a:t>1</a:t>
            </a:fld>
            <a:endParaRPr 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GB" dirty="0" smtClean="0"/>
              <a:t>This guide introduces the main features of EndNote.</a:t>
            </a:r>
          </a:p>
        </p:txBody>
      </p:sp>
    </p:spTree>
    <p:extLst>
      <p:ext uri="{BB962C8B-B14F-4D97-AF65-F5344CB8AC3E}">
        <p14:creationId xmlns:p14="http://schemas.microsoft.com/office/powerpoint/2010/main" val="374562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change the overall layout of the library, select and drag column headings to desired</a:t>
            </a:r>
            <a:r>
              <a:rPr lang="en-GB" baseline="0" dirty="0" smtClean="0"/>
              <a:t> location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a:t>
            </a:fld>
            <a:endParaRPr lang="en-GB"/>
          </a:p>
        </p:txBody>
      </p:sp>
    </p:spTree>
    <p:extLst>
      <p:ext uri="{BB962C8B-B14F-4D97-AF65-F5344CB8AC3E}">
        <p14:creationId xmlns:p14="http://schemas.microsoft.com/office/powerpoint/2010/main" val="36559060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FDD497-97BD-42E8-B986-5FB280F162BC}" type="slidenum">
              <a:rPr lang="en-GB"/>
              <a:pPr eaLnBrk="1" hangingPunct="1"/>
              <a:t>123</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GB" dirty="0" smtClean="0"/>
              <a:t>Alternatively, return to Word and click the red down arrow in the</a:t>
            </a:r>
            <a:r>
              <a:rPr lang="en-GB" b="1" dirty="0" smtClean="0"/>
              <a:t> Insert Citation</a:t>
            </a:r>
            <a:r>
              <a:rPr lang="en-GB" dirty="0" smtClean="0"/>
              <a:t> drop-down menu on the EndNote toolbar there. </a:t>
            </a:r>
          </a:p>
          <a:p>
            <a:pPr eaLnBrk="1" hangingPunct="1"/>
            <a:r>
              <a:rPr lang="en-GB" dirty="0" smtClean="0"/>
              <a:t>The citation is inserted at the selected point in the text, and a full bibliographic record created at the end of the document.</a:t>
            </a:r>
          </a:p>
        </p:txBody>
      </p:sp>
    </p:spTree>
    <p:extLst>
      <p:ext uri="{BB962C8B-B14F-4D97-AF65-F5344CB8AC3E}">
        <p14:creationId xmlns:p14="http://schemas.microsoft.com/office/powerpoint/2010/main" val="4063270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7CDE36-4FDC-41F9-9FBF-794B54AC781D}" type="slidenum">
              <a:rPr lang="en-GB"/>
              <a:pPr eaLnBrk="1" hangingPunct="1"/>
              <a:t>124</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GB" smtClean="0"/>
              <a:t>EndNote creates a new folder of references cited in the current document.</a:t>
            </a:r>
          </a:p>
        </p:txBody>
      </p:sp>
    </p:spTree>
    <p:extLst>
      <p:ext uri="{BB962C8B-B14F-4D97-AF65-F5344CB8AC3E}">
        <p14:creationId xmlns:p14="http://schemas.microsoft.com/office/powerpoint/2010/main" val="41985929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Alternatively, use the Insert Citation icon to find the reference you</a:t>
            </a:r>
            <a:r>
              <a:rPr lang="en-GB" baseline="0" dirty="0" smtClean="0"/>
              <a:t> need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125</a:t>
            </a:fld>
            <a:endParaRPr lang="en-GB"/>
          </a:p>
        </p:txBody>
      </p:sp>
    </p:spTree>
    <p:extLst>
      <p:ext uri="{BB962C8B-B14F-4D97-AF65-F5344CB8AC3E}">
        <p14:creationId xmlns:p14="http://schemas.microsoft.com/office/powerpoint/2010/main" val="36516937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Enter search terms and click </a:t>
            </a:r>
            <a:r>
              <a:rPr lang="en-GB" b="1" dirty="0" smtClean="0"/>
              <a:t>Find</a:t>
            </a:r>
            <a:r>
              <a:rPr lang="en-GB" dirty="0" smtClean="0"/>
              <a:t>.</a:t>
            </a:r>
          </a:p>
          <a:p>
            <a:r>
              <a:rPr lang="en-GB" dirty="0" smtClean="0"/>
              <a:t>Choose the required reference from the results list and click </a:t>
            </a:r>
            <a:r>
              <a:rPr lang="en-GB" b="1" dirty="0" smtClean="0"/>
              <a:t>Insert</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126</a:t>
            </a:fld>
            <a:endParaRPr lang="en-GB"/>
          </a:p>
        </p:txBody>
      </p:sp>
    </p:spTree>
    <p:extLst>
      <p:ext uri="{BB962C8B-B14F-4D97-AF65-F5344CB8AC3E}">
        <p14:creationId xmlns:p14="http://schemas.microsoft.com/office/powerpoint/2010/main" val="27579969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63874AD-CC68-40C4-967B-A5929C07A3C6}" type="slidenum">
              <a:rPr lang="en-GB"/>
              <a:pPr eaLnBrk="1" hangingPunct="1"/>
              <a:t>127</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GB" smtClean="0"/>
              <a:t>Multiple references can be inserted at a single point in the text: locate the cursor immediately to the right of the close bracket then select the reference from the EndNote library as before. </a:t>
            </a:r>
          </a:p>
          <a:p>
            <a:pPr eaLnBrk="1" hangingPunct="1"/>
            <a:r>
              <a:rPr lang="en-GB" smtClean="0"/>
              <a:t>The citation will be included within the brackets and the full reference at the appropriate location in the end of document bibliography. Note that the sort order for citations and bibliography is determined by editing parameters in the referencing style.</a:t>
            </a:r>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32721633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464819-E119-4463-98F0-F75507F50DD5}" type="slidenum">
              <a:rPr lang="en-GB"/>
              <a:pPr eaLnBrk="1" hangingPunct="1"/>
              <a:t>129</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and Manage Citations</a:t>
            </a:r>
            <a:r>
              <a:rPr lang="en-GB" dirty="0" smtClean="0"/>
              <a:t>.</a:t>
            </a:r>
          </a:p>
        </p:txBody>
      </p:sp>
    </p:spTree>
    <p:extLst>
      <p:ext uri="{BB962C8B-B14F-4D97-AF65-F5344CB8AC3E}">
        <p14:creationId xmlns:p14="http://schemas.microsoft.com/office/powerpoint/2010/main" val="37979587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9FB787-9BFC-46C3-ABA3-D3ACEC98F1D7}" type="slidenum">
              <a:rPr lang="en-GB"/>
              <a:pPr eaLnBrk="1" hangingPunct="1"/>
              <a:t>130</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GB" dirty="0" smtClean="0"/>
              <a:t>Highlight the specific citation to be edited in the top panel.</a:t>
            </a:r>
          </a:p>
          <a:p>
            <a:pPr eaLnBrk="1" hangingPunct="1"/>
            <a:r>
              <a:rPr lang="en-GB" dirty="0" smtClean="0"/>
              <a:t>To include an item in the bibliography without citing in the text, insert in the document, and then edit the citation to </a:t>
            </a:r>
            <a:r>
              <a:rPr lang="en-GB" b="1" dirty="0" smtClean="0"/>
              <a:t>Show Only in Bibliography</a:t>
            </a:r>
            <a:r>
              <a:rPr lang="en-GB" dirty="0" smtClean="0"/>
              <a:t>. Click</a:t>
            </a:r>
            <a:r>
              <a:rPr lang="en-GB" b="1" dirty="0" smtClean="0"/>
              <a:t> OK</a:t>
            </a:r>
            <a:r>
              <a:rPr lang="en-GB" dirty="0" smtClean="0"/>
              <a:t>. The citation disappears from the text but remains in the bibliography. This is useful for example for an edited book, where individual chapters by different authors are cited in the document. There is also an option for Author (Year) format in the text if required.</a:t>
            </a:r>
          </a:p>
        </p:txBody>
      </p:sp>
    </p:spTree>
    <p:extLst>
      <p:ext uri="{BB962C8B-B14F-4D97-AF65-F5344CB8AC3E}">
        <p14:creationId xmlns:p14="http://schemas.microsoft.com/office/powerpoint/2010/main" val="8616789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6D063-CE27-48C9-A2A6-BD09E7182B83}" type="slidenum">
              <a:rPr lang="en-GB"/>
              <a:pPr eaLnBrk="1" hangingPunct="1"/>
              <a:t>131</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GB" dirty="0" smtClean="0"/>
              <a:t>To remove a record completely, go to </a:t>
            </a:r>
            <a:r>
              <a:rPr lang="en-GB" b="1" dirty="0" smtClean="0"/>
              <a:t>Edit Citation</a:t>
            </a:r>
            <a:r>
              <a:rPr lang="en-GB" b="0" dirty="0" smtClean="0"/>
              <a:t>,</a:t>
            </a:r>
            <a:r>
              <a:rPr lang="en-GB" dirty="0" smtClean="0"/>
              <a:t> select the reference to be removed, click </a:t>
            </a:r>
            <a:r>
              <a:rPr lang="en-GB" b="1" dirty="0" smtClean="0"/>
              <a:t>Remove Citation</a:t>
            </a:r>
            <a:r>
              <a:rPr lang="en-GB" dirty="0" smtClean="0"/>
              <a:t> and then </a:t>
            </a:r>
            <a:r>
              <a:rPr lang="en-GB" b="1" dirty="0" smtClean="0"/>
              <a:t>OK</a:t>
            </a:r>
            <a:r>
              <a:rPr lang="en-GB" dirty="0" smtClean="0"/>
              <a:t>.</a:t>
            </a:r>
          </a:p>
          <a:p>
            <a:pPr eaLnBrk="1" hangingPunct="1"/>
            <a:r>
              <a:rPr lang="en-GB" dirty="0" smtClean="0"/>
              <a:t>Both the citation and the full reference are removed from the document. Note that if the same source is cited elsewhere in the document, it will not be removed from the bibliography.</a:t>
            </a:r>
          </a:p>
        </p:txBody>
      </p:sp>
    </p:spTree>
    <p:extLst>
      <p:ext uri="{BB962C8B-B14F-4D97-AF65-F5344CB8AC3E}">
        <p14:creationId xmlns:p14="http://schemas.microsoft.com/office/powerpoint/2010/main" val="7882127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F09E1E-4A82-4C18-8573-B3F0F19FCD49}" type="slidenum">
              <a:rPr lang="en-GB"/>
              <a:pPr eaLnBrk="1" hangingPunct="1"/>
              <a:t>132</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GB" smtClean="0"/>
              <a:t>The citation (and reference if not cited elsewhere) is removed together with hidden field codes.</a:t>
            </a:r>
          </a:p>
        </p:txBody>
      </p:sp>
    </p:spTree>
    <p:extLst>
      <p:ext uri="{BB962C8B-B14F-4D97-AF65-F5344CB8AC3E}">
        <p14:creationId xmlns:p14="http://schemas.microsoft.com/office/powerpoint/2010/main" val="1677862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31CFD-6704-43D0-9E43-EFA7C352BA0E}" type="slidenum">
              <a:rPr lang="en-GB"/>
              <a:pPr eaLnBrk="1" hangingPunct="1"/>
              <a:t>133</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GB" dirty="0" smtClean="0"/>
              <a:t>To add page numbers to a citation, use the same</a:t>
            </a:r>
            <a:r>
              <a:rPr lang="en-GB" b="1" dirty="0" smtClean="0"/>
              <a:t> Edit &amp; Manage Citations </a:t>
            </a:r>
            <a:r>
              <a:rPr lang="en-GB" dirty="0" smtClean="0"/>
              <a:t>tool.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419829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a:t>
            </a:r>
            <a:r>
              <a:rPr lang="en-GB" b="1" dirty="0" smtClean="0"/>
              <a:t>Rating</a:t>
            </a:r>
            <a:r>
              <a:rPr lang="en-GB" dirty="0" smtClean="0"/>
              <a:t> column to identify</a:t>
            </a:r>
            <a:r>
              <a:rPr lang="en-GB" baseline="0" dirty="0" smtClean="0"/>
              <a:t> particularly useful resources: click in the record, then on the dot corresponding to the number of stars (left-to-right)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a:t>
            </a:fld>
            <a:endParaRPr lang="en-GB"/>
          </a:p>
        </p:txBody>
      </p:sp>
    </p:spTree>
    <p:extLst>
      <p:ext uri="{BB962C8B-B14F-4D97-AF65-F5344CB8AC3E}">
        <p14:creationId xmlns:p14="http://schemas.microsoft.com/office/powerpoint/2010/main" val="18842857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suffix text is added to the citation.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134</a:t>
            </a:fld>
            <a:endParaRPr lang="en-GB"/>
          </a:p>
        </p:txBody>
      </p:sp>
    </p:spTree>
    <p:extLst>
      <p:ext uri="{BB962C8B-B14F-4D97-AF65-F5344CB8AC3E}">
        <p14:creationId xmlns:p14="http://schemas.microsoft.com/office/powerpoint/2010/main" val="14946167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CA7CCC-5316-47F8-BB02-A9BAF4948F5A}" type="slidenum">
              <a:rPr lang="en-GB"/>
              <a:pPr eaLnBrk="1" hangingPunct="1"/>
              <a:t>135</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 and provide a title for the bibliography.</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Go to the</a:t>
            </a:r>
            <a:r>
              <a:rPr lang="en-GB" b="1" dirty="0" smtClean="0"/>
              <a:t> Layout</a:t>
            </a:r>
            <a:r>
              <a:rPr lang="en-GB" dirty="0" smtClean="0"/>
              <a:t> tab and type the required text in the </a:t>
            </a:r>
            <a:r>
              <a:rPr lang="en-GB" b="1" dirty="0" smtClean="0"/>
              <a:t>Bibliography title</a:t>
            </a:r>
            <a:r>
              <a:rPr lang="en-GB" dirty="0" smtClean="0"/>
              <a:t> box: the text can also be formatted if required.</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32750014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you prefer not to move continually between Word and EndNote, there is another way of inserting citations. The normal way of working is with Instant Formatting turned on, but you can turn this off and just type the citation in your text in a special format. You then choose when to generate the bibliography, by choosing the update command.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137</a:t>
            </a:fld>
            <a:endParaRPr lang="en-GB"/>
          </a:p>
        </p:txBody>
      </p:sp>
    </p:spTree>
    <p:extLst>
      <p:ext uri="{BB962C8B-B14F-4D97-AF65-F5344CB8AC3E}">
        <p14:creationId xmlns:p14="http://schemas.microsoft.com/office/powerpoint/2010/main" val="20428812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Always insert your citations as {Author,</a:t>
            </a:r>
            <a:r>
              <a:rPr lang="en-GB" baseline="0" dirty="0" smtClean="0"/>
              <a:t> Year}. The comma is important.</a:t>
            </a:r>
          </a:p>
          <a:p>
            <a:r>
              <a:rPr lang="en-GB" baseline="0" dirty="0" smtClean="0"/>
              <a:t>When the document is updated, if there is more than one record containing the same author/year, EndNote will display this as a conflict for choices to be made.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138</a:t>
            </a:fld>
            <a:endParaRPr lang="en-GB"/>
          </a:p>
        </p:txBody>
      </p:sp>
    </p:spTree>
    <p:extLst>
      <p:ext uri="{BB962C8B-B14F-4D97-AF65-F5344CB8AC3E}">
        <p14:creationId xmlns:p14="http://schemas.microsoft.com/office/powerpoint/2010/main" val="11275129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140</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a:t>
            </a:r>
          </a:p>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a:p>
            <a:pPr eaLnBrk="1" hangingPunct="1"/>
            <a:endParaRPr lang="en-GB" dirty="0" smtClean="0"/>
          </a:p>
        </p:txBody>
      </p:sp>
    </p:spTree>
    <p:extLst>
      <p:ext uri="{BB962C8B-B14F-4D97-AF65-F5344CB8AC3E}">
        <p14:creationId xmlns:p14="http://schemas.microsoft.com/office/powerpoint/2010/main" val="25269165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141</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extLst>
      <p:ext uri="{BB962C8B-B14F-4D97-AF65-F5344CB8AC3E}">
        <p14:creationId xmlns:p14="http://schemas.microsoft.com/office/powerpoint/2010/main" val="10699629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With footnoting referencing styles such as MHRA, a</a:t>
            </a:r>
            <a:r>
              <a:rPr lang="en-GB" baseline="0" dirty="0" smtClean="0"/>
              <a:t> combination of EndNote citation and the Footnote tool in Word is used. Click the required point of insertion in the document. On the </a:t>
            </a:r>
            <a:r>
              <a:rPr lang="en-GB" b="1" baseline="0" dirty="0" smtClean="0"/>
              <a:t>References</a:t>
            </a:r>
            <a:r>
              <a:rPr lang="en-GB" baseline="0" dirty="0" smtClean="0"/>
              <a:t> tab in Word, go to </a:t>
            </a:r>
            <a:r>
              <a:rPr lang="en-GB" b="1" baseline="0" dirty="0" smtClean="0"/>
              <a:t>Insert Footnote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144</a:t>
            </a:fld>
            <a:endParaRPr lang="en-GB"/>
          </a:p>
        </p:txBody>
      </p:sp>
    </p:spTree>
    <p:extLst>
      <p:ext uri="{BB962C8B-B14F-4D97-AF65-F5344CB8AC3E}">
        <p14:creationId xmlns:p14="http://schemas.microsoft.com/office/powerpoint/2010/main" val="33954358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 numbered footnote displays at the bottom of the current page. Move the insertion point</a:t>
            </a:r>
            <a:r>
              <a:rPr lang="en-GB" baseline="0" dirty="0" smtClean="0"/>
              <a:t> to the footnote, and then click </a:t>
            </a:r>
            <a:r>
              <a:rPr lang="en-GB" b="1" baseline="0" dirty="0" smtClean="0"/>
              <a:t>Go to EndNote </a:t>
            </a:r>
            <a:r>
              <a:rPr lang="en-GB" baseline="0" dirty="0" smtClean="0"/>
              <a:t>on the X7 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145</a:t>
            </a:fld>
            <a:endParaRPr lang="en-GB"/>
          </a:p>
        </p:txBody>
      </p:sp>
    </p:spTree>
    <p:extLst>
      <p:ext uri="{BB962C8B-B14F-4D97-AF65-F5344CB8AC3E}">
        <p14:creationId xmlns:p14="http://schemas.microsoft.com/office/powerpoint/2010/main" val="41013489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EndNote Library, select the reference to be cited, and click the </a:t>
            </a:r>
            <a:r>
              <a:rPr lang="en-GB" b="1" dirty="0" smtClean="0"/>
              <a:t>Insert</a:t>
            </a:r>
            <a:r>
              <a:rPr lang="en-GB"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146</a:t>
            </a:fld>
            <a:endParaRPr lang="en-GB"/>
          </a:p>
        </p:txBody>
      </p:sp>
    </p:spTree>
    <p:extLst>
      <p:ext uri="{BB962C8B-B14F-4D97-AF65-F5344CB8AC3E}">
        <p14:creationId xmlns:p14="http://schemas.microsoft.com/office/powerpoint/2010/main" val="3934295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citation is inserted in  the footnote according to the format set in the Footnote template in EndNote.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147</a:t>
            </a:fld>
            <a:endParaRPr lang="en-GB"/>
          </a:p>
        </p:txBody>
      </p:sp>
    </p:spTree>
    <p:extLst>
      <p:ext uri="{BB962C8B-B14F-4D97-AF65-F5344CB8AC3E}">
        <p14:creationId xmlns:p14="http://schemas.microsoft.com/office/powerpoint/2010/main" val="80132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13B0F3F-3819-4B80-99B6-8F8B231A543B}" type="slidenum">
              <a:rPr lang="en-GB"/>
              <a:pPr eaLnBrk="1" hangingPunct="1"/>
              <a:t>15</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GB" dirty="0" smtClean="0"/>
              <a:t>To add a new reference, click on the </a:t>
            </a:r>
            <a:r>
              <a:rPr lang="en-GB" b="1" dirty="0" smtClean="0"/>
              <a:t>New Reference</a:t>
            </a:r>
            <a:r>
              <a:rPr lang="en-GB" dirty="0" smtClean="0"/>
              <a:t> icon on the toolbar, or go to </a:t>
            </a:r>
            <a:r>
              <a:rPr lang="en-GB" b="1" dirty="0" smtClean="0"/>
              <a:t>New References</a:t>
            </a:r>
            <a:r>
              <a:rPr lang="en-GB" dirty="0" smtClean="0"/>
              <a:t> on the </a:t>
            </a:r>
            <a:r>
              <a:rPr lang="en-GB" b="1" dirty="0" smtClean="0"/>
              <a:t>References</a:t>
            </a:r>
            <a:r>
              <a:rPr lang="en-GB" dirty="0" smtClean="0"/>
              <a:t> dropdown menu.</a:t>
            </a:r>
          </a:p>
        </p:txBody>
      </p:sp>
    </p:spTree>
    <p:extLst>
      <p:ext uri="{BB962C8B-B14F-4D97-AF65-F5344CB8AC3E}">
        <p14:creationId xmlns:p14="http://schemas.microsoft.com/office/powerpoint/2010/main" val="18613604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Multiple</a:t>
            </a:r>
            <a:r>
              <a:rPr lang="en-GB" baseline="0" dirty="0" smtClean="0"/>
              <a:t> footnotes can also be formatted in Word: click the </a:t>
            </a:r>
            <a:r>
              <a:rPr lang="en-GB" b="1" baseline="0" dirty="0" smtClean="0"/>
              <a:t>Footnotes </a:t>
            </a:r>
            <a:r>
              <a:rPr lang="en-GB" baseline="0" dirty="0" smtClean="0"/>
              <a:t>menu button to see options.</a:t>
            </a:r>
          </a:p>
          <a:p>
            <a:r>
              <a:rPr lang="en-GB" baseline="0" dirty="0" smtClean="0"/>
              <a:t>According to the Reference Style chosen, an end of document bibliography may also be created.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148</a:t>
            </a:fld>
            <a:endParaRPr lang="en-GB"/>
          </a:p>
        </p:txBody>
      </p:sp>
    </p:spTree>
    <p:extLst>
      <p:ext uri="{BB962C8B-B14F-4D97-AF65-F5344CB8AC3E}">
        <p14:creationId xmlns:p14="http://schemas.microsoft.com/office/powerpoint/2010/main" val="15160097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CCD3913-42AF-450F-9F3F-F3230B5F3ECD}" type="slidenum">
              <a:rPr lang="en-GB" smtClean="0"/>
              <a:pPr eaLnBrk="1" hangingPunct="1"/>
              <a:t>150</a:t>
            </a:fld>
            <a:endParaRPr lang="en-GB" smtClean="0"/>
          </a:p>
        </p:txBody>
      </p:sp>
      <p:sp>
        <p:nvSpPr>
          <p:cNvPr id="420867" name="Rectangle 2"/>
          <p:cNvSpPr>
            <a:spLocks noGrp="1" noRot="1" noChangeAspect="1" noChangeArrowheads="1" noTextEdit="1"/>
          </p:cNvSpPr>
          <p:nvPr>
            <p:ph type="sldImg"/>
          </p:nvPr>
        </p:nvSpPr>
        <p:spPr>
          <a:xfrm>
            <a:off x="917575" y="744538"/>
            <a:ext cx="4962525" cy="3722687"/>
          </a:xfrm>
          <a:ln/>
        </p:spPr>
      </p:sp>
      <p:sp>
        <p:nvSpPr>
          <p:cNvPr id="420868" name="Rectangle 3"/>
          <p:cNvSpPr>
            <a:spLocks noGrp="1" noChangeArrowheads="1"/>
          </p:cNvSpPr>
          <p:nvPr>
            <p:ph type="body" idx="1"/>
          </p:nvPr>
        </p:nvSpPr>
        <p:spPr>
          <a:noFill/>
        </p:spPr>
        <p:txBody>
          <a:bodyPr/>
          <a:lstStyle/>
          <a:p>
            <a:pPr eaLnBrk="1" hangingPunct="1"/>
            <a:r>
              <a:rPr lang="en-GB" smtClean="0"/>
              <a:t>A Word document with EndNote citations carries hidden field codes. If the paper is to be submitted for publication, a plain copy is usually required. It is good practice to make a backup copy of the document before starting this process</a:t>
            </a:r>
          </a:p>
        </p:txBody>
      </p:sp>
    </p:spTree>
    <p:extLst>
      <p:ext uri="{BB962C8B-B14F-4D97-AF65-F5344CB8AC3E}">
        <p14:creationId xmlns:p14="http://schemas.microsoft.com/office/powerpoint/2010/main" val="30193344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A7210D-0B7A-4579-B5AC-4B72B0B7EF2B}" type="slidenum">
              <a:rPr lang="en-GB" smtClean="0"/>
              <a:pPr eaLnBrk="1" hangingPunct="1"/>
              <a:t>151</a:t>
            </a:fld>
            <a:endParaRPr lang="en-GB" smtClean="0"/>
          </a:p>
        </p:txBody>
      </p:sp>
      <p:sp>
        <p:nvSpPr>
          <p:cNvPr id="421891" name="Rectangle 2"/>
          <p:cNvSpPr>
            <a:spLocks noGrp="1" noRot="1" noChangeAspect="1" noChangeArrowheads="1" noTextEdit="1"/>
          </p:cNvSpPr>
          <p:nvPr>
            <p:ph type="sldImg"/>
          </p:nvPr>
        </p:nvSpPr>
        <p:spPr>
          <a:xfrm>
            <a:off x="917575" y="744538"/>
            <a:ext cx="4962525" cy="3722687"/>
          </a:xfrm>
          <a:ln/>
        </p:spPr>
      </p:sp>
      <p:sp>
        <p:nvSpPr>
          <p:cNvPr id="421892" name="Rectangle 3"/>
          <p:cNvSpPr>
            <a:spLocks noGrp="1" noChangeArrowheads="1"/>
          </p:cNvSpPr>
          <p:nvPr>
            <p:ph type="body" idx="1"/>
          </p:nvPr>
        </p:nvSpPr>
        <p:spPr>
          <a:noFill/>
        </p:spPr>
        <p:txBody>
          <a:bodyPr/>
          <a:lstStyle/>
          <a:p>
            <a:pPr eaLnBrk="1" hangingPunct="1"/>
            <a:r>
              <a:rPr lang="en-GB" dirty="0" smtClean="0"/>
              <a:t>In the </a:t>
            </a:r>
            <a:r>
              <a:rPr lang="en-GB" b="1" dirty="0" smtClean="0"/>
              <a:t>Bibliography</a:t>
            </a:r>
            <a:r>
              <a:rPr lang="en-GB" dirty="0" smtClean="0"/>
              <a:t> toolbar section, go to </a:t>
            </a:r>
            <a:r>
              <a:rPr lang="en-GB" b="1" dirty="0" smtClean="0"/>
              <a:t>Convert Citations and Bibliography</a:t>
            </a:r>
            <a:r>
              <a:rPr lang="en-GB" dirty="0" smtClean="0"/>
              <a:t> and choose the </a:t>
            </a:r>
            <a:r>
              <a:rPr lang="en-GB" b="1" dirty="0" smtClean="0"/>
              <a:t>Convert to Plain Text</a:t>
            </a:r>
            <a:r>
              <a:rPr lang="en-GB" b="1" baseline="0" dirty="0" smtClean="0"/>
              <a:t> </a:t>
            </a:r>
            <a:r>
              <a:rPr lang="en-GB" dirty="0" smtClean="0"/>
              <a:t>option.</a:t>
            </a:r>
          </a:p>
        </p:txBody>
      </p:sp>
    </p:spTree>
    <p:extLst>
      <p:ext uri="{BB962C8B-B14F-4D97-AF65-F5344CB8AC3E}">
        <p14:creationId xmlns:p14="http://schemas.microsoft.com/office/powerpoint/2010/main" val="34392179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153</a:t>
            </a:fld>
            <a:endParaRPr lang="en-GB" smtClean="0"/>
          </a:p>
        </p:txBody>
      </p:sp>
      <p:sp>
        <p:nvSpPr>
          <p:cNvPr id="555011" name="Rectangle 2"/>
          <p:cNvSpPr>
            <a:spLocks noGrp="1" noRot="1" noChangeAspect="1" noChangeArrowheads="1" noTextEdit="1"/>
          </p:cNvSpPr>
          <p:nvPr>
            <p:ph type="sldImg"/>
          </p:nvPr>
        </p:nvSpPr>
        <p:spPr>
          <a:xfrm>
            <a:off x="917575" y="744538"/>
            <a:ext cx="4962525" cy="3722687"/>
          </a:xfrm>
          <a:ln/>
        </p:spPr>
      </p:sp>
      <p:sp>
        <p:nvSpPr>
          <p:cNvPr id="555012" name="Rectangle 3"/>
          <p:cNvSpPr>
            <a:spLocks noGrp="1" noChangeArrowheads="1"/>
          </p:cNvSpPr>
          <p:nvPr>
            <p:ph type="body" idx="1"/>
          </p:nvPr>
        </p:nvSpPr>
        <p:spPr>
          <a:noFill/>
        </p:spPr>
        <p:txBody>
          <a:bodyPr/>
          <a:lstStyle/>
          <a:p>
            <a:pPr eaLnBrk="1" hangingPunct="1"/>
            <a:r>
              <a:rPr lang="en-GB" dirty="0" smtClean="0"/>
              <a:t>To set up an identity on the Web of Science, choose the database from the A - Z list.</a:t>
            </a:r>
          </a:p>
          <a:p>
            <a:pPr eaLnBrk="1" hangingPunct="1"/>
            <a:endParaRPr lang="en-GB" dirty="0" smtClean="0"/>
          </a:p>
        </p:txBody>
      </p:sp>
    </p:spTree>
    <p:extLst>
      <p:ext uri="{BB962C8B-B14F-4D97-AF65-F5344CB8AC3E}">
        <p14:creationId xmlns:p14="http://schemas.microsoft.com/office/powerpoint/2010/main" val="18984326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154</a:t>
            </a:fld>
            <a:endParaRPr lang="en-GB" smtClean="0"/>
          </a:p>
        </p:txBody>
      </p:sp>
      <p:sp>
        <p:nvSpPr>
          <p:cNvPr id="556035" name="Rectangle 2"/>
          <p:cNvSpPr>
            <a:spLocks noGrp="1" noRot="1" noChangeAspect="1" noChangeArrowheads="1" noTextEdit="1"/>
          </p:cNvSpPr>
          <p:nvPr>
            <p:ph type="sldImg"/>
          </p:nvPr>
        </p:nvSpPr>
        <p:spPr>
          <a:xfrm>
            <a:off x="917575" y="744538"/>
            <a:ext cx="4962525" cy="3722687"/>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Science</a:t>
            </a:r>
            <a:r>
              <a:rPr lang="en-GB" dirty="0" smtClean="0"/>
              <a:t> link.</a:t>
            </a:r>
          </a:p>
        </p:txBody>
      </p:sp>
    </p:spTree>
    <p:extLst>
      <p:ext uri="{BB962C8B-B14F-4D97-AF65-F5344CB8AC3E}">
        <p14:creationId xmlns:p14="http://schemas.microsoft.com/office/powerpoint/2010/main" val="41169286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155</a:t>
            </a:fld>
            <a:endParaRPr lang="en-GB" smtClean="0"/>
          </a:p>
        </p:txBody>
      </p:sp>
      <p:sp>
        <p:nvSpPr>
          <p:cNvPr id="557059" name="Rectangle 2"/>
          <p:cNvSpPr>
            <a:spLocks noGrp="1" noRot="1" noChangeAspect="1" noChangeArrowheads="1" noTextEdit="1"/>
          </p:cNvSpPr>
          <p:nvPr>
            <p:ph type="sldImg"/>
          </p:nvPr>
        </p:nvSpPr>
        <p:spPr>
          <a:xfrm>
            <a:off x="917575" y="744538"/>
            <a:ext cx="4962525" cy="3722687"/>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Science, follow the </a:t>
            </a:r>
            <a:r>
              <a:rPr lang="en-GB" b="1" dirty="0" smtClean="0"/>
              <a:t>Register</a:t>
            </a:r>
            <a:r>
              <a:rPr lang="en-GB" dirty="0" smtClean="0"/>
              <a:t> link. </a:t>
            </a:r>
          </a:p>
        </p:txBody>
      </p:sp>
    </p:spTree>
    <p:extLst>
      <p:ext uri="{BB962C8B-B14F-4D97-AF65-F5344CB8AC3E}">
        <p14:creationId xmlns:p14="http://schemas.microsoft.com/office/powerpoint/2010/main" val="23803220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156</a:t>
            </a:fld>
            <a:endParaRPr lang="en-GB" smtClean="0"/>
          </a:p>
        </p:txBody>
      </p:sp>
      <p:sp>
        <p:nvSpPr>
          <p:cNvPr id="558083" name="Rectangle 2"/>
          <p:cNvSpPr>
            <a:spLocks noGrp="1" noRot="1" noChangeAspect="1" noChangeArrowheads="1" noTextEdit="1"/>
          </p:cNvSpPr>
          <p:nvPr>
            <p:ph type="sldImg"/>
          </p:nvPr>
        </p:nvSpPr>
        <p:spPr>
          <a:xfrm>
            <a:off x="917575" y="744538"/>
            <a:ext cx="4962525" cy="3722687"/>
          </a:xfrm>
          <a:ln/>
        </p:spPr>
      </p:sp>
      <p:sp>
        <p:nvSpPr>
          <p:cNvPr id="558084" name="Rectangle 3"/>
          <p:cNvSpPr>
            <a:spLocks noGrp="1" noChangeArrowheads="1"/>
          </p:cNvSpPr>
          <p:nvPr>
            <p:ph type="body" idx="1"/>
          </p:nvPr>
        </p:nvSpPr>
        <p:spPr>
          <a:noFill/>
        </p:spPr>
        <p:txBody>
          <a:bodyPr/>
          <a:lstStyle/>
          <a:p>
            <a:pPr eaLnBrk="1" hangingPunct="1"/>
            <a:r>
              <a:rPr lang="en-GB" dirty="0" smtClean="0"/>
              <a:t>On future occasions you can sign in using your email address and the password you have created (it</a:t>
            </a:r>
            <a:r>
              <a:rPr lang="en-GB" baseline="0" dirty="0" smtClean="0"/>
              <a:t> is best not to use your university password, which changes every six months)</a:t>
            </a:r>
            <a:endParaRPr lang="en-GB" dirty="0" smtClean="0"/>
          </a:p>
        </p:txBody>
      </p:sp>
    </p:spTree>
    <p:extLst>
      <p:ext uri="{BB962C8B-B14F-4D97-AF65-F5344CB8AC3E}">
        <p14:creationId xmlns:p14="http://schemas.microsoft.com/office/powerpoint/2010/main" val="37488979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157</a:t>
            </a:fld>
            <a:endParaRPr lang="en-GB" smtClean="0"/>
          </a:p>
        </p:txBody>
      </p:sp>
      <p:sp>
        <p:nvSpPr>
          <p:cNvPr id="559107" name="Rectangle 2"/>
          <p:cNvSpPr>
            <a:spLocks noGrp="1" noRot="1" noChangeAspect="1" noChangeArrowheads="1" noTextEdit="1"/>
          </p:cNvSpPr>
          <p:nvPr>
            <p:ph type="sldImg"/>
          </p:nvPr>
        </p:nvSpPr>
        <p:spPr>
          <a:xfrm>
            <a:off x="917575" y="744538"/>
            <a:ext cx="4962525" cy="3722687"/>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 </a:t>
            </a:r>
            <a:r>
              <a:rPr lang="en-GB" b="1" dirty="0" smtClean="0"/>
              <a:t>EndNote</a:t>
            </a:r>
            <a:r>
              <a:rPr lang="en-GB" dirty="0" smtClean="0"/>
              <a:t> link.</a:t>
            </a:r>
          </a:p>
          <a:p>
            <a:pPr eaLnBrk="1" hangingPunct="1"/>
            <a:endParaRPr lang="en-GB" dirty="0" smtClean="0"/>
          </a:p>
        </p:txBody>
      </p:sp>
    </p:spTree>
    <p:extLst>
      <p:ext uri="{BB962C8B-B14F-4D97-AF65-F5344CB8AC3E}">
        <p14:creationId xmlns:p14="http://schemas.microsoft.com/office/powerpoint/2010/main" val="4517994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 the EndNote library has been synchronised, all references, and custom groups, will appear on the </a:t>
            </a:r>
            <a:r>
              <a:rPr lang="en-GB" b="1" dirty="0" smtClean="0"/>
              <a:t>My References </a:t>
            </a:r>
            <a:r>
              <a:rPr lang="en-GB" dirty="0" smtClean="0"/>
              <a:t>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158</a:t>
            </a:fld>
            <a:endParaRPr lang="en-GB"/>
          </a:p>
        </p:txBody>
      </p:sp>
    </p:spTree>
    <p:extLst>
      <p:ext uri="{BB962C8B-B14F-4D97-AF65-F5344CB8AC3E}">
        <p14:creationId xmlns:p14="http://schemas.microsoft.com/office/powerpoint/2010/main" val="24119915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set up synchronising,</a:t>
            </a:r>
            <a:r>
              <a:rPr lang="en-GB" baseline="0" dirty="0" smtClean="0"/>
              <a:t> in EndNote X7 go to </a:t>
            </a:r>
            <a:r>
              <a:rPr lang="en-GB" b="1" baseline="0" dirty="0" smtClean="0"/>
              <a:t>Edit, Preferences</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159</a:t>
            </a:fld>
            <a:endParaRPr lang="en-GB"/>
          </a:p>
        </p:txBody>
      </p:sp>
    </p:spTree>
    <p:extLst>
      <p:ext uri="{BB962C8B-B14F-4D97-AF65-F5344CB8AC3E}">
        <p14:creationId xmlns:p14="http://schemas.microsoft.com/office/powerpoint/2010/main" val="308185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990E757-C560-4785-AF53-A13F83B5DB1D}" type="slidenum">
              <a:rPr lang="en-GB"/>
              <a:pPr eaLnBrk="1" hangingPunct="1"/>
              <a:t>16</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GB" dirty="0" smtClean="0"/>
              <a:t>EndNote records are constructed from many fields - scroll down to see more of these.</a:t>
            </a:r>
          </a:p>
          <a:p>
            <a:pPr eaLnBrk="1" hangingPunct="1"/>
            <a:r>
              <a:rPr lang="en-GB" dirty="0" smtClean="0"/>
              <a:t>Selection and order of fields is determined by the reference type.</a:t>
            </a:r>
          </a:p>
          <a:p>
            <a:pPr eaLnBrk="1" hangingPunct="1"/>
            <a:r>
              <a:rPr lang="en-GB" dirty="0" smtClean="0"/>
              <a:t>Check the appearance of the bibliographic record.</a:t>
            </a:r>
          </a:p>
          <a:p>
            <a:pPr eaLnBrk="1" hangingPunct="1"/>
            <a:r>
              <a:rPr lang="en-GB" dirty="0" smtClean="0"/>
              <a:t>If you do not wish to see the Rating field within the record it can be hidden by clicking the cogwheel icon.</a:t>
            </a:r>
          </a:p>
          <a:p>
            <a:pPr eaLnBrk="1" hangingPunct="1"/>
            <a:r>
              <a:rPr lang="en-GB" dirty="0" smtClean="0"/>
              <a:t>Choose whether to include the rating field in the library view - see the library</a:t>
            </a:r>
            <a:r>
              <a:rPr lang="en-GB" baseline="0" dirty="0" smtClean="0"/>
              <a:t> layout section below.</a:t>
            </a:r>
            <a:endParaRPr lang="en-GB" dirty="0" smtClean="0"/>
          </a:p>
          <a:p>
            <a:pPr eaLnBrk="1" hangingPunct="1"/>
            <a:r>
              <a:rPr lang="en-GB" dirty="0" smtClean="0"/>
              <a:t>Changes can be made at any time.</a:t>
            </a:r>
          </a:p>
          <a:p>
            <a:pPr eaLnBrk="1" hangingPunct="1"/>
            <a:r>
              <a:rPr lang="en-GB" dirty="0" smtClean="0"/>
              <a:t>To edit an existing record, double click on the EndNote library entry.</a:t>
            </a:r>
          </a:p>
          <a:p>
            <a:pPr eaLnBrk="1" hangingPunct="1"/>
            <a:endParaRPr lang="en-GB" dirty="0" smtClean="0"/>
          </a:p>
        </p:txBody>
      </p:sp>
    </p:spTree>
    <p:extLst>
      <p:ext uri="{BB962C8B-B14F-4D97-AF65-F5344CB8AC3E}">
        <p14:creationId xmlns:p14="http://schemas.microsoft.com/office/powerpoint/2010/main" val="40566451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Sync</a:t>
            </a:r>
            <a:r>
              <a:rPr lang="en-GB" dirty="0" smtClean="0"/>
              <a:t> option.</a:t>
            </a:r>
          </a:p>
          <a:p>
            <a:r>
              <a:rPr lang="en-GB" dirty="0" smtClean="0"/>
              <a:t>Input the email address and password as used for Web</a:t>
            </a:r>
            <a:r>
              <a:rPr lang="en-GB" baseline="0" dirty="0" smtClean="0"/>
              <a:t> of Science, and choose when you wish to sync the library automatically.</a:t>
            </a:r>
          </a:p>
          <a:p>
            <a:r>
              <a:rPr lang="en-GB" baseline="0" dirty="0" smtClean="0"/>
              <a:t>Then click </a:t>
            </a:r>
            <a:r>
              <a:rPr lang="en-GB" b="1" baseline="0" dirty="0" smtClean="0"/>
              <a:t>Apply. </a:t>
            </a:r>
            <a:r>
              <a:rPr lang="en-GB" b="0" baseline="0" dirty="0" smtClean="0"/>
              <a:t>If this option is greyed out on future visits, click </a:t>
            </a:r>
            <a:r>
              <a:rPr lang="en-GB" b="1" baseline="0" dirty="0" smtClean="0"/>
              <a:t>OK</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160</a:t>
            </a:fld>
            <a:endParaRPr lang="en-GB"/>
          </a:p>
        </p:txBody>
      </p:sp>
    </p:spTree>
    <p:extLst>
      <p:ext uri="{BB962C8B-B14F-4D97-AF65-F5344CB8AC3E}">
        <p14:creationId xmlns:p14="http://schemas.microsoft.com/office/powerpoint/2010/main" val="10165147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synchronise the library</a:t>
            </a:r>
            <a:r>
              <a:rPr lang="en-GB" baseline="0" dirty="0" smtClean="0"/>
              <a:t> manually at any time, and to set up sync, click the </a:t>
            </a:r>
            <a:r>
              <a:rPr lang="en-GB" b="1" baseline="0" dirty="0" smtClean="0"/>
              <a:t>sync</a:t>
            </a:r>
            <a:r>
              <a:rPr lang="en-GB" baseline="0"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161</a:t>
            </a:fld>
            <a:endParaRPr lang="en-GB"/>
          </a:p>
        </p:txBody>
      </p:sp>
    </p:spTree>
    <p:extLst>
      <p:ext uri="{BB962C8B-B14F-4D97-AF65-F5344CB8AC3E}">
        <p14:creationId xmlns:p14="http://schemas.microsoft.com/office/powerpoint/2010/main" val="25569919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recommended that you backup the library before starting this procedure. This</a:t>
            </a:r>
            <a:r>
              <a:rPr lang="en-GB" baseline="0" dirty="0" smtClean="0"/>
              <a:t> creates a compressed library - note  that this will not be automatically updated.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162</a:t>
            </a:fld>
            <a:endParaRPr lang="en-GB"/>
          </a:p>
        </p:txBody>
      </p:sp>
    </p:spTree>
    <p:extLst>
      <p:ext uri="{BB962C8B-B14F-4D97-AF65-F5344CB8AC3E}">
        <p14:creationId xmlns:p14="http://schemas.microsoft.com/office/powerpoint/2010/main" val="22285948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first synchronisation will take a long</a:t>
            </a:r>
            <a:r>
              <a:rPr lang="en-GB" baseline="0" dirty="0" smtClean="0"/>
              <a:t> time - even with only a few references. Note that although Smart groups are synchronised, they are not displayed in the online view.</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163</a:t>
            </a:fld>
            <a:endParaRPr lang="en-GB"/>
          </a:p>
        </p:txBody>
      </p:sp>
    </p:spTree>
    <p:extLst>
      <p:ext uri="{BB962C8B-B14F-4D97-AF65-F5344CB8AC3E}">
        <p14:creationId xmlns:p14="http://schemas.microsoft.com/office/powerpoint/2010/main" val="394502633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sync status is displayed in the left hand panel. A blue symbol indicates that synchronisation</a:t>
            </a:r>
            <a:r>
              <a:rPr lang="en-GB" baseline="0" dirty="0" smtClean="0"/>
              <a:t> is complete, red indicates that there are conflicts to be resolved, which might happen if changes had been made to a record in both EndNote and EndNote Web since the last synchronisation.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164</a:t>
            </a:fld>
            <a:endParaRPr lang="en-GB"/>
          </a:p>
        </p:txBody>
      </p:sp>
    </p:spTree>
    <p:extLst>
      <p:ext uri="{BB962C8B-B14F-4D97-AF65-F5344CB8AC3E}">
        <p14:creationId xmlns:p14="http://schemas.microsoft.com/office/powerpoint/2010/main" val="21897242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are using EndNote</a:t>
            </a:r>
            <a:r>
              <a:rPr lang="en-GB" baseline="0" dirty="0" smtClean="0"/>
              <a:t> Web on your own computer, you will need to install the correct version of the Cite While You Write plug in. Follow the on-screen instructions.</a:t>
            </a:r>
          </a:p>
          <a:p>
            <a:r>
              <a:rPr lang="en-GB" baseline="0" dirty="0" smtClean="0"/>
              <a:t>Alternatively on a public workstation use the Preferences link on the EndNote tab in Word to change the Application to EndNote Web</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166</a:t>
            </a:fld>
            <a:endParaRPr lang="en-GB"/>
          </a:p>
        </p:txBody>
      </p:sp>
    </p:spTree>
    <p:extLst>
      <p:ext uri="{BB962C8B-B14F-4D97-AF65-F5344CB8AC3E}">
        <p14:creationId xmlns:p14="http://schemas.microsoft.com/office/powerpoint/2010/main" val="6934935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EndNote inserts citations and creates a simultaneous bibliography at the end of the text. It is helpful to insert a page break.</a:t>
            </a:r>
          </a:p>
          <a:p>
            <a:pPr eaLnBrk="1" hangingPunct="1"/>
            <a:r>
              <a:rPr lang="en-GB" dirty="0" smtClean="0"/>
              <a:t>In the Word document, select the point in the text to insert the reference.</a:t>
            </a:r>
          </a:p>
          <a:p>
            <a:pPr eaLnBrk="1" hangingPunct="1"/>
            <a:r>
              <a:rPr lang="en-GB" dirty="0" smtClean="0"/>
              <a:t>Go to </a:t>
            </a:r>
            <a:r>
              <a:rPr lang="en-GB" b="1" dirty="0" smtClean="0"/>
              <a:t>Insert Citations </a:t>
            </a:r>
            <a:r>
              <a:rPr lang="en-GB" dirty="0" smtClean="0"/>
              <a:t>to select the required reference. </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167</a:t>
            </a:fld>
            <a:endParaRPr lang="en-GB"/>
          </a:p>
        </p:txBody>
      </p:sp>
    </p:spTree>
    <p:extLst>
      <p:ext uri="{BB962C8B-B14F-4D97-AF65-F5344CB8AC3E}">
        <p14:creationId xmlns:p14="http://schemas.microsoft.com/office/powerpoint/2010/main" val="5953896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a:t>
            </a:r>
            <a:r>
              <a:rPr lang="en-GB" baseline="0" dirty="0" smtClean="0"/>
              <a:t> Author or Title keywords in the search box and click </a:t>
            </a:r>
            <a:r>
              <a:rPr lang="en-GB" b="1" baseline="0" dirty="0" smtClean="0"/>
              <a:t>Find</a:t>
            </a:r>
            <a:r>
              <a:rPr lang="en-GB" baseline="0" dirty="0" smtClean="0"/>
              <a:t> to show the required reference. All matching references are retrieved. Highlight the reference needed and click </a:t>
            </a:r>
            <a:r>
              <a:rPr lang="en-GB" b="1" baseline="0" dirty="0" smtClean="0"/>
              <a:t>Insert.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168</a:t>
            </a:fld>
            <a:endParaRPr lang="en-GB"/>
          </a:p>
        </p:txBody>
      </p:sp>
    </p:spTree>
    <p:extLst>
      <p:ext uri="{BB962C8B-B14F-4D97-AF65-F5344CB8AC3E}">
        <p14:creationId xmlns:p14="http://schemas.microsoft.com/office/powerpoint/2010/main" val="22538387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citation is inserted at the selected point in the text, and a full bibliographic record created at the end of the document.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169</a:t>
            </a:fld>
            <a:endParaRPr lang="en-GB"/>
          </a:p>
        </p:txBody>
      </p:sp>
    </p:spTree>
    <p:extLst>
      <p:ext uri="{BB962C8B-B14F-4D97-AF65-F5344CB8AC3E}">
        <p14:creationId xmlns:p14="http://schemas.microsoft.com/office/powerpoint/2010/main" val="11665761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Multiple references can be inserted at a single point in the text: locate the cursor immediately to the right of the close bracket then find the reference from the EndNote Web library as before. </a:t>
            </a:r>
          </a:p>
          <a:p>
            <a:pPr eaLnBrk="1" hangingPunct="1"/>
            <a:r>
              <a:rPr lang="en-GB" dirty="0" smtClean="0"/>
              <a:t>The citation will be included within the brackets and the full reference at the appropriate location in the end of document bibliography. Note that the sort order for citations and bibliography is set within the referencing style.</a:t>
            </a:r>
          </a:p>
          <a:p>
            <a:pPr eaLnBrk="1" hangingPunct="1"/>
            <a:r>
              <a:rPr lang="en-GB" dirty="0" smtClean="0"/>
              <a:t>The Reference style for the document can be changed within Word, or by using the Format tab in the Bibliography window.</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170</a:t>
            </a:fld>
            <a:endParaRPr lang="en-GB"/>
          </a:p>
        </p:txBody>
      </p:sp>
    </p:spTree>
    <p:extLst>
      <p:ext uri="{BB962C8B-B14F-4D97-AF65-F5344CB8AC3E}">
        <p14:creationId xmlns:p14="http://schemas.microsoft.com/office/powerpoint/2010/main" val="26956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1A4706-D24A-44B3-8146-A65A357F7AAC}" type="slidenum">
              <a:rPr lang="en-GB"/>
              <a:pPr eaLnBrk="1" hangingPunct="1"/>
              <a:t>17</a:t>
            </a:fld>
            <a:endParaRPr 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GB" dirty="0" smtClean="0"/>
              <a:t>Use the dropdown menu to change the reference type. You can change the reference type at any time.</a:t>
            </a:r>
          </a:p>
          <a:p>
            <a:pPr eaLnBrk="1" hangingPunct="1"/>
            <a:r>
              <a:rPr lang="en-GB" dirty="0" smtClean="0"/>
              <a:t>Choose the 'best fit' for the medium and complete all useful fields.</a:t>
            </a:r>
          </a:p>
          <a:p>
            <a:pPr eaLnBrk="1" hangingPunct="1"/>
            <a:r>
              <a:rPr lang="en-GB" dirty="0" smtClean="0"/>
              <a:t>Reference type definitions in EndNote may not always fit with UK practice, for example in Law.</a:t>
            </a:r>
          </a:p>
          <a:p>
            <a:pPr eaLnBrk="1" hangingPunct="1"/>
            <a:r>
              <a:rPr lang="en-GB" dirty="0" smtClean="0"/>
              <a:t>Custom types are available to create unusual reference types.</a:t>
            </a:r>
          </a:p>
          <a:p>
            <a:pPr eaLnBrk="1" hangingPunct="1"/>
            <a:r>
              <a:rPr lang="en-GB" dirty="0" smtClean="0"/>
              <a:t>When all details are completed, click the record's </a:t>
            </a:r>
            <a:r>
              <a:rPr lang="en-GB" b="1" dirty="0" smtClean="0"/>
              <a:t>Close</a:t>
            </a:r>
            <a:r>
              <a:rPr lang="en-GB" dirty="0" smtClean="0"/>
              <a:t> icon (the grey cross in full screen mode).</a:t>
            </a:r>
          </a:p>
          <a:p>
            <a:pPr eaLnBrk="1" hangingPunct="1"/>
            <a:r>
              <a:rPr lang="en-GB" dirty="0" smtClean="0"/>
              <a:t>This will save the record details automatically.</a:t>
            </a:r>
          </a:p>
          <a:p>
            <a:pPr eaLnBrk="1" hangingPunct="1"/>
            <a:endParaRPr lang="en-GB" dirty="0" smtClean="0"/>
          </a:p>
        </p:txBody>
      </p:sp>
    </p:spTree>
    <p:extLst>
      <p:ext uri="{BB962C8B-B14F-4D97-AF65-F5344CB8AC3E}">
        <p14:creationId xmlns:p14="http://schemas.microsoft.com/office/powerpoint/2010/main" val="19090959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Citations</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172</a:t>
            </a:fld>
            <a:endParaRPr lang="en-GB"/>
          </a:p>
        </p:txBody>
      </p:sp>
    </p:spTree>
    <p:extLst>
      <p:ext uri="{BB962C8B-B14F-4D97-AF65-F5344CB8AC3E}">
        <p14:creationId xmlns:p14="http://schemas.microsoft.com/office/powerpoint/2010/main" val="9203648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add page numbers to a citation,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173</a:t>
            </a:fld>
            <a:endParaRPr lang="en-GB"/>
          </a:p>
        </p:txBody>
      </p:sp>
    </p:spTree>
    <p:extLst>
      <p:ext uri="{BB962C8B-B14F-4D97-AF65-F5344CB8AC3E}">
        <p14:creationId xmlns:p14="http://schemas.microsoft.com/office/powerpoint/2010/main" val="6297445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suffix text is added to the citation.</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174</a:t>
            </a:fld>
            <a:endParaRPr lang="en-GB"/>
          </a:p>
        </p:txBody>
      </p:sp>
    </p:spTree>
    <p:extLst>
      <p:ext uri="{BB962C8B-B14F-4D97-AF65-F5344CB8AC3E}">
        <p14:creationId xmlns:p14="http://schemas.microsoft.com/office/powerpoint/2010/main" val="11353456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To remove a record completely, go to </a:t>
            </a:r>
            <a:r>
              <a:rPr lang="en-GB" b="1" dirty="0" smtClean="0"/>
              <a:t>Edit Citation(s)</a:t>
            </a:r>
            <a:r>
              <a:rPr lang="en-GB" b="0" dirty="0" smtClean="0"/>
              <a:t>,</a:t>
            </a:r>
            <a:r>
              <a:rPr lang="en-GB" dirty="0" smtClean="0"/>
              <a:t> select the reference to be removed, click </a:t>
            </a:r>
            <a:r>
              <a:rPr lang="en-GB" b="1" dirty="0" smtClean="0"/>
              <a:t>Remove Citation</a:t>
            </a:r>
            <a:r>
              <a:rPr lang="en-GB" b="1" baseline="0" dirty="0" smtClean="0"/>
              <a:t> </a:t>
            </a:r>
            <a:r>
              <a:rPr lang="en-GB" dirty="0" smtClean="0"/>
              <a:t>and then </a:t>
            </a:r>
            <a:r>
              <a:rPr lang="en-GB" b="1" dirty="0" smtClean="0"/>
              <a:t>OK</a:t>
            </a:r>
            <a:r>
              <a:rPr lang="en-GB"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Both the citation and the full reference are removed from the document. Note that if the same source is cited elsewhere in the document, it will not be removed from the bibliography.</a:t>
            </a:r>
          </a:p>
          <a:p>
            <a:pPr eaLnBrk="1" hangingPunct="1"/>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175</a:t>
            </a:fld>
            <a:endParaRPr lang="en-GB"/>
          </a:p>
        </p:txBody>
      </p:sp>
    </p:spTree>
    <p:extLst>
      <p:ext uri="{BB962C8B-B14F-4D97-AF65-F5344CB8AC3E}">
        <p14:creationId xmlns:p14="http://schemas.microsoft.com/office/powerpoint/2010/main" val="28909501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make changes to the bibliography layout, go to the Bibliography tab and click to expand.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177</a:t>
            </a:fld>
            <a:endParaRPr lang="en-GB"/>
          </a:p>
        </p:txBody>
      </p:sp>
    </p:spTree>
    <p:extLst>
      <p:ext uri="{BB962C8B-B14F-4D97-AF65-F5344CB8AC3E}">
        <p14:creationId xmlns:p14="http://schemas.microsoft.com/office/powerpoint/2010/main" val="7495329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178</a:t>
            </a:fld>
            <a:endParaRPr lang="en-GB"/>
          </a:p>
        </p:txBody>
      </p:sp>
    </p:spTree>
    <p:extLst>
      <p:ext uri="{BB962C8B-B14F-4D97-AF65-F5344CB8AC3E}">
        <p14:creationId xmlns:p14="http://schemas.microsoft.com/office/powerpoint/2010/main" val="34853980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a:t>
            </a:r>
            <a:r>
              <a:rPr lang="en-GB" b="1" baseline="0" dirty="0" smtClean="0"/>
              <a:t>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179</a:t>
            </a:fld>
            <a:endParaRPr lang="en-GB"/>
          </a:p>
        </p:txBody>
      </p:sp>
    </p:spTree>
    <p:extLst>
      <p:ext uri="{BB962C8B-B14F-4D97-AF65-F5344CB8AC3E}">
        <p14:creationId xmlns:p14="http://schemas.microsoft.com/office/powerpoint/2010/main" val="6199070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iSolutions recommend that you write your thesis in one large document because they’ve found that students tend to put slightly different formatting in each chapter and then have a difficult and time-consuming time combining them in Word.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However, we usually recommend writing in separate chapters because it’s generally easier and some</a:t>
            </a:r>
            <a:r>
              <a:rPr lang="en-GB" sz="1200" kern="1200" baseline="0" dirty="0" smtClean="0">
                <a:solidFill>
                  <a:schemeClr val="tx1"/>
                </a:solidFill>
                <a:effectLst/>
                <a:latin typeface="Arial" charset="0"/>
                <a:ea typeface="+mn-ea"/>
                <a:cs typeface="Arial" charset="0"/>
              </a:rPr>
              <a:t> students prefer it.  W</a:t>
            </a:r>
            <a:r>
              <a:rPr lang="en-GB" sz="1200" kern="1200" dirty="0" smtClean="0">
                <a:solidFill>
                  <a:schemeClr val="tx1"/>
                </a:solidFill>
                <a:effectLst/>
                <a:latin typeface="Arial" charset="0"/>
                <a:ea typeface="+mn-ea"/>
                <a:cs typeface="Arial" charset="0"/>
              </a:rPr>
              <a:t>e have also found that Endnote citation insertion etc. can become very slow in large documents.</a:t>
            </a:r>
            <a:r>
              <a:rPr lang="en-GB" sz="1200" kern="1200" baseline="0" dirty="0" smtClean="0">
                <a:solidFill>
                  <a:schemeClr val="tx1"/>
                </a:solidFill>
                <a:effectLst/>
                <a:latin typeface="Arial" charset="0"/>
                <a:ea typeface="+mn-ea"/>
                <a:cs typeface="Arial" charset="0"/>
              </a:rPr>
              <a:t>  iSolutions have suggested that you</a:t>
            </a:r>
            <a:r>
              <a:rPr lang="en-GB" sz="1200" kern="1200" dirty="0" smtClean="0">
                <a:solidFill>
                  <a:schemeClr val="tx1"/>
                </a:solidFill>
                <a:effectLst/>
                <a:latin typeface="Arial" charset="0"/>
                <a:ea typeface="+mn-ea"/>
                <a:cs typeface="Arial" charset="0"/>
              </a:rPr>
              <a:t> request extra memory if Endnote becomes slow on your University of Southampton computer.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r>
              <a:rPr lang="en-GB" dirty="0" smtClean="0"/>
              <a:t>It</a:t>
            </a:r>
            <a:r>
              <a:rPr lang="en-GB" baseline="0" dirty="0" smtClean="0"/>
              <a:t> is easy to combine your chapters in Word to create a single list of references from Endnote.  But you may find that you have Word formatting problems that are </a:t>
            </a:r>
            <a:r>
              <a:rPr lang="en-GB" sz="1200" kern="1200" dirty="0" smtClean="0">
                <a:solidFill>
                  <a:schemeClr val="tx1"/>
                </a:solidFill>
                <a:effectLst/>
                <a:latin typeface="Arial" charset="0"/>
                <a:ea typeface="+mn-ea"/>
                <a:cs typeface="Arial" charset="0"/>
              </a:rPr>
              <a:t>difficult and time-consuming to fix.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181</a:t>
            </a:fld>
            <a:endParaRPr lang="en-GB"/>
          </a:p>
        </p:txBody>
      </p:sp>
    </p:spTree>
    <p:extLst>
      <p:ext uri="{BB962C8B-B14F-4D97-AF65-F5344CB8AC3E}">
        <p14:creationId xmlns:p14="http://schemas.microsoft.com/office/powerpoint/2010/main" val="345876494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thesis</a:t>
            </a:r>
            <a:r>
              <a:rPr lang="en-GB" baseline="0" dirty="0" smtClean="0"/>
              <a:t> </a:t>
            </a:r>
            <a:r>
              <a:rPr lang="en-GB" dirty="0" smtClean="0"/>
              <a:t>templates are </a:t>
            </a:r>
            <a:r>
              <a:rPr lang="en-GB" sz="1200" kern="1200" dirty="0" smtClean="0">
                <a:solidFill>
                  <a:schemeClr val="tx1"/>
                </a:solidFill>
                <a:effectLst/>
                <a:latin typeface="Arial" charset="0"/>
                <a:ea typeface="+mn-ea"/>
                <a:cs typeface="Arial" charset="0"/>
              </a:rPr>
              <a:t>available on </a:t>
            </a:r>
            <a:r>
              <a:rPr lang="en-GB" sz="1200" kern="1200" dirty="0" err="1" smtClean="0">
                <a:solidFill>
                  <a:schemeClr val="tx1"/>
                </a:solidFill>
                <a:effectLst/>
                <a:latin typeface="Arial" charset="0"/>
                <a:ea typeface="+mn-ea"/>
                <a:cs typeface="Arial" charset="0"/>
              </a:rPr>
              <a:t>Edshare</a:t>
            </a:r>
            <a:r>
              <a:rPr lang="en-GB" sz="1200" kern="1200" dirty="0" smtClean="0">
                <a:solidFill>
                  <a:schemeClr val="tx1"/>
                </a:solidFill>
                <a:effectLst/>
                <a:latin typeface="Arial" charset="0"/>
                <a:ea typeface="+mn-ea"/>
                <a:cs typeface="Arial" charset="0"/>
              </a:rPr>
              <a:t> but easier to find via the iSolutions pages at:</a:t>
            </a:r>
          </a:p>
          <a:p>
            <a:r>
              <a:rPr lang="en-GB" sz="1200" u="sng" kern="1200" dirty="0" smtClean="0">
                <a:solidFill>
                  <a:schemeClr val="tx1"/>
                </a:solidFill>
                <a:effectLst/>
                <a:latin typeface="Arial" charset="0"/>
                <a:ea typeface="+mn-ea"/>
                <a:cs typeface="Arial" charset="0"/>
                <a:hlinkClick r:id="rId3"/>
              </a:rPr>
              <a:t>http://www.southampton.ac.uk/isolutions/services/it_support_for_writing_thesis/how_do_i.php</a:t>
            </a:r>
            <a:endParaRPr lang="en-GB" sz="1200" u="sng"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options are at the top of the list on this page.  </a:t>
            </a: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There are really two options:</a:t>
            </a:r>
          </a:p>
          <a:p>
            <a:pPr lvl="0"/>
            <a:r>
              <a:rPr lang="en-GB" sz="1200" kern="1200" dirty="0" smtClean="0">
                <a:solidFill>
                  <a:schemeClr val="tx1"/>
                </a:solidFill>
                <a:effectLst/>
                <a:latin typeface="Arial" charset="0"/>
                <a:ea typeface="+mn-ea"/>
                <a:cs typeface="Arial" charset="0"/>
              </a:rPr>
              <a:t>- A single template for those who wish to write their thesis in one large document</a:t>
            </a:r>
          </a:p>
          <a:p>
            <a:pPr lvl="0"/>
            <a:r>
              <a:rPr lang="en-GB" sz="1200" kern="1200" dirty="0" smtClean="0">
                <a:solidFill>
                  <a:schemeClr val="tx1"/>
                </a:solidFill>
                <a:effectLst/>
                <a:latin typeface="Arial" charset="0"/>
                <a:ea typeface="+mn-ea"/>
                <a:cs typeface="Arial" charset="0"/>
              </a:rPr>
              <a:t>- Separate templates for front matter (i.e. abstract, Table of Contents etc.), Chapters, and End Matter (i.e. references, bibliography etc.) – for those who wish to write the sections in separate docs and combine them at the end</a:t>
            </a:r>
          </a:p>
          <a:p>
            <a:endParaRPr lang="en-GB" dirty="0" smtClean="0"/>
          </a:p>
          <a:p>
            <a:r>
              <a:rPr lang="en-GB" sz="1200" kern="1200" dirty="0" smtClean="0">
                <a:solidFill>
                  <a:schemeClr val="tx1"/>
                </a:solidFill>
                <a:effectLst/>
                <a:latin typeface="Arial" charset="0"/>
                <a:ea typeface="+mn-ea"/>
                <a:cs typeface="Arial" charset="0"/>
              </a:rPr>
              <a:t>On the single</a:t>
            </a:r>
            <a:r>
              <a:rPr lang="en-GB" sz="1200" kern="1200" baseline="0" dirty="0" smtClean="0">
                <a:solidFill>
                  <a:schemeClr val="tx1"/>
                </a:solidFill>
                <a:effectLst/>
                <a:latin typeface="Arial" charset="0"/>
                <a:ea typeface="+mn-ea"/>
                <a:cs typeface="Arial" charset="0"/>
              </a:rPr>
              <a:t> document template, </a:t>
            </a:r>
            <a:r>
              <a:rPr lang="en-GB" sz="1200" kern="1200" dirty="0" smtClean="0">
                <a:solidFill>
                  <a:schemeClr val="tx1"/>
                </a:solidFill>
                <a:effectLst/>
                <a:latin typeface="Arial" charset="0"/>
                <a:ea typeface="+mn-ea"/>
                <a:cs typeface="Arial" charset="0"/>
              </a:rPr>
              <a:t>Endnote references appear</a:t>
            </a:r>
            <a:r>
              <a:rPr lang="en-GB" sz="1200" kern="1200" baseline="0" dirty="0" smtClean="0">
                <a:solidFill>
                  <a:schemeClr val="tx1"/>
                </a:solidFill>
                <a:effectLst/>
                <a:latin typeface="Arial" charset="0"/>
                <a:ea typeface="+mn-ea"/>
                <a:cs typeface="Arial" charset="0"/>
              </a:rPr>
              <a:t> at the end of the document under the Bibliography heading instead of under the References heading (they are </a:t>
            </a:r>
            <a:r>
              <a:rPr lang="en-GB" sz="1200" kern="1200" baseline="0" dirty="0" err="1" smtClean="0">
                <a:solidFill>
                  <a:schemeClr val="tx1"/>
                </a:solidFill>
                <a:effectLst/>
                <a:latin typeface="Arial" charset="0"/>
                <a:ea typeface="+mn-ea"/>
                <a:cs typeface="Arial" charset="0"/>
              </a:rPr>
              <a:t>rquired</a:t>
            </a:r>
            <a:r>
              <a:rPr lang="en-GB" sz="1200" kern="1200" baseline="0" dirty="0" smtClean="0">
                <a:solidFill>
                  <a:schemeClr val="tx1"/>
                </a:solidFill>
                <a:effectLst/>
                <a:latin typeface="Arial" charset="0"/>
                <a:ea typeface="+mn-ea"/>
                <a:cs typeface="Arial" charset="0"/>
              </a:rPr>
              <a:t> to appear under ‘References’).  </a:t>
            </a:r>
            <a:r>
              <a:rPr lang="en-GB" sz="1200" kern="1200" dirty="0" smtClean="0">
                <a:solidFill>
                  <a:schemeClr val="tx1"/>
                </a:solidFill>
                <a:effectLst/>
                <a:latin typeface="Arial" charset="0"/>
                <a:ea typeface="+mn-ea"/>
                <a:cs typeface="Arial" charset="0"/>
              </a:rPr>
              <a:t>iSolutions have found a solution for this and</a:t>
            </a:r>
            <a:r>
              <a:rPr lang="en-GB" sz="1200" kern="1200" baseline="0" dirty="0" smtClean="0">
                <a:solidFill>
                  <a:schemeClr val="tx1"/>
                </a:solidFill>
                <a:effectLst/>
                <a:latin typeface="Arial" charset="0"/>
                <a:ea typeface="+mn-ea"/>
                <a:cs typeface="Arial" charset="0"/>
              </a:rPr>
              <a:t> have created a video to demonstrate the process.</a:t>
            </a:r>
            <a:r>
              <a:rPr lang="en-GB" sz="1200" kern="1200" dirty="0" smtClean="0">
                <a:solidFill>
                  <a:schemeClr val="tx1"/>
                </a:solidFill>
                <a:effectLst/>
                <a:latin typeface="Arial" charset="0"/>
                <a:ea typeface="+mn-ea"/>
                <a:cs typeface="Arial" charset="0"/>
              </a:rPr>
              <a:t> The video is on </a:t>
            </a:r>
            <a:r>
              <a:rPr lang="en-GB" sz="1200" kern="1200" dirty="0" err="1" smtClean="0">
                <a:solidFill>
                  <a:schemeClr val="tx1"/>
                </a:solidFill>
                <a:effectLst/>
                <a:latin typeface="Arial" charset="0"/>
                <a:ea typeface="+mn-ea"/>
                <a:cs typeface="Arial" charset="0"/>
              </a:rPr>
              <a:t>Edshare</a:t>
            </a:r>
            <a:r>
              <a:rPr lang="en-GB" sz="1200" kern="1200" dirty="0" smtClean="0">
                <a:solidFill>
                  <a:schemeClr val="tx1"/>
                </a:solidFill>
                <a:effectLst/>
                <a:latin typeface="Arial" charset="0"/>
                <a:ea typeface="+mn-ea"/>
                <a:cs typeface="Arial" charset="0"/>
              </a:rPr>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182</a:t>
            </a:fld>
            <a:endParaRPr lang="en-GB"/>
          </a:p>
        </p:txBody>
      </p:sp>
    </p:spTree>
    <p:extLst>
      <p:ext uri="{BB962C8B-B14F-4D97-AF65-F5344CB8AC3E}">
        <p14:creationId xmlns:p14="http://schemas.microsoft.com/office/powerpoint/2010/main" val="14053462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Large documents such as theses may be created</a:t>
            </a:r>
            <a:r>
              <a:rPr lang="en-GB" baseline="0" dirty="0" smtClean="0"/>
              <a:t> as individual chapters, each with their own set of cited references. At some stage, these chapters need to be combined into a single document. EndNote tools are available for various configurations.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183</a:t>
            </a:fld>
            <a:endParaRPr lang="en-GB"/>
          </a:p>
        </p:txBody>
      </p:sp>
    </p:spTree>
    <p:extLst>
      <p:ext uri="{BB962C8B-B14F-4D97-AF65-F5344CB8AC3E}">
        <p14:creationId xmlns:p14="http://schemas.microsoft.com/office/powerpoint/2010/main" val="2019586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24EA55-4E5F-45DF-998A-1795FA0EF467}" type="slidenum">
              <a:rPr lang="en-GB"/>
              <a:pPr eaLnBrk="1" hangingPunct="1"/>
              <a:t>19</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GB" dirty="0" smtClean="0"/>
              <a:t>Note some important points about the various record fields:</a:t>
            </a:r>
          </a:p>
          <a:p>
            <a:pPr eaLnBrk="1" hangingPunct="1"/>
            <a:r>
              <a:rPr lang="en-GB" dirty="0" smtClean="0"/>
              <a:t> Use Edited</a:t>
            </a:r>
            <a:r>
              <a:rPr lang="en-GB" baseline="0" dirty="0" smtClean="0"/>
              <a:t> Book if the item has editors rather than authors, and enter them in the same way.</a:t>
            </a:r>
          </a:p>
          <a:p>
            <a:pPr eaLnBrk="1" hangingPunct="1"/>
            <a:r>
              <a:rPr lang="en-GB" baseline="0" dirty="0" smtClean="0"/>
              <a:t>Use Book Section for an individual chapter within a book.</a:t>
            </a:r>
            <a:endParaRPr lang="en-GB" dirty="0" smtClean="0"/>
          </a:p>
          <a:p>
            <a:pPr eaLnBrk="1" hangingPunct="1"/>
            <a:r>
              <a:rPr lang="en-GB" dirty="0" smtClean="0"/>
              <a:t>Use one author or editor per line, as EndNote counts the number of lines in order to establish the number of authors.</a:t>
            </a:r>
          </a:p>
          <a:p>
            <a:pPr eaLnBrk="1" hangingPunct="1"/>
            <a:r>
              <a:rPr lang="en-GB" dirty="0" smtClean="0"/>
              <a:t>Enter the surname, followed by a comma, which is an important character, then first names or initials - EndNote will format this field according to the instructions given. Corporate authors must always be terminated by a comma.</a:t>
            </a:r>
          </a:p>
          <a:p>
            <a:pPr eaLnBrk="1" hangingPunct="1"/>
            <a:r>
              <a:rPr lang="en-GB" dirty="0" smtClean="0"/>
              <a:t>The author, journal title and keywords fields are indexed and displayed in red.</a:t>
            </a:r>
          </a:p>
          <a:p>
            <a:pPr eaLnBrk="1" hangingPunct="1"/>
            <a:r>
              <a:rPr lang="en-GB" dirty="0" smtClean="0"/>
              <a:t>Use only the record fields required: the bibliographic templates can be modified to include additional fields if required.</a:t>
            </a:r>
          </a:p>
          <a:p>
            <a:pPr eaLnBrk="1" hangingPunct="1"/>
            <a:r>
              <a:rPr lang="en-GB" dirty="0" smtClean="0"/>
              <a:t>The URL field provides an automatic hyperlink.</a:t>
            </a:r>
          </a:p>
          <a:p>
            <a:pPr eaLnBrk="1" hangingPunct="1"/>
            <a:r>
              <a:rPr lang="en-GB" dirty="0" smtClean="0"/>
              <a:t>Some fields, such as </a:t>
            </a:r>
            <a:r>
              <a:rPr lang="en-GB" b="1" dirty="0" smtClean="0"/>
              <a:t>Notes</a:t>
            </a:r>
            <a:r>
              <a:rPr lang="en-GB" dirty="0" smtClean="0"/>
              <a:t> and </a:t>
            </a:r>
            <a:r>
              <a:rPr lang="en-GB" b="1" dirty="0" smtClean="0"/>
              <a:t>Research Notes</a:t>
            </a:r>
            <a:r>
              <a:rPr lang="en-GB" dirty="0" smtClean="0"/>
              <a:t>, are free format and can be used for text or graphics. Files in other formats can also be attached to the records.</a:t>
            </a:r>
          </a:p>
          <a:p>
            <a:pPr eaLnBrk="1" hangingPunct="1"/>
            <a:r>
              <a:rPr lang="en-GB" dirty="0" smtClean="0"/>
              <a:t>It is best to use </a:t>
            </a:r>
            <a:r>
              <a:rPr lang="en-GB" b="1" dirty="0" smtClean="0"/>
              <a:t>Research Notes </a:t>
            </a:r>
            <a:r>
              <a:rPr lang="en-GB" dirty="0" smtClean="0"/>
              <a:t>for your own comments </a:t>
            </a:r>
          </a:p>
          <a:p>
            <a:pPr eaLnBrk="1" hangingPunct="1"/>
            <a:r>
              <a:rPr lang="en-GB" dirty="0" smtClean="0"/>
              <a:t>When using the keywords field, terms can be created in advance, to ensure consistency. New terms can be added at any time.</a:t>
            </a:r>
          </a:p>
          <a:p>
            <a:pPr eaLnBrk="1" hangingPunct="1"/>
            <a:r>
              <a:rPr lang="en-GB" dirty="0" smtClean="0"/>
              <a:t>When all chosen fields have been completed, Click the RECORD </a:t>
            </a:r>
            <a:r>
              <a:rPr lang="en-GB" b="1" dirty="0" smtClean="0"/>
              <a:t>Close</a:t>
            </a:r>
            <a:r>
              <a:rPr lang="en-GB" dirty="0" smtClean="0"/>
              <a:t> icon - the grey cross.</a:t>
            </a:r>
          </a:p>
        </p:txBody>
      </p:sp>
    </p:spTree>
    <p:extLst>
      <p:ext uri="{BB962C8B-B14F-4D97-AF65-F5344CB8AC3E}">
        <p14:creationId xmlns:p14="http://schemas.microsoft.com/office/powerpoint/2010/main" val="19438124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Create</a:t>
            </a:r>
            <a:r>
              <a:rPr lang="en-GB" baseline="0" dirty="0" smtClean="0"/>
              <a:t> a new Word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184</a:t>
            </a:fld>
            <a:endParaRPr lang="en-GB"/>
          </a:p>
        </p:txBody>
      </p:sp>
    </p:spTree>
    <p:extLst>
      <p:ext uri="{BB962C8B-B14F-4D97-AF65-F5344CB8AC3E}">
        <p14:creationId xmlns:p14="http://schemas.microsoft.com/office/powerpoint/2010/main" val="31290312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Open the chapters to be combined.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185</a:t>
            </a:fld>
            <a:endParaRPr lang="en-GB"/>
          </a:p>
        </p:txBody>
      </p:sp>
    </p:spTree>
    <p:extLst>
      <p:ext uri="{BB962C8B-B14F-4D97-AF65-F5344CB8AC3E}">
        <p14:creationId xmlns:p14="http://schemas.microsoft.com/office/powerpoint/2010/main" val="13923639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each chapter, copy and paste the </a:t>
            </a:r>
            <a:r>
              <a:rPr lang="en-GB" b="1" dirty="0" smtClean="0"/>
              <a:t>text section only </a:t>
            </a:r>
            <a:r>
              <a:rPr lang="en-GB" dirty="0" smtClean="0"/>
              <a:t>into the new document</a:t>
            </a:r>
            <a:r>
              <a:rPr lang="en-GB" baseline="0" dirty="0" smtClean="0"/>
              <a:t> (All the bibliographic information required later is in the field codes attached to each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186</a:t>
            </a:fld>
            <a:endParaRPr lang="en-GB"/>
          </a:p>
        </p:txBody>
      </p:sp>
    </p:spTree>
    <p:extLst>
      <p:ext uri="{BB962C8B-B14F-4D97-AF65-F5344CB8AC3E}">
        <p14:creationId xmlns:p14="http://schemas.microsoft.com/office/powerpoint/2010/main" val="21090758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Insert a section break after each chapter: this would normally be </a:t>
            </a:r>
            <a:r>
              <a:rPr lang="en-GB" b="1" dirty="0" smtClean="0"/>
              <a:t>Next Page </a:t>
            </a:r>
            <a:r>
              <a:rPr lang="en-GB" dirty="0" smtClean="0"/>
              <a:t>but </a:t>
            </a:r>
            <a:r>
              <a:rPr lang="en-GB" b="1" dirty="0" smtClean="0"/>
              <a:t>Continuous</a:t>
            </a:r>
            <a:r>
              <a:rPr lang="en-GB" baseline="0" dirty="0" smtClean="0"/>
              <a:t> is used in this example for ease of illustration. Go to </a:t>
            </a:r>
            <a:r>
              <a:rPr lang="en-GB" b="1" baseline="0" dirty="0" smtClean="0"/>
              <a:t>Page Layout, Breaks, Section Breaks, Next Page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187</a:t>
            </a:fld>
            <a:endParaRPr lang="en-GB"/>
          </a:p>
        </p:txBody>
      </p:sp>
    </p:spTree>
    <p:extLst>
      <p:ext uri="{BB962C8B-B14F-4D97-AF65-F5344CB8AC3E}">
        <p14:creationId xmlns:p14="http://schemas.microsoft.com/office/powerpoint/2010/main" val="5591242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Repeat for each chapter, including</a:t>
            </a:r>
            <a:r>
              <a:rPr lang="en-GB" baseline="0" dirty="0" smtClean="0"/>
              <a:t> a Section Break at the end of the final chapter.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188</a:t>
            </a:fld>
            <a:endParaRPr lang="en-GB"/>
          </a:p>
        </p:txBody>
      </p:sp>
    </p:spTree>
    <p:extLst>
      <p:ext uri="{BB962C8B-B14F-4D97-AF65-F5344CB8AC3E}">
        <p14:creationId xmlns:p14="http://schemas.microsoft.com/office/powerpoint/2010/main" val="28863196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create the new bibliography, in EndNote, go to </a:t>
            </a:r>
            <a:r>
              <a:rPr lang="en-GB" b="1" dirty="0" smtClean="0"/>
              <a:t>Edit, Edit 'Reference Style', </a:t>
            </a:r>
            <a:r>
              <a:rPr lang="en-GB" b="0" dirty="0" smtClean="0"/>
              <a:t>(in</a:t>
            </a:r>
            <a:r>
              <a:rPr lang="en-GB" b="0" baseline="0" dirty="0" smtClean="0"/>
              <a:t> this case Harvard_SOTONUNI2013)</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189</a:t>
            </a:fld>
            <a:endParaRPr lang="en-GB"/>
          </a:p>
        </p:txBody>
      </p:sp>
    </p:spTree>
    <p:extLst>
      <p:ext uri="{BB962C8B-B14F-4D97-AF65-F5344CB8AC3E}">
        <p14:creationId xmlns:p14="http://schemas.microsoft.com/office/powerpoint/2010/main" val="9334487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Sections </a:t>
            </a:r>
            <a:r>
              <a:rPr lang="en-GB" dirty="0" smtClean="0"/>
              <a:t>tab to view options. Make choices and save selection to the current reference style. In this case a single bibliography will be created at the end of the</a:t>
            </a:r>
            <a:r>
              <a:rPr lang="en-GB" baseline="0" dirty="0" smtClean="0"/>
              <a:t> whole document.</a:t>
            </a:r>
            <a:r>
              <a:rPr lang="en-GB" dirty="0" smtClean="0"/>
              <a:t> These changes must be reselected if a different reference style is used.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190</a:t>
            </a:fld>
            <a:endParaRPr lang="en-GB"/>
          </a:p>
        </p:txBody>
      </p:sp>
    </p:spTree>
    <p:extLst>
      <p:ext uri="{BB962C8B-B14F-4D97-AF65-F5344CB8AC3E}">
        <p14:creationId xmlns:p14="http://schemas.microsoft.com/office/powerpoint/2010/main" val="38090525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Word document, use the small arrow in the </a:t>
            </a:r>
            <a:r>
              <a:rPr lang="en-GB" b="1" dirty="0" smtClean="0"/>
              <a:t>Bibliography </a:t>
            </a:r>
            <a:r>
              <a:rPr lang="en-GB" dirty="0" smtClean="0"/>
              <a:t>tab to open the </a:t>
            </a:r>
            <a:r>
              <a:rPr lang="en-GB" b="1" dirty="0" smtClean="0"/>
              <a:t>Format Bibliography </a:t>
            </a:r>
            <a:r>
              <a:rPr lang="en-GB" dirty="0" smtClean="0"/>
              <a:t>pane. Reformat in the chosen reference style to apply changes. A single bibliography is created at the end of the whole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192</a:t>
            </a:fld>
            <a:endParaRPr lang="en-GB"/>
          </a:p>
        </p:txBody>
      </p:sp>
    </p:spTree>
    <p:extLst>
      <p:ext uri="{BB962C8B-B14F-4D97-AF65-F5344CB8AC3E}">
        <p14:creationId xmlns:p14="http://schemas.microsoft.com/office/powerpoint/2010/main" val="325709582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also possible to create end of chapter and end of document bibliographies. Apply the saved reference</a:t>
            </a:r>
            <a:r>
              <a:rPr lang="en-GB" baseline="0" dirty="0" smtClean="0"/>
              <a:t> style to the document to make changes.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194</a:t>
            </a:fld>
            <a:endParaRPr lang="en-GB"/>
          </a:p>
        </p:txBody>
      </p:sp>
    </p:spTree>
    <p:extLst>
      <p:ext uri="{BB962C8B-B14F-4D97-AF65-F5344CB8AC3E}">
        <p14:creationId xmlns:p14="http://schemas.microsoft.com/office/powerpoint/2010/main" val="1879242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End of section bibliographies are created, together with an end of document full bibliography.</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195</a:t>
            </a:fld>
            <a:endParaRPr lang="en-GB"/>
          </a:p>
        </p:txBody>
      </p:sp>
    </p:spTree>
    <p:extLst>
      <p:ext uri="{BB962C8B-B14F-4D97-AF65-F5344CB8AC3E}">
        <p14:creationId xmlns:p14="http://schemas.microsoft.com/office/powerpoint/2010/main" val="2851590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CBFC0C-2CAA-4004-9000-F5FA093726EE}" type="slidenum">
              <a:rPr lang="en-GB"/>
              <a:pPr eaLnBrk="1" hangingPunct="1"/>
              <a:t>20</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GB" dirty="0" smtClean="0"/>
              <a:t>The record is then added to the library. </a:t>
            </a:r>
          </a:p>
        </p:txBody>
      </p:sp>
    </p:spTree>
    <p:extLst>
      <p:ext uri="{BB962C8B-B14F-4D97-AF65-F5344CB8AC3E}">
        <p14:creationId xmlns:p14="http://schemas.microsoft.com/office/powerpoint/2010/main" val="14105141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EndNote X7 can</a:t>
            </a:r>
            <a:r>
              <a:rPr lang="en-GB" baseline="0" dirty="0" smtClean="0"/>
              <a:t> be used with PowerPoint, however, it is not yet a full CWYW function: the reference style must be chosen first, and the citations inserted and reference list created as separate operations.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196</a:t>
            </a:fld>
            <a:endParaRPr lang="en-GB"/>
          </a:p>
        </p:txBody>
      </p:sp>
    </p:spTree>
    <p:extLst>
      <p:ext uri="{BB962C8B-B14F-4D97-AF65-F5344CB8AC3E}">
        <p14:creationId xmlns:p14="http://schemas.microsoft.com/office/powerpoint/2010/main" val="25159036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required reference in the EndNote library, place the insertion point in the correct location in the PowerPoint</a:t>
            </a:r>
            <a:r>
              <a:rPr lang="en-GB" baseline="0" dirty="0" smtClean="0"/>
              <a:t> textbox, then click </a:t>
            </a:r>
            <a:r>
              <a:rPr lang="en-GB" b="1" baseline="0" dirty="0" smtClean="0"/>
              <a:t>Insert Selected Citation.</a:t>
            </a:r>
            <a:r>
              <a:rPr lang="en-GB" b="0" baseline="0" dirty="0" smtClean="0"/>
              <a:t> It is also possible to use the </a:t>
            </a:r>
            <a:r>
              <a:rPr lang="en-GB" b="1" baseline="0" dirty="0" smtClean="0"/>
              <a:t>Insert Citation </a:t>
            </a:r>
            <a:r>
              <a:rPr lang="en-GB" b="0" baseline="0" dirty="0" smtClean="0"/>
              <a:t>icon to locate a particular reference in the EndNote library.</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199</a:t>
            </a:fld>
            <a:endParaRPr lang="en-GB"/>
          </a:p>
        </p:txBody>
      </p:sp>
    </p:spTree>
    <p:extLst>
      <p:ext uri="{BB962C8B-B14F-4D97-AF65-F5344CB8AC3E}">
        <p14:creationId xmlns:p14="http://schemas.microsoft.com/office/powerpoint/2010/main" val="276113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References are inserted on the slide in the Reference</a:t>
            </a:r>
            <a:r>
              <a:rPr lang="en-GB" baseline="0" dirty="0" smtClean="0"/>
              <a:t> style chosen in the EndNote Library. To remove a citation from a slide, simply delete it as you would ordinary text.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200</a:t>
            </a:fld>
            <a:endParaRPr lang="en-GB"/>
          </a:p>
        </p:txBody>
      </p:sp>
    </p:spTree>
    <p:extLst>
      <p:ext uri="{BB962C8B-B14F-4D97-AF65-F5344CB8AC3E}">
        <p14:creationId xmlns:p14="http://schemas.microsoft.com/office/powerpoint/2010/main" val="120708130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references to be included in the reference list from  the EndNote</a:t>
            </a:r>
            <a:r>
              <a:rPr lang="en-GB" baseline="0" dirty="0" smtClean="0"/>
              <a:t> library. These can be selected together or individually.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203</a:t>
            </a:fld>
            <a:endParaRPr lang="en-GB"/>
          </a:p>
        </p:txBody>
      </p:sp>
    </p:spTree>
    <p:extLst>
      <p:ext uri="{BB962C8B-B14F-4D97-AF65-F5344CB8AC3E}">
        <p14:creationId xmlns:p14="http://schemas.microsoft.com/office/powerpoint/2010/main" val="401577944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a separate slide, click in the text box, then click the </a:t>
            </a:r>
            <a:r>
              <a:rPr lang="en-GB" b="1" dirty="0" smtClean="0"/>
              <a:t>Insert Selected Reference(s)</a:t>
            </a:r>
            <a:r>
              <a:rPr lang="en-GB" b="1" baseline="0" dirty="0" smtClean="0"/>
              <a:t> </a:t>
            </a:r>
            <a:r>
              <a:rPr lang="en-GB" baseline="0" dirty="0" smtClean="0"/>
              <a:t>icon. The </a:t>
            </a:r>
            <a:r>
              <a:rPr lang="en-GB" b="1" baseline="0" dirty="0" smtClean="0"/>
              <a:t>Insert Reference </a:t>
            </a:r>
            <a:r>
              <a:rPr lang="en-GB" baseline="0" dirty="0" smtClean="0"/>
              <a:t>icon also links to all references in the EndNote library to provide a simple search function. References are displayed in the style selected in the EndNote Library. To remove a reference, delete the text in the usual way. There is no electronic link between citations and references in </a:t>
            </a:r>
            <a:r>
              <a:rPr lang="en-GB" baseline="0" dirty="0" err="1" smtClean="0"/>
              <a:t>Powerpoint</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204</a:t>
            </a:fld>
            <a:endParaRPr lang="en-GB"/>
          </a:p>
        </p:txBody>
      </p:sp>
    </p:spTree>
    <p:extLst>
      <p:ext uri="{BB962C8B-B14F-4D97-AF65-F5344CB8AC3E}">
        <p14:creationId xmlns:p14="http://schemas.microsoft.com/office/powerpoint/2010/main" val="17547014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two</a:t>
            </a:r>
            <a:r>
              <a:rPr lang="en-GB" baseline="0" dirty="0" smtClean="0"/>
              <a:t> ways of using the SVE: either through a web browser, or by downloading a VMWare client. To use all the tools in EndNote, you must choose the VMWare option.</a:t>
            </a:r>
          </a:p>
          <a:p>
            <a:r>
              <a:rPr lang="en-GB" baseline="0" dirty="0" smtClean="0"/>
              <a:t>Download the client for your operating system, then click in the box to access the SVE. It is a good idea to put a shortcut on your desktop to make the process shorter on future occasions.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206</a:t>
            </a:fld>
            <a:endParaRPr lang="en-GB"/>
          </a:p>
        </p:txBody>
      </p:sp>
    </p:spTree>
    <p:extLst>
      <p:ext uri="{BB962C8B-B14F-4D97-AF65-F5344CB8AC3E}">
        <p14:creationId xmlns:p14="http://schemas.microsoft.com/office/powerpoint/2010/main" val="271751156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2C672C-8A6C-45D1-9BC1-189365D1E263}" type="slidenum">
              <a:rPr lang="en-GB"/>
              <a:pPr eaLnBrk="1" hangingPunct="1"/>
              <a:t>209</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dirty="0" smtClean="0"/>
              <a:t>If you need to purchase your</a:t>
            </a:r>
            <a:r>
              <a:rPr lang="en-US" baseline="0" dirty="0" smtClean="0"/>
              <a:t> own copy of EndNote, the link is on the library guide.</a:t>
            </a:r>
          </a:p>
          <a:p>
            <a:pPr eaLnBrk="1" hangingPunct="1"/>
            <a:r>
              <a:rPr lang="en-US" baseline="0" dirty="0" err="1" smtClean="0"/>
              <a:t>Deskside</a:t>
            </a:r>
            <a:r>
              <a:rPr lang="en-US" baseline="0" dirty="0" smtClean="0"/>
              <a:t> training is available for Staff and PGRs: book this for more detailed help, e.g. with templates, figures and tables, footnote styles, abbreviated journal titles, sharing libraries, reading lists, or see the advanced tutorial on the EndNote Library Guide</a:t>
            </a:r>
            <a:endParaRPr lang="en-US" dirty="0" smtClean="0"/>
          </a:p>
        </p:txBody>
      </p:sp>
    </p:spTree>
    <p:extLst>
      <p:ext uri="{BB962C8B-B14F-4D97-AF65-F5344CB8AC3E}">
        <p14:creationId xmlns:p14="http://schemas.microsoft.com/office/powerpoint/2010/main" val="224702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bibliographic record is displayed in the Preview pane, in accordance with the chosen reference style.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319917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B455C-5524-4855-A8E7-5E7983232A68}" type="slidenum">
              <a:rPr lang="en-GB"/>
              <a:pPr eaLnBrk="1" hangingPunct="1"/>
              <a:t>23</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GB" dirty="0" smtClean="0"/>
              <a:t>The default reference style is 'Annotated'</a:t>
            </a:r>
          </a:p>
          <a:p>
            <a:pPr eaLnBrk="1" hangingPunct="1"/>
            <a:r>
              <a:rPr lang="en-GB" dirty="0" smtClean="0"/>
              <a:t>Use this process to select another style - changes can be made at any time.</a:t>
            </a:r>
          </a:p>
          <a:p>
            <a:pPr eaLnBrk="1" hangingPunct="1"/>
            <a:r>
              <a:rPr lang="en-GB" dirty="0" smtClean="0"/>
              <a:t>Go to the dropdown menu, and choose </a:t>
            </a:r>
            <a:r>
              <a:rPr lang="en-GB" b="1" dirty="0" smtClean="0"/>
              <a:t>Select Another Style.</a:t>
            </a:r>
            <a:r>
              <a:rPr lang="en-GB" dirty="0" smtClean="0"/>
              <a:t>.</a:t>
            </a:r>
          </a:p>
        </p:txBody>
      </p:sp>
    </p:spTree>
    <p:extLst>
      <p:ext uri="{BB962C8B-B14F-4D97-AF65-F5344CB8AC3E}">
        <p14:creationId xmlns:p14="http://schemas.microsoft.com/office/powerpoint/2010/main" val="119165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198BA-DC01-4991-9312-FC48648AA2C0}" type="slidenum">
              <a:rPr lang="en-GB"/>
              <a:pPr eaLnBrk="1" hangingPunct="1"/>
              <a:t>24</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dirty="0" smtClean="0"/>
              <a:t>The</a:t>
            </a:r>
            <a:r>
              <a:rPr lang="en-GB" b="1" dirty="0" smtClean="0"/>
              <a:t> Choose a Style</a:t>
            </a:r>
            <a:r>
              <a:rPr lang="en-GB" dirty="0" smtClean="0"/>
              <a:t> window opens. </a:t>
            </a:r>
          </a:p>
          <a:p>
            <a:pPr eaLnBrk="1" hangingPunct="1"/>
            <a:r>
              <a:rPr lang="en-GB" dirty="0" smtClean="0"/>
              <a:t>There are nearly 6000 choices, including general reference styles, journal house styles and academic libraries.</a:t>
            </a:r>
          </a:p>
          <a:p>
            <a:pPr eaLnBrk="1" hangingPunct="1"/>
            <a:r>
              <a:rPr lang="en-GB" dirty="0" smtClean="0"/>
              <a:t>Select a new style, in this case 'Harvard', and click </a:t>
            </a:r>
            <a:r>
              <a:rPr lang="en-GB" b="1" dirty="0" smtClean="0"/>
              <a:t>Choose</a:t>
            </a:r>
            <a:r>
              <a:rPr lang="en-GB" dirty="0" smtClean="0"/>
              <a:t>.</a:t>
            </a:r>
          </a:p>
        </p:txBody>
      </p:sp>
    </p:spTree>
    <p:extLst>
      <p:ext uri="{BB962C8B-B14F-4D97-AF65-F5344CB8AC3E}">
        <p14:creationId xmlns:p14="http://schemas.microsoft.com/office/powerpoint/2010/main" val="286654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FCEF0D-06DF-42E7-ABC0-B028335E7733}" type="slidenum">
              <a:rPr lang="en-GB"/>
              <a:pPr eaLnBrk="1" hangingPunct="1"/>
              <a:t>2</a:t>
            </a:fld>
            <a:endParaRPr 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GB" dirty="0" smtClean="0"/>
              <a:t>EndNote is bibliographic management software that allows you to collect all the references from a range of resource types in a single location. </a:t>
            </a:r>
          </a:p>
          <a:p>
            <a:pPr eaLnBrk="1" hangingPunct="1"/>
            <a:r>
              <a:rPr lang="en-GB" dirty="0" smtClean="0"/>
              <a:t>The results of a database search can be automatically exported to EndNote, and other notes, files and graphics can be added to individual records, allowing all information to be stored in a single location.</a:t>
            </a:r>
          </a:p>
          <a:p>
            <a:pPr eaLnBrk="1" hangingPunct="1"/>
            <a:r>
              <a:rPr lang="en-GB" dirty="0" smtClean="0"/>
              <a:t>EndNote works alongside Word, inserts short citations within the text and generates full bibliographic references at the end of the current document. The appearance and management of citations and references is controlled through the EndNote Library.</a:t>
            </a:r>
          </a:p>
          <a:p>
            <a:pPr eaLnBrk="1" hangingPunct="1"/>
            <a:r>
              <a:rPr lang="en-GB" dirty="0" smtClean="0"/>
              <a:t>Using EndNote, a document created with references in one referencing style can be automatically converted to a different referencing style if required.</a:t>
            </a:r>
          </a:p>
          <a:p>
            <a:pPr eaLnBrk="1" hangingPunct="1"/>
            <a:r>
              <a:rPr lang="en-GB" dirty="0" smtClean="0"/>
              <a:t>The EndNote</a:t>
            </a:r>
            <a:r>
              <a:rPr lang="en-GB" baseline="0" dirty="0" smtClean="0"/>
              <a:t> library can also be synchronised online, giving access to your references, wherever you are</a:t>
            </a:r>
            <a:endParaRPr lang="en-GB" dirty="0" smtClean="0"/>
          </a:p>
          <a:p>
            <a:pPr eaLnBrk="1" hangingPunct="1"/>
            <a:r>
              <a:rPr lang="en-GB" dirty="0" smtClean="0"/>
              <a:t>All features of EndNote can be edited to suit personal preferences.</a:t>
            </a:r>
          </a:p>
        </p:txBody>
      </p:sp>
    </p:spTree>
    <p:extLst>
      <p:ext uri="{BB962C8B-B14F-4D97-AF65-F5344CB8AC3E}">
        <p14:creationId xmlns:p14="http://schemas.microsoft.com/office/powerpoint/2010/main" val="314672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0EBCE74-0DC2-46FC-A1AF-710601CC6419}" type="slidenum">
              <a:rPr lang="en-GB"/>
              <a:pPr eaLnBrk="1" hangingPunct="1"/>
              <a:t>25</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dirty="0" smtClean="0"/>
              <a:t>The EndNote Library is displayed in the new reference style.</a:t>
            </a:r>
          </a:p>
          <a:p>
            <a:pPr eaLnBrk="1" hangingPunct="1"/>
            <a:r>
              <a:rPr lang="en-GB" dirty="0" smtClean="0"/>
              <a:t>The reference style can also be modified - changes will be saved to an EndNote</a:t>
            </a:r>
            <a:r>
              <a:rPr lang="en-GB" baseline="0" dirty="0" smtClean="0"/>
              <a:t> folder in 'My Documents' </a:t>
            </a:r>
            <a:r>
              <a:rPr lang="en-GB" dirty="0" smtClean="0"/>
              <a:t>so that they are automatically accessed next time the EndNote library is opened.</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37772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download individual style files to your own computer, go to the </a:t>
            </a:r>
            <a:r>
              <a:rPr lang="en-GB" b="1" dirty="0" smtClean="0"/>
              <a:t>Downloads</a:t>
            </a:r>
            <a:r>
              <a:rPr lang="en-GB" baseline="0" dirty="0" smtClean="0"/>
              <a:t> tab o</a:t>
            </a:r>
            <a:r>
              <a:rPr lang="en-GB" dirty="0" smtClean="0"/>
              <a:t>n the EndNote library guide.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29</a:t>
            </a:fld>
            <a:endParaRPr lang="en-GB"/>
          </a:p>
        </p:txBody>
      </p:sp>
    </p:spTree>
    <p:extLst>
      <p:ext uri="{BB962C8B-B14F-4D97-AF65-F5344CB8AC3E}">
        <p14:creationId xmlns:p14="http://schemas.microsoft.com/office/powerpoint/2010/main" val="3158900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page has style files and instructions for saving the file to your own computer. Follow the same procedure for staff MDE computers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30</a:t>
            </a:fld>
            <a:endParaRPr lang="en-GB"/>
          </a:p>
        </p:txBody>
      </p:sp>
    </p:spTree>
    <p:extLst>
      <p:ext uri="{BB962C8B-B14F-4D97-AF65-F5344CB8AC3E}">
        <p14:creationId xmlns:p14="http://schemas.microsoft.com/office/powerpoint/2010/main" val="3581183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EndNote Styles must</a:t>
            </a:r>
            <a:r>
              <a:rPr lang="en-GB" baseline="0" dirty="0" smtClean="0"/>
              <a:t> be saved in the correct location. They will then be displayed with other available styles.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31</a:t>
            </a:fld>
            <a:endParaRPr lang="en-GB"/>
          </a:p>
        </p:txBody>
      </p:sp>
    </p:spTree>
    <p:extLst>
      <p:ext uri="{BB962C8B-B14F-4D97-AF65-F5344CB8AC3E}">
        <p14:creationId xmlns:p14="http://schemas.microsoft.com/office/powerpoint/2010/main" val="2382421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EndNote program, go to </a:t>
            </a:r>
            <a:r>
              <a:rPr lang="en-GB" b="1" dirty="0" smtClean="0"/>
              <a:t>Choose another style </a:t>
            </a:r>
            <a:r>
              <a:rPr lang="en-GB" dirty="0" smtClean="0"/>
              <a:t>to see the specific styles displayed.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32</a:t>
            </a:fld>
            <a:endParaRPr lang="en-GB"/>
          </a:p>
        </p:txBody>
      </p:sp>
    </p:spTree>
    <p:extLst>
      <p:ext uri="{BB962C8B-B14F-4D97-AF65-F5344CB8AC3E}">
        <p14:creationId xmlns:p14="http://schemas.microsoft.com/office/powerpoint/2010/main" val="3170138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34</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smtClean="0"/>
              <a:t> control how the EndNote Library itself appears, rather than the individual records. To see the options, go to </a:t>
            </a:r>
            <a:r>
              <a:rPr lang="en-GB" b="1" dirty="0" smtClean="0"/>
              <a:t>Edit, Preferences</a:t>
            </a:r>
            <a:r>
              <a:rPr lang="en-GB" dirty="0" smtClean="0"/>
              <a:t>.</a:t>
            </a:r>
          </a:p>
        </p:txBody>
      </p:sp>
    </p:spTree>
    <p:extLst>
      <p:ext uri="{BB962C8B-B14F-4D97-AF65-F5344CB8AC3E}">
        <p14:creationId xmlns:p14="http://schemas.microsoft.com/office/powerpoint/2010/main" val="2419368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35</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GB" dirty="0" smtClean="0"/>
              <a:t>Use the Duplicates</a:t>
            </a:r>
            <a:r>
              <a:rPr lang="en-GB" baseline="0" dirty="0" smtClean="0"/>
              <a:t> option to set criteria for comparing possible duplicates. The default comparisons are Author, </a:t>
            </a:r>
            <a:r>
              <a:rPr lang="en-GB" baseline="0" dirty="0" err="1" smtClean="0"/>
              <a:t>Year,Title</a:t>
            </a:r>
            <a:r>
              <a:rPr lang="en-GB" baseline="0" dirty="0" smtClean="0"/>
              <a:t> and Reference Type.  Because databases list author names differently for the same publication, it is best to uncheck the Author option.</a:t>
            </a:r>
            <a:endParaRPr lang="en-GB" dirty="0" smtClean="0"/>
          </a:p>
        </p:txBody>
      </p:sp>
    </p:spTree>
    <p:extLst>
      <p:ext uri="{BB962C8B-B14F-4D97-AF65-F5344CB8AC3E}">
        <p14:creationId xmlns:p14="http://schemas.microsoft.com/office/powerpoint/2010/main" val="363559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36</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GB" dirty="0" smtClean="0"/>
          </a:p>
          <a:p>
            <a:pPr eaLnBrk="1" hangingPunct="1"/>
            <a:r>
              <a:rPr lang="en-GB" dirty="0" smtClean="0"/>
              <a:t>The </a:t>
            </a:r>
            <a:r>
              <a:rPr lang="en-GB" b="1" dirty="0" smtClean="0"/>
              <a:t>Find Full Text</a:t>
            </a:r>
            <a:r>
              <a:rPr lang="en-GB" b="1" baseline="0" dirty="0" smtClean="0"/>
              <a:t> </a:t>
            </a:r>
            <a:r>
              <a:rPr lang="en-GB" baseline="0" dirty="0" smtClean="0"/>
              <a:t>option searches for the full text of articles already in the EndNote Library. To maximise the number of records retrieved, ensure that Web of Knowledge, DOI and PubMed options are all checked.</a:t>
            </a:r>
            <a:endParaRPr lang="en-GB" dirty="0" smtClean="0"/>
          </a:p>
        </p:txBody>
      </p:sp>
    </p:spTree>
    <p:extLst>
      <p:ext uri="{BB962C8B-B14F-4D97-AF65-F5344CB8AC3E}">
        <p14:creationId xmlns:p14="http://schemas.microsoft.com/office/powerpoint/2010/main" val="295738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PDF handling option allows you to change the description of PDF</a:t>
            </a:r>
            <a:r>
              <a:rPr lang="en-GB" baseline="0" dirty="0" smtClean="0"/>
              <a:t> files to something meaningful, e.g. Author/Year. These changes will not always take place immediately but will be updated when the EndNote library is closed.</a:t>
            </a:r>
          </a:p>
          <a:p>
            <a:r>
              <a:rPr lang="en-GB" baseline="0" dirty="0" smtClean="0"/>
              <a:t>Use the </a:t>
            </a:r>
            <a:r>
              <a:rPr lang="en-GB" b="1" baseline="0" dirty="0" smtClean="0"/>
              <a:t>Select Folder </a:t>
            </a:r>
            <a:r>
              <a:rPr lang="en-GB" baseline="0" dirty="0" smtClean="0"/>
              <a:t>option to identify a location for PDFs which you would like added to your EndNote library. Check the </a:t>
            </a:r>
            <a:r>
              <a:rPr lang="en-GB" b="1" baseline="0" dirty="0" smtClean="0"/>
              <a:t>Enable Automatic Reporting</a:t>
            </a:r>
            <a:r>
              <a:rPr lang="en-GB" baseline="0" dirty="0" smtClean="0"/>
              <a:t> box to enable EndNote to background update periodically. If an EndNote record already exists, the PDF will be added: if there is no record, one will be created and the PDF added. PDFs that have been added to the Library will then be transferred to an archive folder within  the selected folder location.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37</a:t>
            </a:fld>
            <a:endParaRPr lang="en-GB"/>
          </a:p>
        </p:txBody>
      </p:sp>
    </p:spTree>
    <p:extLst>
      <p:ext uri="{BB962C8B-B14F-4D97-AF65-F5344CB8AC3E}">
        <p14:creationId xmlns:p14="http://schemas.microsoft.com/office/powerpoint/2010/main" val="3391282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38</a:t>
            </a:fld>
            <a:endParaRPr lang="en-GB"/>
          </a:p>
        </p:txBody>
      </p:sp>
    </p:spTree>
    <p:extLst>
      <p:ext uri="{BB962C8B-B14F-4D97-AF65-F5344CB8AC3E}">
        <p14:creationId xmlns:p14="http://schemas.microsoft.com/office/powerpoint/2010/main" val="87389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C0F85E-CBFB-4FE3-BC2F-3940BEF7713C}" type="slidenum">
              <a:rPr lang="en-GB"/>
              <a:pPr eaLnBrk="1" hangingPunct="1"/>
              <a:t>5</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GB" dirty="0" smtClean="0"/>
              <a:t>On public workstations, go to </a:t>
            </a:r>
            <a:r>
              <a:rPr lang="en-GB" b="1" dirty="0" smtClean="0"/>
              <a:t>Start, All Programs, Bibliographic Software, EndNote X7.3</a:t>
            </a:r>
            <a:r>
              <a:rPr lang="en-GB" b="0" baseline="0" dirty="0" smtClean="0"/>
              <a:t> (Earlier versions in some workstation clusters may behave differently)</a:t>
            </a:r>
            <a:endParaRPr lang="en-GB" dirty="0" smtClean="0"/>
          </a:p>
          <a:p>
            <a:pPr eaLnBrk="1" hangingPunct="1"/>
            <a:r>
              <a:rPr lang="en-GB" dirty="0" smtClean="0"/>
              <a:t>When you first load EndNote, delete</a:t>
            </a:r>
            <a:r>
              <a:rPr lang="en-GB" baseline="0" dirty="0" smtClean="0"/>
              <a:t> the popup windows and go to </a:t>
            </a:r>
            <a:r>
              <a:rPr lang="en-GB" b="1" baseline="0" dirty="0" smtClean="0"/>
              <a:t>File, New. </a:t>
            </a:r>
            <a:endParaRPr lang="en-GB" dirty="0" smtClean="0">
              <a:solidFill>
                <a:srgbClr val="FF0000"/>
              </a:solidFill>
            </a:endParaRPr>
          </a:p>
        </p:txBody>
      </p:sp>
    </p:spTree>
    <p:extLst>
      <p:ext uri="{BB962C8B-B14F-4D97-AF65-F5344CB8AC3E}">
        <p14:creationId xmlns:p14="http://schemas.microsoft.com/office/powerpoint/2010/main" val="1747711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best to back up the EndNote library</a:t>
            </a:r>
            <a:r>
              <a:rPr lang="en-GB" baseline="0" dirty="0" smtClean="0"/>
              <a:t> for security and/or before synchronising with EndNote Online. This backup should not be used in parallel with the original library. Go to </a:t>
            </a:r>
            <a:r>
              <a:rPr lang="en-GB" b="1" baseline="0" dirty="0" smtClean="0"/>
              <a:t>File, Compressed Library (</a:t>
            </a:r>
            <a:r>
              <a:rPr lang="en-GB" b="1" baseline="0" dirty="0" err="1" smtClean="0"/>
              <a:t>enlx</a:t>
            </a:r>
            <a:r>
              <a:rPr lang="en-GB" b="1"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41</a:t>
            </a:fld>
            <a:endParaRPr lang="en-GB"/>
          </a:p>
        </p:txBody>
      </p:sp>
    </p:spTree>
    <p:extLst>
      <p:ext uri="{BB962C8B-B14F-4D97-AF65-F5344CB8AC3E}">
        <p14:creationId xmlns:p14="http://schemas.microsoft.com/office/powerpoint/2010/main" val="4146146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to save with or without attached files. It is also possible to save references in a particular Group/Group Set. Make choices and click </a:t>
            </a:r>
            <a:r>
              <a:rPr lang="en-GB" b="1" dirty="0" smtClean="0"/>
              <a:t>Next</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42</a:t>
            </a:fld>
            <a:endParaRPr lang="en-GB"/>
          </a:p>
        </p:txBody>
      </p:sp>
    </p:spTree>
    <p:extLst>
      <p:ext uri="{BB962C8B-B14F-4D97-AF65-F5344CB8AC3E}">
        <p14:creationId xmlns:p14="http://schemas.microsoft.com/office/powerpoint/2010/main" val="2894420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be prompted to save the compressed</a:t>
            </a:r>
            <a:r>
              <a:rPr lang="en-GB" baseline="0" dirty="0" smtClean="0"/>
              <a:t> file. This will be saved with a .</a:t>
            </a:r>
            <a:r>
              <a:rPr lang="en-GB" baseline="0" dirty="0" err="1" smtClean="0"/>
              <a:t>enlx</a:t>
            </a:r>
            <a:r>
              <a:rPr lang="en-GB" baseline="0" dirty="0" smtClean="0"/>
              <a:t> extension, and zips together the Data folder and the .</a:t>
            </a:r>
            <a:r>
              <a:rPr lang="en-GB" baseline="0" dirty="0" err="1" smtClean="0"/>
              <a:t>enl</a:t>
            </a:r>
            <a:r>
              <a:rPr lang="en-GB" baseline="0" dirty="0" smtClean="0"/>
              <a:t> file for the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43</a:t>
            </a:fld>
            <a:endParaRPr lang="en-GB"/>
          </a:p>
        </p:txBody>
      </p:sp>
    </p:spTree>
    <p:extLst>
      <p:ext uri="{BB962C8B-B14F-4D97-AF65-F5344CB8AC3E}">
        <p14:creationId xmlns:p14="http://schemas.microsoft.com/office/powerpoint/2010/main" val="927013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5399ED-F4F4-4769-9905-76213DE9E620}" type="slidenum">
              <a:rPr lang="en-GB"/>
              <a:pPr eaLnBrk="1" hangingPunct="1"/>
              <a:t>44</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GB" dirty="0" smtClean="0"/>
              <a:t>Information can be exported directly from many databases into a new or existing library or group. The information from the database will populate the relevant fields in the EndNote record. This can include the abstract, and in many cases a URL link to the original database entry.</a:t>
            </a:r>
          </a:p>
          <a:p>
            <a:pPr eaLnBrk="1" hangingPunct="1"/>
            <a:r>
              <a:rPr lang="en-GB" dirty="0" smtClean="0"/>
              <a:t>The EndNote export process uses connection files and import filters: all these are installed on public workstations. If you have purchased a copy of EndNote then additional files and filters can be downloaded from the supplier's website. </a:t>
            </a:r>
          </a:p>
          <a:p>
            <a:pPr eaLnBrk="1" hangingPunct="1"/>
            <a:r>
              <a:rPr lang="en-GB" dirty="0" smtClean="0"/>
              <a:t>Some databases will provide automatic hyperlinks back to the original database record.</a:t>
            </a:r>
          </a:p>
          <a:p>
            <a:pPr eaLnBrk="1" hangingPunct="1"/>
            <a:r>
              <a:rPr lang="en-GB" dirty="0" smtClean="0"/>
              <a:t>Every database operates on a 'platform' - all databases on a given platform export records in the same way.</a:t>
            </a:r>
          </a:p>
          <a:p>
            <a:pPr eaLnBrk="1" hangingPunct="1"/>
            <a:r>
              <a:rPr lang="en-GB" dirty="0" smtClean="0"/>
              <a:t>Export directly</a:t>
            </a:r>
            <a:r>
              <a:rPr lang="en-GB" baseline="0" dirty="0" smtClean="0"/>
              <a:t> from </a:t>
            </a:r>
            <a:r>
              <a:rPr lang="en-GB" baseline="0" dirty="0" err="1" smtClean="0"/>
              <a:t>DelphiS</a:t>
            </a:r>
            <a:r>
              <a:rPr lang="en-GB" baseline="0" dirty="0" smtClean="0"/>
              <a:t> or d</a:t>
            </a:r>
            <a:r>
              <a:rPr lang="en-GB" dirty="0" smtClean="0"/>
              <a:t>ownload from classic  library catalogues including </a:t>
            </a:r>
            <a:r>
              <a:rPr lang="en-GB" dirty="0" err="1" smtClean="0"/>
              <a:t>WebCat</a:t>
            </a:r>
            <a:r>
              <a:rPr lang="en-GB" dirty="0" smtClean="0"/>
              <a:t> using a slightly different process -see the separate section.</a:t>
            </a:r>
          </a:p>
        </p:txBody>
      </p:sp>
    </p:spTree>
    <p:extLst>
      <p:ext uri="{BB962C8B-B14F-4D97-AF65-F5344CB8AC3E}">
        <p14:creationId xmlns:p14="http://schemas.microsoft.com/office/powerpoint/2010/main" val="1294130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EndNote provides the option in the Groups panel, to access and search a range of databases - but if you go this way, you will be presented with the total number of records found - there is no opportunity for individual selection, or further refining the search.</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Most databases have an export function, although some will require you to save a text file, then use EndNote's import filters to add</a:t>
            </a:r>
            <a:r>
              <a:rPr lang="en-GB" baseline="0" dirty="0" smtClean="0"/>
              <a:t> the records to the library.</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Most library catalogues do not have an export option, so the online search is the only option. Construct the search strategy carefully.</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Access the library catalogues through the relevant connection file: to see these, click Online search , more… in the groups panel.</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45</a:t>
            </a:fld>
            <a:endParaRPr lang="en-GB"/>
          </a:p>
        </p:txBody>
      </p:sp>
    </p:spTree>
    <p:extLst>
      <p:ext uri="{BB962C8B-B14F-4D97-AF65-F5344CB8AC3E}">
        <p14:creationId xmlns:p14="http://schemas.microsoft.com/office/powerpoint/2010/main" val="1712344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173E56-DCA0-4E25-AF5C-C923DBE30FA1}" type="slidenum">
              <a:rPr lang="en-GB"/>
              <a:pPr eaLnBrk="1" hangingPunct="1"/>
              <a:t>47</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lnSpc>
                <a:spcPct val="90000"/>
              </a:lnSpc>
            </a:pPr>
            <a:r>
              <a:rPr lang="en-GB" sz="900" dirty="0" smtClean="0"/>
              <a:t>This procedure applies to any database on the Web of Science platform. </a:t>
            </a:r>
          </a:p>
          <a:p>
            <a:pPr eaLnBrk="1" hangingPunct="1">
              <a:lnSpc>
                <a:spcPct val="90000"/>
              </a:lnSpc>
            </a:pPr>
            <a:r>
              <a:rPr lang="en-GB" sz="900" dirty="0" smtClean="0"/>
              <a:t>It is best, but not essential, to open the EndNote library before starting the search.</a:t>
            </a:r>
          </a:p>
          <a:p>
            <a:pPr eaLnBrk="1" hangingPunct="1">
              <a:lnSpc>
                <a:spcPct val="90000"/>
              </a:lnSpc>
            </a:pPr>
            <a:r>
              <a:rPr lang="en-GB" sz="900" dirty="0" smtClean="0"/>
              <a:t>Use the library website to access the Web of Science platform. In this case a search of the core collection has been chosen. </a:t>
            </a:r>
          </a:p>
          <a:p>
            <a:pPr eaLnBrk="1" hangingPunct="1">
              <a:lnSpc>
                <a:spcPct val="90000"/>
              </a:lnSpc>
            </a:pPr>
            <a:r>
              <a:rPr lang="en-GB" sz="900" dirty="0" smtClean="0"/>
              <a:t>The instructions here are for exporting required articles to EndNote rather than conducting an effective search strategy.</a:t>
            </a:r>
          </a:p>
          <a:p>
            <a:pPr eaLnBrk="1" hangingPunct="1">
              <a:lnSpc>
                <a:spcPct val="90000"/>
              </a:lnSpc>
            </a:pPr>
            <a:r>
              <a:rPr lang="en-GB" sz="900" dirty="0" smtClean="0"/>
              <a:t>Enter a search term, in this case 'diabetes' and click </a:t>
            </a:r>
            <a:r>
              <a:rPr lang="en-GB" sz="900" b="1" dirty="0" smtClean="0"/>
              <a:t>Search</a:t>
            </a:r>
            <a:r>
              <a:rPr lang="en-GB" sz="900" dirty="0" smtClean="0"/>
              <a:t>.</a:t>
            </a:r>
          </a:p>
        </p:txBody>
      </p:sp>
    </p:spTree>
    <p:extLst>
      <p:ext uri="{BB962C8B-B14F-4D97-AF65-F5344CB8AC3E}">
        <p14:creationId xmlns:p14="http://schemas.microsoft.com/office/powerpoint/2010/main" val="1033882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910AA1-5053-41DE-86D2-EE1EBB41187A}" type="slidenum">
              <a:rPr lang="en-GB"/>
              <a:pPr eaLnBrk="1" hangingPunct="1"/>
              <a:t>48</a:t>
            </a:fld>
            <a:endParaRPr lang="en-GB"/>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r>
              <a:rPr lang="en-GB" dirty="0" smtClean="0"/>
              <a:t>When the search process is complete, click on the number of results to display the records. Check the boxes for any required records and save to Marked List.</a:t>
            </a:r>
          </a:p>
        </p:txBody>
      </p:sp>
    </p:spTree>
    <p:extLst>
      <p:ext uri="{BB962C8B-B14F-4D97-AF65-F5344CB8AC3E}">
        <p14:creationId xmlns:p14="http://schemas.microsoft.com/office/powerpoint/2010/main" val="1119361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D58427-36D4-4646-BD39-20572679030B}" type="slidenum">
              <a:rPr lang="en-GB"/>
              <a:pPr eaLnBrk="1" hangingPunct="1"/>
              <a:t>49</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GB" dirty="0" smtClean="0"/>
              <a:t>Check the boxes for required records on each page and then click the</a:t>
            </a:r>
            <a:r>
              <a:rPr lang="en-GB" b="1" dirty="0" smtClean="0"/>
              <a:t> Marked List </a:t>
            </a:r>
            <a:r>
              <a:rPr lang="en-GB" b="0" dirty="0" smtClean="0"/>
              <a:t>icon</a:t>
            </a:r>
            <a:r>
              <a:rPr lang="en-GB" b="0" baseline="0" dirty="0" smtClean="0"/>
              <a:t> to export to EndNote.</a:t>
            </a:r>
            <a:endParaRPr lang="en-GB" dirty="0" smtClean="0"/>
          </a:p>
        </p:txBody>
      </p:sp>
    </p:spTree>
    <p:extLst>
      <p:ext uri="{BB962C8B-B14F-4D97-AF65-F5344CB8AC3E}">
        <p14:creationId xmlns:p14="http://schemas.microsoft.com/office/powerpoint/2010/main" val="265363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to save directly to EndNote from any results page: choose</a:t>
            </a:r>
            <a:r>
              <a:rPr lang="en-GB" baseline="0" dirty="0" smtClean="0"/>
              <a:t> the Send to EndNote desktop option from the 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50</a:t>
            </a:fld>
            <a:endParaRPr lang="en-GB"/>
          </a:p>
        </p:txBody>
      </p:sp>
    </p:spTree>
    <p:extLst>
      <p:ext uri="{BB962C8B-B14F-4D97-AF65-F5344CB8AC3E}">
        <p14:creationId xmlns:p14="http://schemas.microsoft.com/office/powerpoint/2010/main" val="3302310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F45341A-8E25-4087-B3D2-2D1EF183D253}" type="slidenum">
              <a:rPr lang="en-GB"/>
              <a:pPr eaLnBrk="1" hangingPunct="1"/>
              <a:t>51</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GB" dirty="0" smtClean="0"/>
              <a:t>Choosing the </a:t>
            </a:r>
            <a:r>
              <a:rPr lang="en-GB" b="1" dirty="0" smtClean="0"/>
              <a:t>Send to EndNote </a:t>
            </a:r>
            <a:r>
              <a:rPr lang="en-GB" b="0" dirty="0" smtClean="0"/>
              <a:t>option</a:t>
            </a:r>
            <a:r>
              <a:rPr lang="en-GB" b="0" baseline="0" dirty="0" smtClean="0"/>
              <a:t> from the results page does not give an option to export selected records: be sure to choose the </a:t>
            </a:r>
            <a:r>
              <a:rPr lang="en-GB" b="1" baseline="0" dirty="0" smtClean="0"/>
              <a:t>Author, Title, Source, Abstract </a:t>
            </a:r>
            <a:r>
              <a:rPr lang="en-GB" b="0" baseline="0" dirty="0" smtClean="0"/>
              <a:t>or </a:t>
            </a:r>
            <a:r>
              <a:rPr lang="en-GB" b="1" baseline="0" dirty="0" smtClean="0"/>
              <a:t>Full Record </a:t>
            </a:r>
            <a:r>
              <a:rPr lang="en-GB" b="0" baseline="0" dirty="0" smtClean="0"/>
              <a:t>option. Note that choosing' Full Record and Cited References does not create separate records for the cited references, but merely exports the details to the Notes field.</a:t>
            </a:r>
            <a:endParaRPr lang="en-GB" b="1" dirty="0" smtClean="0"/>
          </a:p>
        </p:txBody>
      </p:sp>
    </p:spTree>
    <p:extLst>
      <p:ext uri="{BB962C8B-B14F-4D97-AF65-F5344CB8AC3E}">
        <p14:creationId xmlns:p14="http://schemas.microsoft.com/office/powerpoint/2010/main" val="398306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01EFE0-7F7E-475F-9C82-91C71E93187D}" type="slidenum">
              <a:rPr lang="en-GB"/>
              <a:pPr eaLnBrk="1" hangingPunct="1"/>
              <a:t>6</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GB" dirty="0" smtClean="0"/>
              <a:t>The system will ask you where to save the new library: it is best to create a new folder called </a:t>
            </a:r>
            <a:r>
              <a:rPr lang="en-GB" b="1" dirty="0" smtClean="0"/>
              <a:t>EndNote </a:t>
            </a:r>
            <a:r>
              <a:rPr lang="en-GB" b="0" dirty="0" smtClean="0"/>
              <a:t>or</a:t>
            </a:r>
            <a:r>
              <a:rPr lang="en-GB" b="1" dirty="0" smtClean="0"/>
              <a:t> EndNote X7</a:t>
            </a:r>
            <a:r>
              <a:rPr lang="en-GB" dirty="0" smtClean="0"/>
              <a:t> and save the library within that.</a:t>
            </a:r>
          </a:p>
          <a:p>
            <a:pPr eaLnBrk="1" hangingPunct="1"/>
            <a:endParaRPr lang="en-GB" dirty="0" smtClean="0"/>
          </a:p>
        </p:txBody>
      </p:sp>
    </p:spTree>
    <p:extLst>
      <p:ext uri="{BB962C8B-B14F-4D97-AF65-F5344CB8AC3E}">
        <p14:creationId xmlns:p14="http://schemas.microsoft.com/office/powerpoint/2010/main" val="4266222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20EC8F-1D02-48BA-B23F-828A1B3AFBD3}" type="slidenum">
              <a:rPr lang="en-GB"/>
              <a:pPr eaLnBrk="1" hangingPunct="1"/>
              <a:t>52</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GB" dirty="0" smtClean="0"/>
              <a:t>Select the fields to be included in the output (check the 'abstract' box as well) and then click </a:t>
            </a:r>
            <a:r>
              <a:rPr lang="en-GB" b="1" dirty="0" smtClean="0"/>
              <a:t>EndNote</a:t>
            </a:r>
            <a:r>
              <a:rPr lang="en-GB" dirty="0" smtClean="0"/>
              <a:t>.</a:t>
            </a:r>
          </a:p>
          <a:p>
            <a:pPr eaLnBrk="1" hangingPunct="1"/>
            <a:r>
              <a:rPr lang="en-GB" dirty="0" smtClean="0"/>
              <a:t>Note 'Save to EndNote online' goes to the web version, which</a:t>
            </a:r>
            <a:r>
              <a:rPr lang="en-GB" baseline="0" dirty="0" smtClean="0"/>
              <a:t> has more limited functionality.</a:t>
            </a:r>
          </a:p>
          <a:p>
            <a:pPr eaLnBrk="1" hangingPunct="1"/>
            <a:r>
              <a:rPr lang="en-GB" baseline="0" dirty="0" smtClean="0"/>
              <a:t>You may see a popup bar at the bottom of the screen when exporting from any database, asking whether you wish to open or save the file.</a:t>
            </a:r>
          </a:p>
          <a:p>
            <a:pPr eaLnBrk="1" hangingPunct="1"/>
            <a:r>
              <a:rPr lang="en-GB" baseline="0" dirty="0" smtClean="0"/>
              <a:t>Choose Open for file extensions .</a:t>
            </a:r>
            <a:r>
              <a:rPr lang="en-GB" baseline="0" dirty="0" err="1" smtClean="0"/>
              <a:t>enw</a:t>
            </a:r>
            <a:r>
              <a:rPr lang="en-GB" baseline="0" dirty="0" smtClean="0"/>
              <a:t> or .</a:t>
            </a:r>
            <a:r>
              <a:rPr lang="en-GB" baseline="0" dirty="0" err="1" smtClean="0"/>
              <a:t>ris</a:t>
            </a:r>
            <a:r>
              <a:rPr lang="en-GB" baseline="0" dirty="0" smtClean="0"/>
              <a:t>, choose Save for .txt files</a:t>
            </a:r>
            <a:endParaRPr lang="en-GB" dirty="0" smtClean="0"/>
          </a:p>
        </p:txBody>
      </p:sp>
    </p:spTree>
    <p:extLst>
      <p:ext uri="{BB962C8B-B14F-4D97-AF65-F5344CB8AC3E}">
        <p14:creationId xmlns:p14="http://schemas.microsoft.com/office/powerpoint/2010/main" val="322889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B7710D-DC90-4818-AC86-9AB11AF2D0C1}" type="slidenum">
              <a:rPr lang="en-GB"/>
              <a:pPr eaLnBrk="1" hangingPunct="1"/>
              <a:t>53</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n-GB"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smtClean="0"/>
              <a:t>Double click on any of the imported references to view.</a:t>
            </a:r>
          </a:p>
          <a:p>
            <a:pPr eaLnBrk="1" hangingPunct="1"/>
            <a:endParaRPr lang="en-GB" smtClean="0"/>
          </a:p>
        </p:txBody>
      </p:sp>
    </p:spTree>
    <p:extLst>
      <p:ext uri="{BB962C8B-B14F-4D97-AF65-F5344CB8AC3E}">
        <p14:creationId xmlns:p14="http://schemas.microsoft.com/office/powerpoint/2010/main" val="763765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439C0C-A8D7-4429-92E8-9914FB5660EE}" type="slidenum">
              <a:rPr lang="en-GB"/>
              <a:pPr eaLnBrk="1" hangingPunct="1"/>
              <a:t>54</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GB" smtClean="0"/>
              <a:t>Scroll down the page to see the full record.</a:t>
            </a:r>
          </a:p>
        </p:txBody>
      </p:sp>
    </p:spTree>
    <p:extLst>
      <p:ext uri="{BB962C8B-B14F-4D97-AF65-F5344CB8AC3E}">
        <p14:creationId xmlns:p14="http://schemas.microsoft.com/office/powerpoint/2010/main" val="1816872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B724F0-EF65-405C-A305-9A4FA8EE2ADC}" type="slidenum">
              <a:rPr lang="en-GB"/>
              <a:pPr eaLnBrk="1" hangingPunct="1"/>
              <a:t>55</a:t>
            </a:fld>
            <a:endParaRPr lang="en-GB"/>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r>
              <a:rPr lang="en-GB" dirty="0" smtClean="0"/>
              <a:t>The URL field contains a hyperlink to the original database record.</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665015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3D763EF-99D2-413F-90B2-902CF195CAA9}" type="slidenum">
              <a:rPr lang="en-GB"/>
              <a:pPr eaLnBrk="1" hangingPunct="1"/>
              <a:t>56</a:t>
            </a:fld>
            <a:endParaRPr lang="en-GB"/>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GB" dirty="0" smtClean="0"/>
              <a:t>Download the full text automatically (see next section) or go to the Full Text link: click the </a:t>
            </a:r>
            <a:r>
              <a:rPr lang="en-GB" dirty="0" err="1" smtClean="0"/>
              <a:t>TDNet</a:t>
            </a:r>
            <a:r>
              <a:rPr lang="en-GB" dirty="0" smtClean="0"/>
              <a:t> button to check for full text access, and download the PDF to attach to the EndNote library later.</a:t>
            </a:r>
          </a:p>
          <a:p>
            <a:pPr eaLnBrk="1" hangingPunct="1"/>
            <a:endParaRPr lang="en-GB" dirty="0" smtClean="0"/>
          </a:p>
        </p:txBody>
      </p:sp>
    </p:spTree>
    <p:extLst>
      <p:ext uri="{BB962C8B-B14F-4D97-AF65-F5344CB8AC3E}">
        <p14:creationId xmlns:p14="http://schemas.microsoft.com/office/powerpoint/2010/main" val="693839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a:t>
            </a:r>
            <a:r>
              <a:rPr lang="en-GB" b="1" dirty="0" smtClean="0"/>
              <a:t> Find Full Text</a:t>
            </a:r>
            <a:r>
              <a:rPr lang="en-GB" dirty="0" smtClean="0"/>
              <a:t> option currently works between EndNote and Web of Science/PubMed to automatically download PDF files and attach these to the EndNote record for any papers which are either publicly available, or supplied free of charge through the database platform. This does not currently include papers from journals for which the university pays a subscription.</a:t>
            </a:r>
          </a:p>
          <a:p>
            <a:r>
              <a:rPr lang="en-GB" dirty="0" smtClean="0"/>
              <a:t>Ensure that all available search options are selected. Go to </a:t>
            </a:r>
            <a:r>
              <a:rPr lang="en-GB" b="1" dirty="0" smtClean="0"/>
              <a:t>Edit, Preferences…</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58</a:t>
            </a:fld>
            <a:endParaRPr lang="en-GB"/>
          </a:p>
        </p:txBody>
      </p:sp>
    </p:spTree>
    <p:extLst>
      <p:ext uri="{BB962C8B-B14F-4D97-AF65-F5344CB8AC3E}">
        <p14:creationId xmlns:p14="http://schemas.microsoft.com/office/powerpoint/2010/main" val="1539405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the </a:t>
            </a:r>
            <a:r>
              <a:rPr lang="en-GB" b="1" dirty="0" smtClean="0"/>
              <a:t>Find Full Text </a:t>
            </a:r>
            <a:r>
              <a:rPr lang="en-GB" dirty="0" smtClean="0"/>
              <a:t>option and ensure that the Web</a:t>
            </a:r>
            <a:r>
              <a:rPr lang="en-GB" baseline="0" dirty="0" smtClean="0"/>
              <a:t> of Knowledge, DOI and PubMed options are selected. It is not yet possible to use the </a:t>
            </a:r>
            <a:r>
              <a:rPr lang="en-GB" baseline="0" dirty="0" err="1" smtClean="0"/>
              <a:t>OpenURL</a:t>
            </a:r>
            <a:r>
              <a:rPr lang="en-GB" baseline="0" dirty="0" smtClean="0"/>
              <a:t> option to search subscription journals as well.</a:t>
            </a:r>
          </a:p>
          <a:p>
            <a:r>
              <a:rPr lang="en-GB" baseline="0" dirty="0" smtClean="0"/>
              <a:t>There is also an automatic find full text option.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59</a:t>
            </a:fld>
            <a:endParaRPr lang="en-GB"/>
          </a:p>
        </p:txBody>
      </p:sp>
    </p:spTree>
    <p:extLst>
      <p:ext uri="{BB962C8B-B14F-4D97-AF65-F5344CB8AC3E}">
        <p14:creationId xmlns:p14="http://schemas.microsoft.com/office/powerpoint/2010/main" val="282904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93F0D2-DA9B-4B57-A2AF-8AB3771F5EF3}" type="slidenum">
              <a:rPr lang="en-GB"/>
              <a:pPr eaLnBrk="1" hangingPunct="1"/>
              <a:t>60</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GB" dirty="0" smtClean="0"/>
              <a:t>To search all records in the EndNote Library, select one entry, then go to </a:t>
            </a:r>
            <a:r>
              <a:rPr lang="en-GB" b="1" dirty="0" smtClean="0"/>
              <a:t>Edit, Select All.</a:t>
            </a:r>
          </a:p>
        </p:txBody>
      </p:sp>
    </p:spTree>
    <p:extLst>
      <p:ext uri="{BB962C8B-B14F-4D97-AF65-F5344CB8AC3E}">
        <p14:creationId xmlns:p14="http://schemas.microsoft.com/office/powerpoint/2010/main" val="1170978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20BCCB-F60A-4751-82A6-95490ACB808E}" type="slidenum">
              <a:rPr lang="en-GB"/>
              <a:pPr eaLnBrk="1" hangingPunct="1"/>
              <a:t>61</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GB" dirty="0" smtClean="0"/>
              <a:t>In the References dropdown menu, select </a:t>
            </a:r>
            <a:r>
              <a:rPr lang="en-GB" b="1" dirty="0" smtClean="0"/>
              <a:t>Find Full Text</a:t>
            </a:r>
            <a:r>
              <a:rPr lang="en-GB" dirty="0" smtClean="0"/>
              <a:t>, then </a:t>
            </a:r>
            <a:r>
              <a:rPr lang="en-GB" b="1" dirty="0" smtClean="0"/>
              <a:t>Find Full Text …</a:t>
            </a:r>
          </a:p>
        </p:txBody>
      </p:sp>
    </p:spTree>
    <p:extLst>
      <p:ext uri="{BB962C8B-B14F-4D97-AF65-F5344CB8AC3E}">
        <p14:creationId xmlns:p14="http://schemas.microsoft.com/office/powerpoint/2010/main" val="4058296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2035A15-C0CD-4CBC-B24B-B1D2EDB19E74}" type="slidenum">
              <a:rPr lang="en-GB"/>
              <a:pPr eaLnBrk="1" hangingPunct="1"/>
              <a:t>62</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GB" dirty="0" smtClean="0"/>
              <a:t>EndNote works through the library, searching for full text and reports progress in the left hand pane. Any full text PDFs located are automatically attached to the </a:t>
            </a:r>
            <a:r>
              <a:rPr lang="en-GB" b="1" dirty="0" smtClean="0"/>
              <a:t>File Attachments</a:t>
            </a:r>
            <a:r>
              <a:rPr lang="en-GB" dirty="0" smtClean="0"/>
              <a:t> field of the individual EndNote record and denoted by a paperclip in the library or group window.</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864902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D7E97B-DACE-4AE6-BCD4-0AA2DF373E57}" type="slidenum">
              <a:rPr lang="en-GB"/>
              <a:pPr eaLnBrk="1" hangingPunct="1"/>
              <a:t>7</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GB" smtClean="0"/>
              <a:t>On future occasions, the library will appear in this window in two parts, the EndNote part with the EndNote icon which holds the information about the format of the library, and a data folder which contains the individual record information. Both parts are needed if you wish to transfer the library elsewhere.</a:t>
            </a:r>
          </a:p>
          <a:p>
            <a:pPr eaLnBrk="1" hangingPunct="1"/>
            <a:endParaRPr lang="en-GB" smtClean="0"/>
          </a:p>
        </p:txBody>
      </p:sp>
    </p:spTree>
    <p:extLst>
      <p:ext uri="{BB962C8B-B14F-4D97-AF65-F5344CB8AC3E}">
        <p14:creationId xmlns:p14="http://schemas.microsoft.com/office/powerpoint/2010/main" val="4236123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74B7EB-47CE-41FA-AEC1-29E2DFC9B663}" type="slidenum">
              <a:rPr lang="en-GB"/>
              <a:pPr eaLnBrk="1" hangingPunct="1"/>
              <a:t>63</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GB" smtClean="0"/>
              <a:t>Access the full text directly from the EndNote Library record.</a:t>
            </a:r>
          </a:p>
        </p:txBody>
      </p:sp>
    </p:spTree>
    <p:extLst>
      <p:ext uri="{BB962C8B-B14F-4D97-AF65-F5344CB8AC3E}">
        <p14:creationId xmlns:p14="http://schemas.microsoft.com/office/powerpoint/2010/main" val="1765429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65</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a:t>
            </a:r>
          </a:p>
          <a:p>
            <a:pPr eaLnBrk="1" hangingPunct="1"/>
            <a:r>
              <a:rPr lang="en-GB" dirty="0" smtClean="0"/>
              <a:t>On the </a:t>
            </a:r>
            <a:r>
              <a:rPr lang="en-GB" b="1" dirty="0" smtClean="0"/>
              <a:t>References</a:t>
            </a:r>
            <a:r>
              <a:rPr lang="en-GB" dirty="0" smtClean="0"/>
              <a:t> pane, click the paperclip</a:t>
            </a:r>
            <a:r>
              <a:rPr lang="en-GB" baseline="0" dirty="0" smtClean="0"/>
              <a:t> symbol.</a:t>
            </a:r>
            <a:endParaRPr lang="en-GB" b="1" dirty="0" smtClean="0"/>
          </a:p>
        </p:txBody>
      </p:sp>
    </p:spTree>
    <p:extLst>
      <p:ext uri="{BB962C8B-B14F-4D97-AF65-F5344CB8AC3E}">
        <p14:creationId xmlns:p14="http://schemas.microsoft.com/office/powerpoint/2010/main" val="1515422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7424E4-1F6F-42E6-98E6-F212290E6F67}" type="slidenum">
              <a:rPr lang="en-GB"/>
              <a:pPr eaLnBrk="1" hangingPunct="1"/>
              <a:t>66</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GB" dirty="0" smtClean="0"/>
              <a:t>Browse to locate a previously saved PDF file, in this case by Klein.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p:txBody>
      </p:sp>
    </p:spTree>
    <p:extLst>
      <p:ext uri="{BB962C8B-B14F-4D97-AF65-F5344CB8AC3E}">
        <p14:creationId xmlns:p14="http://schemas.microsoft.com/office/powerpoint/2010/main" val="1265449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67</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n-GB" smtClean="0"/>
              <a:t>If there are a number of records to be updated, it is helpful to save all the PDFs in a single folder and open this window alongside the EndNote Library.</a:t>
            </a:r>
          </a:p>
          <a:p>
            <a:pPr eaLnBrk="1" hangingPunct="1"/>
            <a:r>
              <a:rPr lang="en-GB" smtClean="0"/>
              <a:t>Select the required PDF file and drag it on to the main library record as displayed in the main library view. </a:t>
            </a:r>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2153962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68</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eaLnBrk="1" hangingPunct="1"/>
            <a:endParaRPr lang="en-GB" dirty="0" smtClean="0"/>
          </a:p>
        </p:txBody>
      </p:sp>
    </p:spTree>
    <p:extLst>
      <p:ext uri="{BB962C8B-B14F-4D97-AF65-F5344CB8AC3E}">
        <p14:creationId xmlns:p14="http://schemas.microsoft.com/office/powerpoint/2010/main" val="661569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28787-A218-4C9A-8F6C-2EDE5F1DE6B9}" type="slidenum">
              <a:rPr lang="en-GB"/>
              <a:pPr eaLnBrk="1" hangingPunct="1"/>
              <a:t>69</a:t>
            </a:fld>
            <a:endParaRPr lang="en-GB"/>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n-GB" dirty="0" smtClean="0"/>
              <a:t>In either case, the PDF is added to the </a:t>
            </a:r>
            <a:r>
              <a:rPr lang="en-GB" b="1" dirty="0" smtClean="0"/>
              <a:t>File Attachments</a:t>
            </a:r>
            <a:r>
              <a:rPr lang="en-GB" dirty="0" smtClean="0"/>
              <a:t> field.</a:t>
            </a:r>
          </a:p>
        </p:txBody>
      </p:sp>
    </p:spTree>
    <p:extLst>
      <p:ext uri="{BB962C8B-B14F-4D97-AF65-F5344CB8AC3E}">
        <p14:creationId xmlns:p14="http://schemas.microsoft.com/office/powerpoint/2010/main" val="2528198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also the option to import a folder of pdf files directly. It is possible to maintain subfolders. It does not matter if there are other file types saved in the chosen folder.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70</a:t>
            </a:fld>
            <a:endParaRPr lang="en-GB"/>
          </a:p>
        </p:txBody>
      </p:sp>
    </p:spTree>
    <p:extLst>
      <p:ext uri="{BB962C8B-B14F-4D97-AF65-F5344CB8AC3E}">
        <p14:creationId xmlns:p14="http://schemas.microsoft.com/office/powerpoint/2010/main" val="564469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F0B1A2-0403-4360-AF7C-F746F6935455}" type="slidenum">
              <a:rPr lang="en-GB" smtClean="0"/>
              <a:pPr eaLnBrk="1" hangingPunct="1"/>
              <a:t>72</a:t>
            </a:fld>
            <a:endParaRPr lang="en-GB" smtClean="0"/>
          </a:p>
        </p:txBody>
      </p:sp>
      <p:sp>
        <p:nvSpPr>
          <p:cNvPr id="411651" name="Rectangle 2"/>
          <p:cNvSpPr>
            <a:spLocks noGrp="1" noRot="1" noChangeAspect="1" noChangeArrowheads="1" noTextEdit="1"/>
          </p:cNvSpPr>
          <p:nvPr>
            <p:ph type="sldImg"/>
          </p:nvPr>
        </p:nvSpPr>
        <p:spPr>
          <a:xfrm>
            <a:off x="917575" y="744538"/>
            <a:ext cx="4962525" cy="3722687"/>
          </a:xfrm>
          <a:ln/>
        </p:spPr>
      </p:sp>
      <p:sp>
        <p:nvSpPr>
          <p:cNvPr id="411652" name="Rectangle 3"/>
          <p:cNvSpPr>
            <a:spLocks noGrp="1" noChangeArrowheads="1"/>
          </p:cNvSpPr>
          <p:nvPr>
            <p:ph type="body" idx="1"/>
          </p:nvPr>
        </p:nvSpPr>
        <p:spPr>
          <a:noFill/>
        </p:spPr>
        <p:txBody>
          <a:bodyPr/>
          <a:lstStyle/>
          <a:p>
            <a:pPr eaLnBrk="1" hangingPunct="1"/>
            <a:r>
              <a:rPr lang="en-GB" dirty="0" smtClean="0"/>
              <a:t>To import a PDF folder with PDF files begin by opening the library into which you want to import the references. From the File menu, choose </a:t>
            </a:r>
            <a:r>
              <a:rPr lang="en-GB" b="1" dirty="0" smtClean="0"/>
              <a:t>Import Folder.</a:t>
            </a:r>
          </a:p>
          <a:p>
            <a:pPr eaLnBrk="1" hangingPunct="1"/>
            <a:endParaRPr lang="en-GB" dirty="0" smtClean="0"/>
          </a:p>
        </p:txBody>
      </p:sp>
    </p:spTree>
    <p:extLst>
      <p:ext uri="{BB962C8B-B14F-4D97-AF65-F5344CB8AC3E}">
        <p14:creationId xmlns:p14="http://schemas.microsoft.com/office/powerpoint/2010/main" val="2589306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43FDD-F1E5-4C62-B271-4D01F2D66EC5}" type="slidenum">
              <a:rPr lang="en-GB" smtClean="0"/>
              <a:pPr eaLnBrk="1" hangingPunct="1"/>
              <a:t>73</a:t>
            </a:fld>
            <a:endParaRPr lang="en-GB" smtClean="0"/>
          </a:p>
        </p:txBody>
      </p:sp>
      <p:sp>
        <p:nvSpPr>
          <p:cNvPr id="412675" name="Rectangle 2"/>
          <p:cNvSpPr>
            <a:spLocks noGrp="1" noRot="1" noChangeAspect="1" noChangeArrowheads="1" noTextEdit="1"/>
          </p:cNvSpPr>
          <p:nvPr>
            <p:ph type="sldImg"/>
          </p:nvPr>
        </p:nvSpPr>
        <p:spPr>
          <a:xfrm>
            <a:off x="917575" y="744538"/>
            <a:ext cx="4962525" cy="3722687"/>
          </a:xfrm>
          <a:ln/>
        </p:spPr>
      </p:sp>
      <p:sp>
        <p:nvSpPr>
          <p:cNvPr id="412676" name="Rectangle 3"/>
          <p:cNvSpPr>
            <a:spLocks noGrp="1" noChangeArrowheads="1"/>
          </p:cNvSpPr>
          <p:nvPr>
            <p:ph type="body" idx="1"/>
          </p:nvPr>
        </p:nvSpPr>
        <p:spPr>
          <a:noFill/>
        </p:spPr>
        <p:txBody>
          <a:bodyPr/>
          <a:lstStyle/>
          <a:p>
            <a:pPr eaLnBrk="1" hangingPunct="1"/>
            <a:r>
              <a:rPr lang="en-GB" dirty="0" smtClean="0"/>
              <a:t>Click the </a:t>
            </a:r>
            <a:r>
              <a:rPr lang="en-GB" b="1" dirty="0" smtClean="0"/>
              <a:t>Choose</a:t>
            </a:r>
            <a:r>
              <a:rPr lang="en-GB" i="1" dirty="0" smtClean="0"/>
              <a:t> </a:t>
            </a:r>
            <a:r>
              <a:rPr lang="en-GB" dirty="0" smtClean="0"/>
              <a:t>button to open the </a:t>
            </a:r>
            <a:r>
              <a:rPr lang="en-GB" b="1" dirty="0" smtClean="0"/>
              <a:t>Browse for Folder</a:t>
            </a:r>
            <a:r>
              <a:rPr lang="en-GB" dirty="0" smtClean="0"/>
              <a:t> dialog window. Select the needed </a:t>
            </a:r>
            <a:r>
              <a:rPr lang="en-GB" b="1" dirty="0" smtClean="0"/>
              <a:t>PDF</a:t>
            </a:r>
            <a:r>
              <a:rPr lang="en-GB" dirty="0" smtClean="0"/>
              <a:t> folder, and then click </a:t>
            </a:r>
            <a:r>
              <a:rPr lang="en-GB" b="1" dirty="0" smtClean="0"/>
              <a:t>OK</a:t>
            </a:r>
            <a:r>
              <a:rPr lang="en-GB" dirty="0" smtClean="0"/>
              <a:t>. If the selected folder lists sub-folders, click the </a:t>
            </a:r>
            <a:r>
              <a:rPr lang="en-GB" b="1" dirty="0" smtClean="0"/>
              <a:t>Include files in sub-folders</a:t>
            </a:r>
            <a:r>
              <a:rPr lang="en-GB" dirty="0" smtClean="0"/>
              <a:t>  button. Select the </a:t>
            </a:r>
            <a:r>
              <a:rPr lang="en-GB" b="1" dirty="0" smtClean="0"/>
              <a:t>PDF</a:t>
            </a:r>
            <a:r>
              <a:rPr lang="en-GB" dirty="0" smtClean="0"/>
              <a:t> import option from the</a:t>
            </a:r>
            <a:r>
              <a:rPr lang="en-GB" b="1" dirty="0" smtClean="0"/>
              <a:t> Import Option</a:t>
            </a:r>
            <a:r>
              <a:rPr lang="en-GB" dirty="0" smtClean="0"/>
              <a:t> list. Leave the Duplicates list unchanged so that it will </a:t>
            </a:r>
            <a:r>
              <a:rPr lang="en-GB" b="1" dirty="0" smtClean="0"/>
              <a:t>Import All </a:t>
            </a:r>
            <a:r>
              <a:rPr lang="en-GB" dirty="0" smtClean="0"/>
              <a:t>(see separate</a:t>
            </a:r>
            <a:r>
              <a:rPr lang="en-GB" baseline="0" dirty="0" smtClean="0"/>
              <a:t> section on managing duplicates</a:t>
            </a:r>
            <a:r>
              <a:rPr lang="en-GB" dirty="0" smtClean="0"/>
              <a:t>). Click </a:t>
            </a:r>
            <a:r>
              <a:rPr lang="en-GB" b="1" dirty="0" smtClean="0"/>
              <a:t>Import</a:t>
            </a:r>
            <a:r>
              <a:rPr lang="en-GB" dirty="0" smtClean="0"/>
              <a:t> to import the files in the selected folders.</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516780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98A505-69FC-4012-9680-3DD65E7CE8A8}" type="slidenum">
              <a:rPr lang="en-GB" smtClean="0"/>
              <a:pPr eaLnBrk="1" hangingPunct="1"/>
              <a:t>74</a:t>
            </a:fld>
            <a:endParaRPr lang="en-GB" smtClean="0"/>
          </a:p>
        </p:txBody>
      </p:sp>
      <p:sp>
        <p:nvSpPr>
          <p:cNvPr id="413699" name="Rectangle 2"/>
          <p:cNvSpPr>
            <a:spLocks noGrp="1" noRot="1" noChangeAspect="1" noChangeArrowheads="1" noTextEdit="1"/>
          </p:cNvSpPr>
          <p:nvPr>
            <p:ph type="sldImg"/>
          </p:nvPr>
        </p:nvSpPr>
        <p:spPr>
          <a:xfrm>
            <a:off x="917575" y="744538"/>
            <a:ext cx="4962525" cy="3722687"/>
          </a:xfrm>
          <a:ln/>
        </p:spPr>
      </p:sp>
      <p:sp>
        <p:nvSpPr>
          <p:cNvPr id="413700" name="Rectangle 3"/>
          <p:cNvSpPr>
            <a:spLocks noGrp="1" noChangeArrowheads="1"/>
          </p:cNvSpPr>
          <p:nvPr>
            <p:ph type="body" idx="1"/>
          </p:nvPr>
        </p:nvSpPr>
        <p:spPr>
          <a:noFill/>
        </p:spPr>
        <p:txBody>
          <a:bodyPr/>
          <a:lstStyle/>
          <a:p>
            <a:pPr eaLnBrk="1" hangingPunct="1"/>
            <a:r>
              <a:rPr lang="en-GB" dirty="0" smtClean="0"/>
              <a:t>When the import is complete, the new records are stored in the Imported References group, and will include bibliographic information given for the Digital Object Identifier (DOI) mined from the PDF file, such as title, author, volume, issue, page, year, and DOI. Check through the imported data to make sure it has imported as expected. The </a:t>
            </a:r>
            <a:r>
              <a:rPr lang="en-GB" b="1" dirty="0" smtClean="0"/>
              <a:t>Imported References </a:t>
            </a:r>
            <a:r>
              <a:rPr lang="en-GB" dirty="0" smtClean="0"/>
              <a:t>group is a temporary group that is replaced each time you import another set of references. It is removed when you exit EndNote (although the references remain in the library). To return all references to the library display (including the newly imported ones), choose </a:t>
            </a:r>
            <a:r>
              <a:rPr lang="en-GB" b="1" dirty="0" smtClean="0"/>
              <a:t>Show All References</a:t>
            </a:r>
            <a:r>
              <a:rPr lang="en-GB" dirty="0" smtClean="0"/>
              <a:t> from the </a:t>
            </a:r>
            <a:r>
              <a:rPr lang="en-GB" b="1" dirty="0" smtClean="0"/>
              <a:t>References</a:t>
            </a:r>
            <a:r>
              <a:rPr lang="en-GB" dirty="0" smtClean="0"/>
              <a:t> menu or click the </a:t>
            </a:r>
            <a:r>
              <a:rPr lang="en-GB" b="1" dirty="0" smtClean="0"/>
              <a:t>All References </a:t>
            </a:r>
            <a:r>
              <a:rPr lang="en-GB" b="0" dirty="0" smtClean="0"/>
              <a:t>group</a:t>
            </a:r>
            <a:r>
              <a:rPr lang="en-GB" dirty="0" smtClean="0"/>
              <a:t>.</a:t>
            </a:r>
          </a:p>
          <a:p>
            <a:pPr eaLnBrk="1" hangingPunct="1"/>
            <a:r>
              <a:rPr lang="en-GB" dirty="0" smtClean="0"/>
              <a:t>When more than one DOI appears</a:t>
            </a:r>
            <a:r>
              <a:rPr lang="en-GB" baseline="0" dirty="0" smtClean="0"/>
              <a:t> on the first page of an article, the PDF will be imported and attached to the record, but bibliographic data must be created manually as EndNote cannot identify the primary DOI.</a:t>
            </a:r>
            <a:endParaRPr lang="en-GB" dirty="0" smtClean="0"/>
          </a:p>
          <a:p>
            <a:pPr eaLnBrk="1" hangingPunct="1"/>
            <a:endParaRPr lang="en-GB" dirty="0" smtClean="0"/>
          </a:p>
        </p:txBody>
      </p:sp>
    </p:spTree>
    <p:extLst>
      <p:ext uri="{BB962C8B-B14F-4D97-AF65-F5344CB8AC3E}">
        <p14:creationId xmlns:p14="http://schemas.microsoft.com/office/powerpoint/2010/main" val="106306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8</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endParaRPr lang="en-GB" dirty="0" smtClean="0"/>
          </a:p>
        </p:txBody>
      </p:sp>
    </p:spTree>
    <p:extLst>
      <p:ext uri="{BB962C8B-B14F-4D97-AF65-F5344CB8AC3E}">
        <p14:creationId xmlns:p14="http://schemas.microsoft.com/office/powerpoint/2010/main" val="1866045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 </a:t>
            </a:r>
            <a:r>
              <a:rPr lang="en-GB" dirty="0" err="1" smtClean="0"/>
              <a:t>pdf</a:t>
            </a:r>
            <a:r>
              <a:rPr lang="en-GB" dirty="0" smtClean="0"/>
              <a:t> file is attached to an Endnote record, the file name will be shown on the </a:t>
            </a:r>
            <a:r>
              <a:rPr lang="en-GB" b="1" dirty="0" smtClean="0"/>
              <a:t>PDF </a:t>
            </a:r>
            <a:r>
              <a:rPr lang="en-GB" dirty="0" smtClean="0"/>
              <a:t>tab. Click on this tab to view the </a:t>
            </a:r>
            <a:r>
              <a:rPr lang="en-GB" dirty="0" err="1" smtClean="0"/>
              <a:t>pdf</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76</a:t>
            </a:fld>
            <a:endParaRPr lang="en-GB"/>
          </a:p>
        </p:txBody>
      </p:sp>
    </p:spTree>
    <p:extLst>
      <p:ext uri="{BB962C8B-B14F-4D97-AF65-F5344CB8AC3E}">
        <p14:creationId xmlns:p14="http://schemas.microsoft.com/office/powerpoint/2010/main" val="2535344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Use the PDF toolbar</a:t>
            </a:r>
            <a:r>
              <a:rPr lang="en-GB" baseline="0" dirty="0" smtClean="0"/>
              <a:t> to copy, print, scroll through the document pages, magnify or rotate pages. It is usually easier to view the PDF to the right of the screen. Use the layout menu to change location.</a:t>
            </a:r>
            <a:endParaRPr lang="en-GB" dirty="0" smtClean="0"/>
          </a:p>
          <a:p>
            <a:endParaRPr lang="en-GB" dirty="0" smtClean="0"/>
          </a:p>
          <a:p>
            <a:r>
              <a:rPr lang="en-GB" dirty="0" smtClean="0"/>
              <a:t>The PDF can</a:t>
            </a:r>
            <a:r>
              <a:rPr lang="en-GB" baseline="0" dirty="0" smtClean="0"/>
              <a:t> be viewed in full screen without needing to open the file from  the EndNote record.</a:t>
            </a:r>
          </a:p>
          <a:p>
            <a:r>
              <a:rPr lang="en-GB" baseline="0" dirty="0" smtClean="0"/>
              <a:t>In the Reference panel, click the toggle icon at the top left.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77</a:t>
            </a:fld>
            <a:endParaRPr lang="en-GB"/>
          </a:p>
        </p:txBody>
      </p:sp>
    </p:spTree>
    <p:extLst>
      <p:ext uri="{BB962C8B-B14F-4D97-AF65-F5344CB8AC3E}">
        <p14:creationId xmlns:p14="http://schemas.microsoft.com/office/powerpoint/2010/main" val="14038153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return to EndNote Library view, click the icon on the left of the </a:t>
            </a:r>
            <a:r>
              <a:rPr lang="en-GB" dirty="0" err="1" smtClean="0"/>
              <a:t>pdf</a:t>
            </a:r>
            <a:r>
              <a:rPr lang="en-GB" dirty="0" smtClean="0"/>
              <a:t>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78</a:t>
            </a:fld>
            <a:endParaRPr lang="en-GB"/>
          </a:p>
        </p:txBody>
      </p:sp>
    </p:spTree>
    <p:extLst>
      <p:ext uri="{BB962C8B-B14F-4D97-AF65-F5344CB8AC3E}">
        <p14:creationId xmlns:p14="http://schemas.microsoft.com/office/powerpoint/2010/main" val="4050440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Sections of the document can be highlighted - select</a:t>
            </a:r>
            <a:r>
              <a:rPr lang="en-GB" baseline="0" dirty="0" smtClean="0"/>
              <a:t> and drag over relevant sections then</a:t>
            </a:r>
            <a:r>
              <a:rPr lang="en-GB" dirty="0" smtClean="0"/>
              <a:t> click on the highlight tool on the PDF toolbar. Moving to another record in the EndNote</a:t>
            </a:r>
            <a:r>
              <a:rPr lang="en-GB" baseline="0" dirty="0" smtClean="0"/>
              <a:t> library will generate a Save prompt: if the document is printed,  this will include the highlights.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79</a:t>
            </a:fld>
            <a:endParaRPr lang="en-GB"/>
          </a:p>
        </p:txBody>
      </p:sp>
    </p:spTree>
    <p:extLst>
      <p:ext uri="{BB962C8B-B14F-4D97-AF65-F5344CB8AC3E}">
        <p14:creationId xmlns:p14="http://schemas.microsoft.com/office/powerpoint/2010/main" val="20258846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Use Underline and strike through in the same way - select</a:t>
            </a:r>
            <a:r>
              <a:rPr lang="en-GB" baseline="0" dirty="0" smtClean="0"/>
              <a:t> and drag over relevant sections then</a:t>
            </a:r>
            <a:r>
              <a:rPr lang="en-GB" dirty="0" smtClean="0"/>
              <a:t> click on the relevant tool on the PDF toolbar. Moving to another record in the EndNote</a:t>
            </a:r>
            <a:r>
              <a:rPr lang="en-GB" baseline="0" dirty="0" smtClean="0"/>
              <a:t> library will generate a Save prompt: if the document is printed,  this will include the underline or strikethrough annotations.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80</a:t>
            </a:fld>
            <a:endParaRPr lang="en-GB"/>
          </a:p>
        </p:txBody>
      </p:sp>
    </p:spTree>
    <p:extLst>
      <p:ext uri="{BB962C8B-B14F-4D97-AF65-F5344CB8AC3E}">
        <p14:creationId xmlns:p14="http://schemas.microsoft.com/office/powerpoint/2010/main" val="20999975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Sticky notes can also be attached: click the sticky note icon in the toolbar</a:t>
            </a:r>
            <a:r>
              <a:rPr lang="en-GB" baseline="0" dirty="0" smtClean="0"/>
              <a:t> and then click the insertion point in the document. A timed and dated Notes window displays. Add further comments at any time. </a:t>
            </a:r>
            <a:r>
              <a:rPr lang="en-GB" dirty="0" smtClean="0"/>
              <a:t>Moving to another record in the EndNote</a:t>
            </a:r>
            <a:r>
              <a:rPr lang="en-GB" baseline="0" dirty="0" smtClean="0"/>
              <a:t> library will generate a Save prompt: the sticky notes will not be included if the document is printed, but the contents can be searched from within EndNote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81</a:t>
            </a:fld>
            <a:endParaRPr lang="en-GB"/>
          </a:p>
        </p:txBody>
      </p:sp>
    </p:spTree>
    <p:extLst>
      <p:ext uri="{BB962C8B-B14F-4D97-AF65-F5344CB8AC3E}">
        <p14:creationId xmlns:p14="http://schemas.microsoft.com/office/powerpoint/2010/main" val="35816154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quick search will</a:t>
            </a:r>
            <a:r>
              <a:rPr lang="en-GB" baseline="0" dirty="0" smtClean="0"/>
              <a:t> search all the fields in the EndNote library, including </a:t>
            </a:r>
            <a:r>
              <a:rPr lang="en-GB" baseline="0" dirty="0" err="1" smtClean="0"/>
              <a:t>pdf</a:t>
            </a:r>
            <a:r>
              <a:rPr lang="en-GB" baseline="0" dirty="0" smtClean="0"/>
              <a:t> text and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83</a:t>
            </a:fld>
            <a:endParaRPr lang="en-GB"/>
          </a:p>
        </p:txBody>
      </p:sp>
    </p:spTree>
    <p:extLst>
      <p:ext uri="{BB962C8B-B14F-4D97-AF65-F5344CB8AC3E}">
        <p14:creationId xmlns:p14="http://schemas.microsoft.com/office/powerpoint/2010/main" val="3906288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Records are displayed as a temporary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84</a:t>
            </a:fld>
            <a:endParaRPr lang="en-GB"/>
          </a:p>
        </p:txBody>
      </p:sp>
    </p:spTree>
    <p:extLst>
      <p:ext uri="{BB962C8B-B14F-4D97-AF65-F5344CB8AC3E}">
        <p14:creationId xmlns:p14="http://schemas.microsoft.com/office/powerpoint/2010/main" val="26755368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whether to show or hide the search panel: use the control at the top right of the library screen.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85</a:t>
            </a:fld>
            <a:endParaRPr lang="en-GB"/>
          </a:p>
        </p:txBody>
      </p:sp>
    </p:spTree>
    <p:extLst>
      <p:ext uri="{BB962C8B-B14F-4D97-AF65-F5344CB8AC3E}">
        <p14:creationId xmlns:p14="http://schemas.microsoft.com/office/powerpoint/2010/main" val="809863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possible to search on any filed or combination of fields in the EndNote record:</a:t>
            </a:r>
            <a:r>
              <a:rPr lang="en-GB" baseline="0" dirty="0" smtClean="0"/>
              <a:t> attached pdf's and sticky notes (PDF notes) can also be selected - these appear above the Author field in the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86</a:t>
            </a:fld>
            <a:endParaRPr lang="en-GB"/>
          </a:p>
        </p:txBody>
      </p:sp>
    </p:spTree>
    <p:extLst>
      <p:ext uri="{BB962C8B-B14F-4D97-AF65-F5344CB8AC3E}">
        <p14:creationId xmlns:p14="http://schemas.microsoft.com/office/powerpoint/2010/main" val="289182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9</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r>
              <a:rPr lang="en-GB" dirty="0" smtClean="0"/>
              <a:t>Be sure to choose the combination icon at top left so that you can work both with the desktop library and online features.</a:t>
            </a:r>
          </a:p>
          <a:p>
            <a:pPr eaLnBrk="1" hangingPunct="1"/>
            <a:r>
              <a:rPr lang="en-GB" dirty="0" smtClean="0"/>
              <a:t>Use the layout dropdown</a:t>
            </a:r>
            <a:r>
              <a:rPr lang="en-GB" baseline="0" dirty="0" smtClean="0"/>
              <a:t> menu to show or hide the Groups panel, and to hide or move the Reference panel.</a:t>
            </a:r>
            <a:endParaRPr lang="en-GB" dirty="0" smtClean="0"/>
          </a:p>
          <a:p>
            <a:pPr eaLnBrk="1" hangingPunct="1"/>
            <a:endParaRPr lang="en-GB" dirty="0" smtClean="0"/>
          </a:p>
        </p:txBody>
      </p:sp>
    </p:spTree>
    <p:extLst>
      <p:ext uri="{BB962C8B-B14F-4D97-AF65-F5344CB8AC3E}">
        <p14:creationId xmlns:p14="http://schemas.microsoft.com/office/powerpoint/2010/main" val="1223761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Combine rows: to</a:t>
            </a:r>
            <a:r>
              <a:rPr lang="en-GB" baseline="0" dirty="0" smtClean="0"/>
              <a:t> select a range of years, or search on the stem of a word, use the commands in the dropdown box. Use the appropriate Boolean operator from the dropdown list. More rows can be added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87</a:t>
            </a:fld>
            <a:endParaRPr lang="en-GB"/>
          </a:p>
        </p:txBody>
      </p:sp>
    </p:spTree>
    <p:extLst>
      <p:ext uri="{BB962C8B-B14F-4D97-AF65-F5344CB8AC3E}">
        <p14:creationId xmlns:p14="http://schemas.microsoft.com/office/powerpoint/2010/main" val="40323447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Search results are displayed</a:t>
            </a:r>
            <a:r>
              <a:rPr lang="en-GB" baseline="0" dirty="0" smtClean="0"/>
              <a:t> as a temporary group - to save the search, create a new group, and add these records to the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88</a:t>
            </a:fld>
            <a:endParaRPr lang="en-GB"/>
          </a:p>
        </p:txBody>
      </p:sp>
    </p:spTree>
    <p:extLst>
      <p:ext uri="{BB962C8B-B14F-4D97-AF65-F5344CB8AC3E}">
        <p14:creationId xmlns:p14="http://schemas.microsoft.com/office/powerpoint/2010/main" val="3901054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90</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sub-libraries,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It is not possible to delete an item from a Smart group.</a:t>
            </a:r>
          </a:p>
          <a:p>
            <a:pPr eaLnBrk="1" hangingPunct="1">
              <a:lnSpc>
                <a:spcPct val="90000"/>
              </a:lnSpc>
            </a:pPr>
            <a:r>
              <a:rPr lang="en-GB" dirty="0" smtClean="0"/>
              <a:t>To create a Custom group, go to </a:t>
            </a:r>
            <a:r>
              <a:rPr lang="en-GB" b="1" dirty="0" smtClean="0"/>
              <a:t>Groups, Create Group</a:t>
            </a:r>
            <a:r>
              <a:rPr lang="en-GB" dirty="0" smtClean="0"/>
              <a:t>. </a:t>
            </a:r>
          </a:p>
        </p:txBody>
      </p:sp>
    </p:spTree>
    <p:extLst>
      <p:ext uri="{BB962C8B-B14F-4D97-AF65-F5344CB8AC3E}">
        <p14:creationId xmlns:p14="http://schemas.microsoft.com/office/powerpoint/2010/main" val="8165344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91</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on right-click.</a:t>
            </a:r>
          </a:p>
        </p:txBody>
      </p:sp>
    </p:spTree>
    <p:extLst>
      <p:ext uri="{BB962C8B-B14F-4D97-AF65-F5344CB8AC3E}">
        <p14:creationId xmlns:p14="http://schemas.microsoft.com/office/powerpoint/2010/main" val="3675343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92</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GB" smtClean="0"/>
              <a:t>Select the records to be added to the group, and drag on to the group name.</a:t>
            </a:r>
          </a:p>
          <a:p>
            <a:pPr eaLnBrk="1" hangingPunct="1"/>
            <a:endParaRPr lang="en-GB" smtClean="0"/>
          </a:p>
          <a:p>
            <a:pPr eaLnBrk="1" hangingPunct="1"/>
            <a:endParaRPr lang="en-GB" smtClean="0"/>
          </a:p>
        </p:txBody>
      </p:sp>
    </p:spTree>
    <p:extLst>
      <p:ext uri="{BB962C8B-B14F-4D97-AF65-F5344CB8AC3E}">
        <p14:creationId xmlns:p14="http://schemas.microsoft.com/office/powerpoint/2010/main" val="19921578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93</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extLst>
      <p:ext uri="{BB962C8B-B14F-4D97-AF65-F5344CB8AC3E}">
        <p14:creationId xmlns:p14="http://schemas.microsoft.com/office/powerpoint/2010/main" val="79371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Smart groups are created by setting</a:t>
            </a:r>
            <a:r>
              <a:rPr lang="en-GB" baseline="0" dirty="0" smtClean="0"/>
              <a:t> criteria which apply to every item in the group. Go to </a:t>
            </a:r>
            <a:r>
              <a:rPr lang="en-GB" b="1" baseline="0" dirty="0" smtClean="0"/>
              <a:t>Groups, Create Smart Group</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95</a:t>
            </a:fld>
            <a:endParaRPr lang="en-GB"/>
          </a:p>
        </p:txBody>
      </p:sp>
    </p:spTree>
    <p:extLst>
      <p:ext uri="{BB962C8B-B14F-4D97-AF65-F5344CB8AC3E}">
        <p14:creationId xmlns:p14="http://schemas.microsoft.com/office/powerpoint/2010/main" val="5021582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Criteria can be set for any field in the EndNote record, including </a:t>
            </a:r>
            <a:r>
              <a:rPr lang="en-GB" dirty="0" err="1" smtClean="0"/>
              <a:t>pdf</a:t>
            </a:r>
            <a:r>
              <a:rPr lang="en-GB" dirty="0" smtClean="0"/>
              <a:t> text and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96</a:t>
            </a:fld>
            <a:endParaRPr lang="en-GB"/>
          </a:p>
        </p:txBody>
      </p:sp>
    </p:spTree>
    <p:extLst>
      <p:ext uri="{BB962C8B-B14F-4D97-AF65-F5344CB8AC3E}">
        <p14:creationId xmlns:p14="http://schemas.microsoft.com/office/powerpoint/2010/main" val="5873865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Boolean operators And/Or/Not to combine search terms. Additional lines for further search terms can be added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97</a:t>
            </a:fld>
            <a:endParaRPr lang="en-GB"/>
          </a:p>
        </p:txBody>
      </p:sp>
    </p:spTree>
    <p:extLst>
      <p:ext uri="{BB962C8B-B14F-4D97-AF65-F5344CB8AC3E}">
        <p14:creationId xmlns:p14="http://schemas.microsoft.com/office/powerpoint/2010/main" val="35227320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a Smart Group is created, the entire EndNote library and any subsequent entries will be copied automatically into the Smart group. If</a:t>
            </a:r>
            <a:r>
              <a:rPr lang="en-GB" baseline="0" dirty="0" smtClean="0"/>
              <a:t> an individual item is deleted from a Smart group, it will also be deleted from All References. If an entire Smart Group is deleted, the references remain in the EndNote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98</a:t>
            </a:fld>
            <a:endParaRPr lang="en-GB"/>
          </a:p>
        </p:txBody>
      </p:sp>
    </p:spTree>
    <p:extLst>
      <p:ext uri="{BB962C8B-B14F-4D97-AF65-F5344CB8AC3E}">
        <p14:creationId xmlns:p14="http://schemas.microsoft.com/office/powerpoint/2010/main" val="177844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choose which fields from the EndNote record to display in the library pane: right click in the header bar to display available fields, and choose up to 10 of these.</a:t>
            </a:r>
          </a:p>
          <a:p>
            <a:r>
              <a:rPr lang="en-GB" dirty="0" smtClean="0"/>
              <a:t>Manage the order of fields by select and drag in the header 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a:t>
            </a:fld>
            <a:endParaRPr lang="en-GB"/>
          </a:p>
        </p:txBody>
      </p:sp>
    </p:spTree>
    <p:extLst>
      <p:ext uri="{BB962C8B-B14F-4D97-AF65-F5344CB8AC3E}">
        <p14:creationId xmlns:p14="http://schemas.microsoft.com/office/powerpoint/2010/main" val="1510136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Access the library search tool </a:t>
            </a:r>
            <a:r>
              <a:rPr lang="en-GB" dirty="0" err="1" smtClean="0"/>
              <a:t>Delphis</a:t>
            </a:r>
            <a:r>
              <a:rPr lang="en-GB" dirty="0" smtClean="0"/>
              <a:t> via SUSSED, </a:t>
            </a:r>
            <a:r>
              <a:rPr lang="en-GB" dirty="0" err="1" smtClean="0"/>
              <a:t>Libguides</a:t>
            </a:r>
            <a:r>
              <a:rPr lang="en-GB" baseline="0" dirty="0" smtClean="0"/>
              <a:t> or the Library website. Enter search term(s) and click the</a:t>
            </a:r>
            <a:r>
              <a:rPr lang="en-GB" b="1" baseline="0" dirty="0" smtClean="0"/>
              <a:t> Search </a:t>
            </a:r>
            <a:r>
              <a:rPr lang="en-GB" baseline="0" dirty="0" smtClean="0"/>
              <a:t>button. </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99</a:t>
            </a:fld>
            <a:endParaRPr lang="en-GB"/>
          </a:p>
        </p:txBody>
      </p:sp>
    </p:spTree>
    <p:extLst>
      <p:ext uri="{BB962C8B-B14F-4D97-AF65-F5344CB8AC3E}">
        <p14:creationId xmlns:p14="http://schemas.microsoft.com/office/powerpoint/2010/main" val="2720432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Add to folder icon for any required items. These are listed in </a:t>
            </a:r>
            <a:r>
              <a:rPr lang="en-GB" b="1" dirty="0" smtClean="0"/>
              <a:t>'Folder has items</a:t>
            </a:r>
            <a:r>
              <a:rPr lang="en-GB" dirty="0" smtClean="0"/>
              <a:t>' but note that however many are selected, only three individual items will show. To see all selections, click '</a:t>
            </a:r>
            <a:r>
              <a:rPr lang="en-GB" b="1" dirty="0" smtClean="0"/>
              <a:t>Go to Folder View</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100</a:t>
            </a:fld>
            <a:endParaRPr lang="en-GB"/>
          </a:p>
        </p:txBody>
      </p:sp>
    </p:spTree>
    <p:extLst>
      <p:ext uri="{BB962C8B-B14F-4D97-AF65-F5344CB8AC3E}">
        <p14:creationId xmlns:p14="http://schemas.microsoft.com/office/powerpoint/2010/main" val="1237179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page, select the items for export (or delete any not required), then click</a:t>
            </a:r>
            <a:r>
              <a:rPr lang="en-GB" baseline="0" dirty="0" smtClean="0"/>
              <a:t> the </a:t>
            </a:r>
            <a:r>
              <a:rPr lang="en-GB" b="1" baseline="0" dirty="0" smtClean="0"/>
              <a:t>Export</a:t>
            </a:r>
            <a:r>
              <a:rPr lang="en-GB" baseline="0" dirty="0" smtClean="0"/>
              <a:t> button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101</a:t>
            </a:fld>
            <a:endParaRPr lang="en-GB"/>
          </a:p>
        </p:txBody>
      </p:sp>
    </p:spTree>
    <p:extLst>
      <p:ext uri="{BB962C8B-B14F-4D97-AF65-F5344CB8AC3E}">
        <p14:creationId xmlns:p14="http://schemas.microsoft.com/office/powerpoint/2010/main" val="3840054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default format is to EndNote:</a:t>
            </a:r>
            <a:r>
              <a:rPr lang="en-GB" baseline="0" dirty="0" smtClean="0"/>
              <a:t> click the </a:t>
            </a:r>
            <a:r>
              <a:rPr lang="en-GB" b="1" baseline="0" dirty="0" smtClean="0"/>
              <a:t>Save</a:t>
            </a:r>
            <a:r>
              <a:rPr lang="en-GB" baseline="0" dirty="0" smtClean="0"/>
              <a:t> button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102</a:t>
            </a:fld>
            <a:endParaRPr lang="en-GB"/>
          </a:p>
        </p:txBody>
      </p:sp>
    </p:spTree>
    <p:extLst>
      <p:ext uri="{BB962C8B-B14F-4D97-AF65-F5344CB8AC3E}">
        <p14:creationId xmlns:p14="http://schemas.microsoft.com/office/powerpoint/2010/main" val="9873733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selected records are imported as a temporary group and also</a:t>
            </a:r>
            <a:r>
              <a:rPr lang="en-GB" baseline="0" dirty="0" smtClean="0"/>
              <a:t> added to </a:t>
            </a:r>
            <a:r>
              <a:rPr lang="en-GB" b="1" baseline="0" dirty="0" smtClean="0"/>
              <a:t>All References</a:t>
            </a:r>
            <a:r>
              <a:rPr lang="en-GB" baseline="0" dirty="0" smtClean="0"/>
              <a:t>. The records include links back to the database, and where relevant to the actual item</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103</a:t>
            </a:fld>
            <a:endParaRPr lang="en-GB"/>
          </a:p>
        </p:txBody>
      </p:sp>
    </p:spTree>
    <p:extLst>
      <p:ext uri="{BB962C8B-B14F-4D97-AF65-F5344CB8AC3E}">
        <p14:creationId xmlns:p14="http://schemas.microsoft.com/office/powerpoint/2010/main" val="40738195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E3CAF8-06D2-4400-A338-231EAD42B777}" type="slidenum">
              <a:rPr lang="en-GB" smtClean="0"/>
              <a:pPr eaLnBrk="1" hangingPunct="1"/>
              <a:t>105</a:t>
            </a:fld>
            <a:endParaRPr lang="en-GB" smtClean="0"/>
          </a:p>
        </p:txBody>
      </p:sp>
      <p:sp>
        <p:nvSpPr>
          <p:cNvPr id="524291" name="Rectangle 2"/>
          <p:cNvSpPr>
            <a:spLocks noGrp="1" noRot="1" noChangeAspect="1" noChangeArrowheads="1" noTextEdit="1"/>
          </p:cNvSpPr>
          <p:nvPr>
            <p:ph type="sldImg"/>
          </p:nvPr>
        </p:nvSpPr>
        <p:spPr>
          <a:xfrm>
            <a:off x="917575" y="744538"/>
            <a:ext cx="4962525" cy="3722687"/>
          </a:xfrm>
          <a:ln/>
        </p:spPr>
      </p:sp>
      <p:sp>
        <p:nvSpPr>
          <p:cNvPr id="524292" name="Rectangle 3"/>
          <p:cNvSpPr>
            <a:spLocks noGrp="1" noChangeArrowheads="1"/>
          </p:cNvSpPr>
          <p:nvPr>
            <p:ph type="body" idx="1"/>
          </p:nvPr>
        </p:nvSpPr>
        <p:spPr>
          <a:noFill/>
        </p:spPr>
        <p:txBody>
          <a:bodyPr/>
          <a:lstStyle/>
          <a:p>
            <a:pPr eaLnBrk="1" hangingPunct="1"/>
            <a:r>
              <a:rPr lang="en-GB" dirty="0" smtClean="0"/>
              <a:t>Unlike the main Google search engine, Google Scholar enables references to be exported to Endnote.  However, before any searches are carried out, check that Google Scholar is properly configured to do this.  To do this click on the cog wheel which will take you to the </a:t>
            </a:r>
            <a:r>
              <a:rPr lang="en-GB" b="1" dirty="0" smtClean="0"/>
              <a:t>Scholar Settings</a:t>
            </a:r>
            <a:r>
              <a:rPr lang="en-GB" b="1" baseline="0" dirty="0" smtClean="0"/>
              <a:t> </a:t>
            </a:r>
            <a:r>
              <a:rPr lang="en-GB" baseline="0" dirty="0" smtClean="0"/>
              <a:t>page</a:t>
            </a:r>
            <a:r>
              <a:rPr lang="en-GB" b="0" baseline="0" dirty="0" smtClean="0"/>
              <a:t>.</a:t>
            </a:r>
            <a:r>
              <a:rPr lang="en-GB" b="1" dirty="0" smtClean="0"/>
              <a:t> </a:t>
            </a:r>
            <a:r>
              <a:rPr lang="en-GB" dirty="0" smtClean="0"/>
              <a:t> </a:t>
            </a:r>
          </a:p>
        </p:txBody>
      </p:sp>
    </p:spTree>
    <p:extLst>
      <p:ext uri="{BB962C8B-B14F-4D97-AF65-F5344CB8AC3E}">
        <p14:creationId xmlns:p14="http://schemas.microsoft.com/office/powerpoint/2010/main" val="23519565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F177F3-30A5-4D54-A0E5-EAE3D228EF43}" type="slidenum">
              <a:rPr lang="en-GB" smtClean="0"/>
              <a:pPr eaLnBrk="1" hangingPunct="1"/>
              <a:t>106</a:t>
            </a:fld>
            <a:endParaRPr lang="en-GB" smtClean="0"/>
          </a:p>
        </p:txBody>
      </p:sp>
      <p:sp>
        <p:nvSpPr>
          <p:cNvPr id="525315" name="Rectangle 2"/>
          <p:cNvSpPr>
            <a:spLocks noGrp="1" noRot="1" noChangeAspect="1" noChangeArrowheads="1" noTextEdit="1"/>
          </p:cNvSpPr>
          <p:nvPr>
            <p:ph type="sldImg"/>
          </p:nvPr>
        </p:nvSpPr>
        <p:spPr>
          <a:xfrm>
            <a:off x="917575" y="744538"/>
            <a:ext cx="4962525" cy="3722687"/>
          </a:xfrm>
          <a:ln/>
        </p:spPr>
      </p:sp>
      <p:sp>
        <p:nvSpPr>
          <p:cNvPr id="525316" name="Rectangle 3"/>
          <p:cNvSpPr>
            <a:spLocks noGrp="1" noChangeArrowheads="1"/>
          </p:cNvSpPr>
          <p:nvPr>
            <p:ph type="body" idx="1"/>
          </p:nvPr>
        </p:nvSpPr>
        <p:spPr>
          <a:noFill/>
        </p:spPr>
        <p:txBody>
          <a:bodyPr/>
          <a:lstStyle/>
          <a:p>
            <a:pPr eaLnBrk="1" hangingPunct="1"/>
            <a:r>
              <a:rPr lang="en-GB" dirty="0" smtClean="0"/>
              <a:t>Near the bottom of the page, is the Bibliography Manager section.  Check that the </a:t>
            </a:r>
            <a:r>
              <a:rPr lang="en-GB" b="1" dirty="0" smtClean="0"/>
              <a:t>Show links to import citations</a:t>
            </a:r>
            <a:r>
              <a:rPr lang="en-GB" dirty="0" smtClean="0"/>
              <a:t> option is marked  and that Endnote is chosen from the drop-down menu beside it.   To return to the search screen, click </a:t>
            </a:r>
            <a:r>
              <a:rPr lang="en-GB" b="1" dirty="0" smtClean="0"/>
              <a:t>Save</a:t>
            </a:r>
            <a:r>
              <a:rPr lang="en-GB" dirty="0" smtClean="0"/>
              <a:t>.</a:t>
            </a:r>
            <a:endParaRPr lang="en-GB" b="1" dirty="0" smtClean="0"/>
          </a:p>
        </p:txBody>
      </p:sp>
    </p:spTree>
    <p:extLst>
      <p:ext uri="{BB962C8B-B14F-4D97-AF65-F5344CB8AC3E}">
        <p14:creationId xmlns:p14="http://schemas.microsoft.com/office/powerpoint/2010/main" val="2060182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722AC6-1007-49C4-B6FE-90960FC88554}" type="slidenum">
              <a:rPr lang="en-GB" smtClean="0"/>
              <a:pPr eaLnBrk="1" hangingPunct="1"/>
              <a:t>107</a:t>
            </a:fld>
            <a:endParaRPr lang="en-GB" smtClean="0"/>
          </a:p>
        </p:txBody>
      </p:sp>
      <p:sp>
        <p:nvSpPr>
          <p:cNvPr id="526339" name="Rectangle 2"/>
          <p:cNvSpPr>
            <a:spLocks noGrp="1" noRot="1" noChangeAspect="1" noChangeArrowheads="1" noTextEdit="1"/>
          </p:cNvSpPr>
          <p:nvPr>
            <p:ph type="sldImg"/>
          </p:nvPr>
        </p:nvSpPr>
        <p:spPr>
          <a:xfrm>
            <a:off x="917575" y="744538"/>
            <a:ext cx="4962525" cy="3722687"/>
          </a:xfrm>
          <a:ln/>
        </p:spPr>
      </p:sp>
      <p:sp>
        <p:nvSpPr>
          <p:cNvPr id="526340" name="Rectangle 3"/>
          <p:cNvSpPr>
            <a:spLocks noGrp="1" noChangeArrowheads="1"/>
          </p:cNvSpPr>
          <p:nvPr>
            <p:ph type="body" idx="1"/>
          </p:nvPr>
        </p:nvSpPr>
        <p:spPr>
          <a:noFill/>
        </p:spPr>
        <p:txBody>
          <a:bodyPr/>
          <a:lstStyle/>
          <a:p>
            <a:pPr eaLnBrk="1" hangingPunct="1"/>
            <a:r>
              <a:rPr lang="en-GB" smtClean="0"/>
              <a:t>You can now perform a search. It is recommended that you open the EndNote Library before starting the search on Google Scholar. </a:t>
            </a:r>
          </a:p>
          <a:p>
            <a:pPr eaLnBrk="1" hangingPunct="1"/>
            <a:endParaRPr lang="en-GB" smtClean="0"/>
          </a:p>
          <a:p>
            <a:pPr eaLnBrk="1" hangingPunct="1"/>
            <a:r>
              <a:rPr lang="en-GB" smtClean="0"/>
              <a:t>This search is for material on the human genome.</a:t>
            </a:r>
          </a:p>
        </p:txBody>
      </p:sp>
    </p:spTree>
    <p:extLst>
      <p:ext uri="{BB962C8B-B14F-4D97-AF65-F5344CB8AC3E}">
        <p14:creationId xmlns:p14="http://schemas.microsoft.com/office/powerpoint/2010/main" val="16804348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3A5834-62D8-422A-916D-1BBB2A5E1D79}" type="slidenum">
              <a:rPr lang="en-GB" smtClean="0"/>
              <a:pPr eaLnBrk="1" hangingPunct="1"/>
              <a:t>108</a:t>
            </a:fld>
            <a:endParaRPr lang="en-GB" smtClean="0"/>
          </a:p>
        </p:txBody>
      </p:sp>
      <p:sp>
        <p:nvSpPr>
          <p:cNvPr id="527363" name="Rectangle 2"/>
          <p:cNvSpPr>
            <a:spLocks noGrp="1" noRot="1" noChangeAspect="1" noChangeArrowheads="1" noTextEdit="1"/>
          </p:cNvSpPr>
          <p:nvPr>
            <p:ph type="sldImg"/>
          </p:nvPr>
        </p:nvSpPr>
        <p:spPr>
          <a:xfrm>
            <a:off x="917575" y="744538"/>
            <a:ext cx="4962525" cy="3722687"/>
          </a:xfrm>
          <a:ln/>
        </p:spPr>
      </p:sp>
      <p:sp>
        <p:nvSpPr>
          <p:cNvPr id="527364" name="Rectangle 3"/>
          <p:cNvSpPr>
            <a:spLocks noGrp="1" noChangeArrowheads="1"/>
          </p:cNvSpPr>
          <p:nvPr>
            <p:ph type="body" idx="1"/>
          </p:nvPr>
        </p:nvSpPr>
        <p:spPr>
          <a:noFill/>
        </p:spPr>
        <p:txBody>
          <a:bodyPr/>
          <a:lstStyle/>
          <a:p>
            <a:pPr eaLnBrk="1" hangingPunct="1"/>
            <a:r>
              <a:rPr lang="en-GB" dirty="0" smtClean="0"/>
              <a:t>Google Scholar produces a large number of results for this search. To import information from any of these websites into Endnote,  select the</a:t>
            </a:r>
            <a:r>
              <a:rPr lang="en-GB" b="1" dirty="0" smtClean="0"/>
              <a:t> Import into EndNote</a:t>
            </a:r>
            <a:r>
              <a:rPr lang="en-GB" dirty="0" smtClean="0"/>
              <a:t> link that appears at the end of each entry.   </a:t>
            </a:r>
          </a:p>
        </p:txBody>
      </p:sp>
    </p:spTree>
    <p:extLst>
      <p:ext uri="{BB962C8B-B14F-4D97-AF65-F5344CB8AC3E}">
        <p14:creationId xmlns:p14="http://schemas.microsoft.com/office/powerpoint/2010/main" val="3682448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42DF744-08A7-49F2-8E5D-654838CCFA28}" type="slidenum">
              <a:rPr lang="en-GB" smtClean="0"/>
              <a:pPr eaLnBrk="1" hangingPunct="1"/>
              <a:t>109</a:t>
            </a:fld>
            <a:endParaRPr lang="en-GB" smtClean="0"/>
          </a:p>
        </p:txBody>
      </p:sp>
      <p:sp>
        <p:nvSpPr>
          <p:cNvPr id="528387" name="Rectangle 2"/>
          <p:cNvSpPr>
            <a:spLocks noGrp="1" noRot="1" noChangeAspect="1" noChangeArrowheads="1" noTextEdit="1"/>
          </p:cNvSpPr>
          <p:nvPr>
            <p:ph type="sldImg"/>
          </p:nvPr>
        </p:nvSpPr>
        <p:spPr>
          <a:xfrm>
            <a:off x="917575" y="744538"/>
            <a:ext cx="4962525" cy="3722687"/>
          </a:xfrm>
          <a:ln/>
        </p:spPr>
      </p:sp>
      <p:sp>
        <p:nvSpPr>
          <p:cNvPr id="528388" name="Rectangle 3"/>
          <p:cNvSpPr>
            <a:spLocks noGrp="1" noChangeArrowheads="1"/>
          </p:cNvSpPr>
          <p:nvPr>
            <p:ph type="body" idx="1"/>
          </p:nvPr>
        </p:nvSpPr>
        <p:spPr>
          <a:noFill/>
        </p:spPr>
        <p:txBody>
          <a:bodyPr/>
          <a:lstStyle/>
          <a:p>
            <a:pPr eaLnBrk="1" hangingPunct="1"/>
            <a:r>
              <a:rPr lang="en-GB" dirty="0" smtClean="0"/>
              <a:t>In the </a:t>
            </a:r>
            <a:r>
              <a:rPr lang="en-GB" b="1" dirty="0" smtClean="0"/>
              <a:t>File Download</a:t>
            </a:r>
            <a:r>
              <a:rPr lang="en-GB" dirty="0" smtClean="0"/>
              <a:t> bar, select </a:t>
            </a:r>
            <a:r>
              <a:rPr lang="en-GB" b="1" dirty="0" smtClean="0"/>
              <a:t>Open</a:t>
            </a:r>
            <a:r>
              <a:rPr lang="en-GB" dirty="0" smtClean="0"/>
              <a:t>.</a:t>
            </a:r>
          </a:p>
        </p:txBody>
      </p:sp>
    </p:spTree>
    <p:extLst>
      <p:ext uri="{BB962C8B-B14F-4D97-AF65-F5344CB8AC3E}">
        <p14:creationId xmlns:p14="http://schemas.microsoft.com/office/powerpoint/2010/main" val="401118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Left click on a column heading</a:t>
            </a:r>
            <a:r>
              <a:rPr lang="en-GB" baseline="0" dirty="0" smtClean="0"/>
              <a:t> to organise references by this heading.</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a:t>
            </a:fld>
            <a:endParaRPr lang="en-GB"/>
          </a:p>
        </p:txBody>
      </p:sp>
    </p:spTree>
    <p:extLst>
      <p:ext uri="{BB962C8B-B14F-4D97-AF65-F5344CB8AC3E}">
        <p14:creationId xmlns:p14="http://schemas.microsoft.com/office/powerpoint/2010/main" val="31698977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8B3A0F-2D25-458E-8925-1A8BCA22AA98}" type="slidenum">
              <a:rPr lang="en-GB" smtClean="0"/>
              <a:pPr eaLnBrk="1" hangingPunct="1"/>
              <a:t>110</a:t>
            </a:fld>
            <a:endParaRPr lang="en-GB" smtClean="0"/>
          </a:p>
        </p:txBody>
      </p:sp>
      <p:sp>
        <p:nvSpPr>
          <p:cNvPr id="529411" name="Rectangle 2"/>
          <p:cNvSpPr>
            <a:spLocks noGrp="1" noRot="1" noChangeAspect="1" noChangeArrowheads="1" noTextEdit="1"/>
          </p:cNvSpPr>
          <p:nvPr>
            <p:ph type="sldImg"/>
          </p:nvPr>
        </p:nvSpPr>
        <p:spPr>
          <a:xfrm>
            <a:off x="917575" y="744538"/>
            <a:ext cx="4962525" cy="3722687"/>
          </a:xfrm>
          <a:ln/>
        </p:spPr>
      </p:sp>
      <p:sp>
        <p:nvSpPr>
          <p:cNvPr id="529412" name="Rectangle 3"/>
          <p:cNvSpPr>
            <a:spLocks noGrp="1" noChangeArrowheads="1"/>
          </p:cNvSpPr>
          <p:nvPr>
            <p:ph type="body" idx="1"/>
          </p:nvPr>
        </p:nvSpPr>
        <p:spPr>
          <a:noFill/>
        </p:spPr>
        <p:txBody>
          <a:bodyPr/>
          <a:lstStyle/>
          <a:p>
            <a:pPr eaLnBrk="1" hangingPunct="1"/>
            <a:r>
              <a:rPr lang="en-GB" smtClean="0"/>
              <a:t>Bibliographic details are then imported into Endnote. These become a temporary group of Imported References, but are already added to the main library of All References. The temporary group will be overwritten at the next import activity, or when the library is closed.</a:t>
            </a:r>
          </a:p>
          <a:p>
            <a:pPr eaLnBrk="1" hangingPunct="1"/>
            <a:endParaRPr lang="en-GB" smtClean="0"/>
          </a:p>
          <a:p>
            <a:pPr eaLnBrk="1" hangingPunct="1"/>
            <a:r>
              <a:rPr lang="en-GB" smtClean="0"/>
              <a:t>Click on this reference in order to view its full record.</a:t>
            </a:r>
          </a:p>
        </p:txBody>
      </p:sp>
    </p:spTree>
    <p:extLst>
      <p:ext uri="{BB962C8B-B14F-4D97-AF65-F5344CB8AC3E}">
        <p14:creationId xmlns:p14="http://schemas.microsoft.com/office/powerpoint/2010/main" val="32436379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63EFF59-95FA-494E-AA1D-F4D1BB594C18}" type="slidenum">
              <a:rPr lang="en-GB" smtClean="0"/>
              <a:pPr eaLnBrk="1" hangingPunct="1"/>
              <a:t>111</a:t>
            </a:fld>
            <a:endParaRPr lang="en-GB" smtClean="0"/>
          </a:p>
        </p:txBody>
      </p:sp>
      <p:sp>
        <p:nvSpPr>
          <p:cNvPr id="531459" name="Rectangle 2"/>
          <p:cNvSpPr>
            <a:spLocks noGrp="1" noRot="1" noChangeAspect="1" noChangeArrowheads="1" noTextEdit="1"/>
          </p:cNvSpPr>
          <p:nvPr>
            <p:ph type="sldImg"/>
          </p:nvPr>
        </p:nvSpPr>
        <p:spPr>
          <a:xfrm>
            <a:off x="917575" y="744538"/>
            <a:ext cx="4962525" cy="3722687"/>
          </a:xfrm>
          <a:ln/>
        </p:spPr>
      </p:sp>
      <p:sp>
        <p:nvSpPr>
          <p:cNvPr id="531460" name="Rectangle 3"/>
          <p:cNvSpPr>
            <a:spLocks noGrp="1" noChangeArrowheads="1"/>
          </p:cNvSpPr>
          <p:nvPr>
            <p:ph type="body" idx="1"/>
          </p:nvPr>
        </p:nvSpPr>
        <p:spPr>
          <a:noFill/>
        </p:spPr>
        <p:txBody>
          <a:bodyPr/>
          <a:lstStyle/>
          <a:p>
            <a:pPr eaLnBrk="1" hangingPunct="1"/>
            <a:r>
              <a:rPr lang="en-GB" smtClean="0"/>
              <a:t>Google Scholar won’t allow you to import more than one reference at a time. To export more items from the ‘human genome’ search into Endnote then you will need to return to the Google Scholar search page and select the next reference required.</a:t>
            </a:r>
          </a:p>
          <a:p>
            <a:pPr eaLnBrk="1" hangingPunct="1"/>
            <a:endParaRPr lang="en-GB" smtClean="0"/>
          </a:p>
        </p:txBody>
      </p:sp>
    </p:spTree>
    <p:extLst>
      <p:ext uri="{BB962C8B-B14F-4D97-AF65-F5344CB8AC3E}">
        <p14:creationId xmlns:p14="http://schemas.microsoft.com/office/powerpoint/2010/main" val="7871134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your duplicate criteria</a:t>
            </a:r>
            <a:r>
              <a:rPr lang="en-GB" baseline="0" dirty="0" smtClean="0"/>
              <a:t> in </a:t>
            </a:r>
            <a:r>
              <a:rPr lang="en-GB" b="1" baseline="0" dirty="0" smtClean="0"/>
              <a:t>Edit, Preferences, Duplicates. </a:t>
            </a:r>
            <a:r>
              <a:rPr lang="en-GB" baseline="0" dirty="0" smtClean="0"/>
              <a:t>Tick </a:t>
            </a:r>
            <a:r>
              <a:rPr lang="en-GB" b="1" baseline="0" dirty="0" smtClean="0"/>
              <a:t>Automatically discard duplicates </a:t>
            </a:r>
            <a:r>
              <a:rPr lang="en-GB" baseline="0" dirty="0" smtClean="0"/>
              <a:t>if you regularly import references from different sources. You may find it useful not to compare authors, as names can be indexed very differently by different databases.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113</a:t>
            </a:fld>
            <a:endParaRPr lang="en-GB"/>
          </a:p>
        </p:txBody>
      </p:sp>
    </p:spTree>
    <p:extLst>
      <p:ext uri="{BB962C8B-B14F-4D97-AF65-F5344CB8AC3E}">
        <p14:creationId xmlns:p14="http://schemas.microsoft.com/office/powerpoint/2010/main" val="29397259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7EC4A5-F041-43F1-9048-17678AC8EBB9}" type="slidenum">
              <a:rPr lang="en-GB" smtClean="0"/>
              <a:pPr eaLnBrk="1" hangingPunct="1"/>
              <a:t>114</a:t>
            </a:fld>
            <a:endParaRPr lang="en-GB" smtClean="0"/>
          </a:p>
        </p:txBody>
      </p:sp>
      <p:sp>
        <p:nvSpPr>
          <p:cNvPr id="348163" name="Rectangle 2"/>
          <p:cNvSpPr>
            <a:spLocks noGrp="1" noRot="1" noChangeAspect="1" noChangeArrowheads="1" noTextEdit="1"/>
          </p:cNvSpPr>
          <p:nvPr>
            <p:ph type="sldImg"/>
          </p:nvPr>
        </p:nvSpPr>
        <p:spPr>
          <a:xfrm>
            <a:off x="917575" y="744538"/>
            <a:ext cx="4962525" cy="3722687"/>
          </a:xfrm>
          <a:ln/>
        </p:spPr>
      </p:sp>
      <p:sp>
        <p:nvSpPr>
          <p:cNvPr id="348164" name="Rectangle 3"/>
          <p:cNvSpPr>
            <a:spLocks noGrp="1" noChangeArrowheads="1"/>
          </p:cNvSpPr>
          <p:nvPr>
            <p:ph type="body" idx="1"/>
          </p:nvPr>
        </p:nvSpPr>
        <p:spPr>
          <a:noFill/>
        </p:spPr>
        <p:txBody>
          <a:bodyPr/>
          <a:lstStyle/>
          <a:p>
            <a:pPr eaLnBrk="1" hangingPunct="1"/>
            <a:r>
              <a:rPr lang="en-GB" dirty="0" smtClean="0"/>
              <a:t>When an Endnote Library contains references drawn from various sources there is a likelihood that duplication of records will occur.   </a:t>
            </a:r>
          </a:p>
          <a:p>
            <a:pPr eaLnBrk="1" hangingPunct="1"/>
            <a:endParaRPr lang="en-GB" dirty="0" smtClean="0"/>
          </a:p>
          <a:p>
            <a:pPr eaLnBrk="1" hangingPunct="1"/>
            <a:r>
              <a:rPr lang="en-GB" dirty="0" smtClean="0"/>
              <a:t>To look for duplicates within your existing Endnote Library, first of all go to </a:t>
            </a:r>
            <a:r>
              <a:rPr lang="en-GB" b="1" dirty="0" smtClean="0"/>
              <a:t>All References</a:t>
            </a:r>
            <a:r>
              <a:rPr lang="en-GB" dirty="0" smtClean="0"/>
              <a:t>.</a:t>
            </a:r>
          </a:p>
        </p:txBody>
      </p:sp>
    </p:spTree>
    <p:extLst>
      <p:ext uri="{BB962C8B-B14F-4D97-AF65-F5344CB8AC3E}">
        <p14:creationId xmlns:p14="http://schemas.microsoft.com/office/powerpoint/2010/main" val="14428467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B01477-F2F2-4DCB-9CF0-3FB746CEA237}" type="slidenum">
              <a:rPr lang="en-GB" smtClean="0"/>
              <a:pPr eaLnBrk="1" hangingPunct="1"/>
              <a:t>115</a:t>
            </a:fld>
            <a:endParaRPr lang="en-GB" smtClean="0"/>
          </a:p>
        </p:txBody>
      </p:sp>
      <p:sp>
        <p:nvSpPr>
          <p:cNvPr id="349187" name="Rectangle 2"/>
          <p:cNvSpPr>
            <a:spLocks noGrp="1" noRot="1" noChangeAspect="1" noChangeArrowheads="1" noTextEdit="1"/>
          </p:cNvSpPr>
          <p:nvPr>
            <p:ph type="sldImg"/>
          </p:nvPr>
        </p:nvSpPr>
        <p:spPr>
          <a:xfrm>
            <a:off x="917575" y="744538"/>
            <a:ext cx="4962525" cy="3722687"/>
          </a:xfrm>
          <a:ln/>
        </p:spPr>
      </p:sp>
      <p:sp>
        <p:nvSpPr>
          <p:cNvPr id="349188" name="Rectangle 3"/>
          <p:cNvSpPr>
            <a:spLocks noGrp="1" noChangeArrowheads="1"/>
          </p:cNvSpPr>
          <p:nvPr>
            <p:ph type="body" idx="1"/>
          </p:nvPr>
        </p:nvSpPr>
        <p:spPr>
          <a:noFill/>
        </p:spPr>
        <p:txBody>
          <a:bodyPr/>
          <a:lstStyle/>
          <a:p>
            <a:pPr eaLnBrk="1" hangingPunct="1"/>
            <a:r>
              <a:rPr lang="en-GB" dirty="0" smtClean="0"/>
              <a:t>To check the Endnote Library for duplication, first click on </a:t>
            </a:r>
            <a:r>
              <a:rPr lang="en-GB" b="1" dirty="0" smtClean="0"/>
              <a:t>References</a:t>
            </a:r>
            <a:r>
              <a:rPr lang="en-GB" dirty="0" smtClean="0"/>
              <a:t> and then </a:t>
            </a:r>
            <a:r>
              <a:rPr lang="en-GB" b="1" dirty="0" smtClean="0"/>
              <a:t>Find Duplicates</a:t>
            </a:r>
            <a:r>
              <a:rPr lang="en-GB" dirty="0" smtClean="0"/>
              <a:t>.</a:t>
            </a:r>
          </a:p>
        </p:txBody>
      </p:sp>
    </p:spTree>
    <p:extLst>
      <p:ext uri="{BB962C8B-B14F-4D97-AF65-F5344CB8AC3E}">
        <p14:creationId xmlns:p14="http://schemas.microsoft.com/office/powerpoint/2010/main" val="7996784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AB00B9-2CB4-43CE-825F-479A7E19EE2C}" type="slidenum">
              <a:rPr lang="en-GB" smtClean="0"/>
              <a:pPr eaLnBrk="1" hangingPunct="1"/>
              <a:t>116</a:t>
            </a:fld>
            <a:endParaRPr lang="en-GB" smtClean="0"/>
          </a:p>
        </p:txBody>
      </p:sp>
      <p:sp>
        <p:nvSpPr>
          <p:cNvPr id="350211" name="Rectangle 2"/>
          <p:cNvSpPr>
            <a:spLocks noGrp="1" noRot="1" noChangeAspect="1" noChangeArrowheads="1" noTextEdit="1"/>
          </p:cNvSpPr>
          <p:nvPr>
            <p:ph type="sldImg"/>
          </p:nvPr>
        </p:nvSpPr>
        <p:spPr>
          <a:xfrm>
            <a:off x="917575" y="744538"/>
            <a:ext cx="4962525" cy="3722687"/>
          </a:xfrm>
          <a:ln/>
        </p:spPr>
      </p:sp>
      <p:sp>
        <p:nvSpPr>
          <p:cNvPr id="350212" name="Rectangle 3"/>
          <p:cNvSpPr>
            <a:spLocks noGrp="1" noChangeArrowheads="1"/>
          </p:cNvSpPr>
          <p:nvPr>
            <p:ph type="body" idx="1"/>
          </p:nvPr>
        </p:nvSpPr>
        <p:spPr>
          <a:noFill/>
        </p:spPr>
        <p:txBody>
          <a:bodyPr/>
          <a:lstStyle/>
          <a:p>
            <a:pPr eaLnBrk="1" hangingPunct="1"/>
            <a:r>
              <a:rPr lang="en-GB" dirty="0" smtClean="0"/>
              <a:t>Endnote then carries out a search for duplicates.  Each record it finds is displayed alongside its duplicate so that the two can be compared.  Check to see whether these two records are indeed duplicates of each other as they may have been matched in error.  </a:t>
            </a:r>
          </a:p>
          <a:p>
            <a:pPr eaLnBrk="1" hangingPunct="1"/>
            <a:endParaRPr lang="en-GB" dirty="0" smtClean="0"/>
          </a:p>
          <a:p>
            <a:pPr eaLnBrk="1" hangingPunct="1"/>
            <a:r>
              <a:rPr lang="en-GB" dirty="0" smtClean="0"/>
              <a:t> If you don’t wish to delete either record then click on the </a:t>
            </a:r>
            <a:r>
              <a:rPr lang="en-GB" b="1" dirty="0" smtClean="0"/>
              <a:t>Skip</a:t>
            </a:r>
            <a:r>
              <a:rPr lang="en-GB" dirty="0" smtClean="0"/>
              <a:t> button.  Otherwise, click the </a:t>
            </a:r>
            <a:r>
              <a:rPr lang="en-GB" b="1" dirty="0" smtClean="0"/>
              <a:t>Keep this Record</a:t>
            </a:r>
            <a:r>
              <a:rPr lang="en-GB" dirty="0" smtClean="0"/>
              <a:t> button above the record that you want to retain: the other is then deleted. If you have been using the library for a while, it is wise to keep the earliest</a:t>
            </a:r>
            <a:r>
              <a:rPr lang="en-GB" baseline="0" dirty="0" smtClean="0"/>
              <a:t> record as this may already have been cited in documents.</a:t>
            </a:r>
            <a:endParaRPr lang="en-GB" dirty="0" smtClean="0"/>
          </a:p>
          <a:p>
            <a:pPr eaLnBrk="1" hangingPunct="1"/>
            <a:endParaRPr lang="en-GB" dirty="0" smtClean="0"/>
          </a:p>
          <a:p>
            <a:pPr eaLnBrk="1" hangingPunct="1"/>
            <a:r>
              <a:rPr lang="en-GB" dirty="0" smtClean="0"/>
              <a:t>To avoid deleting a reference that you have already cited in a paper, it is advisable that you always delete the duplicate record that was most recently added to Endnote Library.</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877890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ease of comparison, any</a:t>
            </a:r>
            <a:r>
              <a:rPr lang="en-GB" baseline="0" dirty="0" smtClean="0"/>
              <a:t> fields which differ between the two records are highlighted.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117</a:t>
            </a:fld>
            <a:endParaRPr lang="en-GB"/>
          </a:p>
        </p:txBody>
      </p:sp>
    </p:spTree>
    <p:extLst>
      <p:ext uri="{BB962C8B-B14F-4D97-AF65-F5344CB8AC3E}">
        <p14:creationId xmlns:p14="http://schemas.microsoft.com/office/powerpoint/2010/main" val="16652660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D094CB-07D2-4210-AC65-93FA925BDD16}" type="slidenum">
              <a:rPr lang="en-GB"/>
              <a:pPr eaLnBrk="1" hangingPunct="1"/>
              <a:t>120</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GB" smtClean="0"/>
              <a:t>Always open EndNote first and then Word. This causes the EndNote tab to display in Word.</a:t>
            </a:r>
          </a:p>
          <a:p>
            <a:pPr eaLnBrk="1" hangingPunct="1"/>
            <a:r>
              <a:rPr lang="en-GB" smtClean="0"/>
              <a:t>Some icons occur on both toolbars allowing operation from either window.</a:t>
            </a:r>
          </a:p>
          <a:p>
            <a:pPr eaLnBrk="1" hangingPunct="1"/>
            <a:r>
              <a:rPr lang="en-GB" smtClean="0"/>
              <a:t>The icon with the red down arrow is used to insert citations, and the one with green ticks to manage the bibliography.</a:t>
            </a:r>
          </a:p>
        </p:txBody>
      </p:sp>
    </p:spTree>
    <p:extLst>
      <p:ext uri="{BB962C8B-B14F-4D97-AF65-F5344CB8AC3E}">
        <p14:creationId xmlns:p14="http://schemas.microsoft.com/office/powerpoint/2010/main" val="34417165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317A02-09C8-4EAA-B059-8F27E2C275C3}" type="slidenum">
              <a:rPr lang="en-GB"/>
              <a:pPr eaLnBrk="1" hangingPunct="1"/>
              <a:t>121</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GB" smtClean="0"/>
              <a:t>EndNote inserts citations and creates a simultaneous bibliography at the end of the text. It is helpful to insert a page break.</a:t>
            </a:r>
          </a:p>
          <a:p>
            <a:pPr eaLnBrk="1" hangingPunct="1"/>
            <a:r>
              <a:rPr lang="en-GB" smtClean="0"/>
              <a:t>In the Word document, select the point in the text to insert the reference.</a:t>
            </a:r>
          </a:p>
          <a:p>
            <a:pPr eaLnBrk="1" hangingPunct="1"/>
            <a:r>
              <a:rPr lang="en-GB" smtClean="0"/>
              <a:t>Go to EndNote to select the required reference. </a:t>
            </a:r>
          </a:p>
        </p:txBody>
      </p:sp>
    </p:spTree>
    <p:extLst>
      <p:ext uri="{BB962C8B-B14F-4D97-AF65-F5344CB8AC3E}">
        <p14:creationId xmlns:p14="http://schemas.microsoft.com/office/powerpoint/2010/main" val="34084802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7016DA-8C90-4E0C-B512-89930C4A62C4}" type="slidenum">
              <a:rPr lang="en-GB"/>
              <a:pPr eaLnBrk="1" hangingPunct="1"/>
              <a:t>122</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GB" smtClean="0"/>
              <a:t>Click to highlight the required reference in the EndNote Library.</a:t>
            </a:r>
          </a:p>
          <a:p>
            <a:pPr eaLnBrk="1" hangingPunct="1"/>
            <a:r>
              <a:rPr lang="en-GB" smtClean="0"/>
              <a:t>Click the red down arrow on the EndNote toolbar and then return to Word. </a:t>
            </a:r>
          </a:p>
        </p:txBody>
      </p:sp>
    </p:spTree>
    <p:extLst>
      <p:ext uri="{BB962C8B-B14F-4D97-AF65-F5344CB8AC3E}">
        <p14:creationId xmlns:p14="http://schemas.microsoft.com/office/powerpoint/2010/main" val="142247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9"/>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3200" b="1" dirty="0" err="1">
                <a:solidFill>
                  <a:schemeClr val="tx2"/>
                </a:solidFill>
                <a:latin typeface="Lucida Sans" pitchFamily="34" charset="0"/>
              </a:rPr>
              <a:t>UoS</a:t>
            </a:r>
            <a:r>
              <a:rPr lang="en-GB" sz="3200" b="1" dirty="0">
                <a:solidFill>
                  <a:schemeClr val="tx2"/>
                </a:solidFill>
                <a:latin typeface="Lucida Sans" pitchFamily="34" charset="0"/>
              </a:rPr>
              <a:t> Libraries</a:t>
            </a:r>
          </a:p>
          <a:p>
            <a:pPr algn="l" eaLnBrk="1" hangingPunct="1"/>
            <a:r>
              <a:rPr lang="en-GB" sz="3200" b="1" dirty="0" smtClean="0">
                <a:solidFill>
                  <a:schemeClr val="tx2"/>
                </a:solidFill>
                <a:latin typeface="Lucida Sans" pitchFamily="34" charset="0"/>
              </a:rPr>
              <a:t>2015</a:t>
            </a:r>
            <a:endParaRPr lang="en-GB" sz="3200" b="1" dirty="0">
              <a:latin typeface="Lucida Sans" pitchFamily="34" charset="0"/>
            </a:endParaRPr>
          </a:p>
        </p:txBody>
      </p:sp>
      <p:sp>
        <p:nvSpPr>
          <p:cNvPr id="5122"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9334253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A5322E-1030-4016-9E27-5054C441CEF1}" type="slidenum">
              <a:rPr lang="en-GB"/>
              <a:pPr>
                <a:defRPr/>
              </a:pPr>
              <a:t>‹#›</a:t>
            </a:fld>
            <a:endParaRPr lang="en-GB"/>
          </a:p>
        </p:txBody>
      </p:sp>
    </p:spTree>
    <p:extLst>
      <p:ext uri="{BB962C8B-B14F-4D97-AF65-F5344CB8AC3E}">
        <p14:creationId xmlns:p14="http://schemas.microsoft.com/office/powerpoint/2010/main" val="146620668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B106E4-E4FD-43A4-B2E8-F09690725153}" type="slidenum">
              <a:rPr lang="en-GB"/>
              <a:pPr>
                <a:defRPr/>
              </a:pPr>
              <a:t>‹#›</a:t>
            </a:fld>
            <a:endParaRPr lang="en-GB"/>
          </a:p>
        </p:txBody>
      </p:sp>
    </p:spTree>
    <p:extLst>
      <p:ext uri="{BB962C8B-B14F-4D97-AF65-F5344CB8AC3E}">
        <p14:creationId xmlns:p14="http://schemas.microsoft.com/office/powerpoint/2010/main" val="15419194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67F4B6-871E-4C77-B175-DE993B74D00D}" type="slidenum">
              <a:rPr lang="en-GB"/>
              <a:pPr>
                <a:defRPr/>
              </a:pPr>
              <a:t>‹#›</a:t>
            </a:fld>
            <a:endParaRPr lang="en-GB"/>
          </a:p>
        </p:txBody>
      </p:sp>
    </p:spTree>
    <p:extLst>
      <p:ext uri="{BB962C8B-B14F-4D97-AF65-F5344CB8AC3E}">
        <p14:creationId xmlns:p14="http://schemas.microsoft.com/office/powerpoint/2010/main" val="8742739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717D17-95F8-48EF-ADCB-15697ED7ADB8}" type="slidenum">
              <a:rPr lang="en-GB"/>
              <a:pPr>
                <a:defRPr/>
              </a:pPr>
              <a:t>‹#›</a:t>
            </a:fld>
            <a:endParaRPr lang="en-GB"/>
          </a:p>
        </p:txBody>
      </p:sp>
    </p:spTree>
    <p:extLst>
      <p:ext uri="{BB962C8B-B14F-4D97-AF65-F5344CB8AC3E}">
        <p14:creationId xmlns:p14="http://schemas.microsoft.com/office/powerpoint/2010/main" val="393146432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7C8834-DD93-4E8C-BC4A-0E0490ACA6EE}" type="slidenum">
              <a:rPr lang="en-GB"/>
              <a:pPr>
                <a:defRPr/>
              </a:pPr>
              <a:t>‹#›</a:t>
            </a:fld>
            <a:endParaRPr lang="en-GB"/>
          </a:p>
        </p:txBody>
      </p:sp>
    </p:spTree>
    <p:extLst>
      <p:ext uri="{BB962C8B-B14F-4D97-AF65-F5344CB8AC3E}">
        <p14:creationId xmlns:p14="http://schemas.microsoft.com/office/powerpoint/2010/main" val="17483243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427D82-9651-46D3-B3A4-25BBB08BF2BA}" type="slidenum">
              <a:rPr lang="en-GB"/>
              <a:pPr>
                <a:defRPr/>
              </a:pPr>
              <a:t>‹#›</a:t>
            </a:fld>
            <a:endParaRPr lang="en-GB"/>
          </a:p>
        </p:txBody>
      </p:sp>
    </p:spTree>
    <p:extLst>
      <p:ext uri="{BB962C8B-B14F-4D97-AF65-F5344CB8AC3E}">
        <p14:creationId xmlns:p14="http://schemas.microsoft.com/office/powerpoint/2010/main" val="8185520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AC4024C-E8CB-4A36-A0F9-7DCC4A757B5E}" type="slidenum">
              <a:rPr lang="en-GB"/>
              <a:pPr>
                <a:defRPr/>
              </a:pPr>
              <a:t>‹#›</a:t>
            </a:fld>
            <a:endParaRPr lang="en-GB"/>
          </a:p>
        </p:txBody>
      </p:sp>
    </p:spTree>
    <p:extLst>
      <p:ext uri="{BB962C8B-B14F-4D97-AF65-F5344CB8AC3E}">
        <p14:creationId xmlns:p14="http://schemas.microsoft.com/office/powerpoint/2010/main" val="115230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7E42E9-B338-4384-82FA-00A65C816292}" type="slidenum">
              <a:rPr lang="en-GB"/>
              <a:pPr>
                <a:defRPr/>
              </a:pPr>
              <a:t>‹#›</a:t>
            </a:fld>
            <a:endParaRPr lang="en-GB"/>
          </a:p>
        </p:txBody>
      </p:sp>
    </p:spTree>
    <p:extLst>
      <p:ext uri="{BB962C8B-B14F-4D97-AF65-F5344CB8AC3E}">
        <p14:creationId xmlns:p14="http://schemas.microsoft.com/office/powerpoint/2010/main" val="21271805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8066EB-35C6-4AFB-9172-34A46BFA3624}" type="slidenum">
              <a:rPr lang="en-GB"/>
              <a:pPr>
                <a:defRPr/>
              </a:pPr>
              <a:t>‹#›</a:t>
            </a:fld>
            <a:endParaRPr lang="en-GB"/>
          </a:p>
        </p:txBody>
      </p:sp>
    </p:spTree>
    <p:extLst>
      <p:ext uri="{BB962C8B-B14F-4D97-AF65-F5344CB8AC3E}">
        <p14:creationId xmlns:p14="http://schemas.microsoft.com/office/powerpoint/2010/main" val="40955333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6494E2-7A72-4142-B8CD-03BACF1EA159}" type="slidenum">
              <a:rPr lang="en-GB"/>
              <a:pPr>
                <a:defRPr/>
              </a:pPr>
              <a:t>‹#›</a:t>
            </a:fld>
            <a:endParaRPr lang="en-GB"/>
          </a:p>
        </p:txBody>
      </p:sp>
    </p:spTree>
    <p:extLst>
      <p:ext uri="{BB962C8B-B14F-4D97-AF65-F5344CB8AC3E}">
        <p14:creationId xmlns:p14="http://schemas.microsoft.com/office/powerpoint/2010/main" val="6491637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smtClean="0">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smtClean="0">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smtClean="0">
                <a:latin typeface="+mn-lt"/>
                <a:ea typeface="+mn-ea"/>
              </a:defRPr>
            </a:lvl1pPr>
          </a:lstStyle>
          <a:p>
            <a:pPr>
              <a:defRPr/>
            </a:pPr>
            <a:fld id="{0BD8513D-59E5-4338-9335-6F9A227D6BF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96.png"/><Relationship Id="rId4" Type="http://schemas.openxmlformats.org/officeDocument/2006/relationships/image" Target="../media/image95.png"/></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3.png"/></Relationships>
</file>

<file path=ppt/slides/_rels/slide1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go.soton.ac.uk/thesistemplatespc"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hyperlink" Target="http://www.edshare.soton.ac.uk/12006/"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www.edshare.soton.ac.uk/" TargetMode="External"/><Relationship Id="rId4" Type="http://schemas.openxmlformats.org/officeDocument/2006/relationships/hyperlink" Target="http://library.soton.ac.uk/endnot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library.soton.ac.uk/endno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library.soton.ac.uk/endnot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850" y="2349500"/>
            <a:ext cx="8426450" cy="1873250"/>
          </a:xfrm>
        </p:spPr>
        <p:txBody>
          <a:bodyPr/>
          <a:lstStyle/>
          <a:p>
            <a:pPr eaLnBrk="1" hangingPunct="1"/>
            <a:r>
              <a:rPr lang="en-GB" b="1" dirty="0" smtClean="0"/>
              <a:t>EndNote X7 - basic graduate session</a:t>
            </a:r>
          </a:p>
        </p:txBody>
      </p:sp>
    </p:spTree>
    <p:custDataLst>
      <p:tags r:id="rId1"/>
    </p:custData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a:t>
            </a:fld>
            <a:endParaRPr lang="en-GB"/>
          </a:p>
        </p:txBody>
      </p:sp>
      <p:pic>
        <p:nvPicPr>
          <p:cNvPr id="3" name="Picture 2"/>
          <p:cNvPicPr>
            <a:picLocks noChangeAspect="1"/>
          </p:cNvPicPr>
          <p:nvPr/>
        </p:nvPicPr>
        <p:blipFill rotWithShape="1">
          <a:blip r:embed="rId3"/>
          <a:srcRect l="12757" r="16841"/>
          <a:stretch/>
        </p:blipFill>
        <p:spPr>
          <a:xfrm>
            <a:off x="323528" y="-21374"/>
            <a:ext cx="8604448" cy="6874854"/>
          </a:xfrm>
          <a:prstGeom prst="rect">
            <a:avLst/>
          </a:prstGeom>
        </p:spPr>
      </p:pic>
      <p:cxnSp>
        <p:nvCxnSpPr>
          <p:cNvPr id="6" name="Straight Arrow Connector 5"/>
          <p:cNvCxnSpPr/>
          <p:nvPr/>
        </p:nvCxnSpPr>
        <p:spPr bwMode="auto">
          <a:xfrm>
            <a:off x="2987824" y="1196752"/>
            <a:ext cx="216024" cy="72008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764482" y="365755"/>
            <a:ext cx="388763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Right-click to select up to 10 fields to display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5185122"/>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6686"/>
          <a:stretch/>
        </p:blipFill>
        <p:spPr>
          <a:xfrm>
            <a:off x="-93158" y="332656"/>
            <a:ext cx="9159475" cy="5723318"/>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100</a:t>
            </a:fld>
            <a:endParaRPr lang="en-GB"/>
          </a:p>
        </p:txBody>
      </p:sp>
      <p:cxnSp>
        <p:nvCxnSpPr>
          <p:cNvPr id="5" name="Straight Arrow Connector 4"/>
          <p:cNvCxnSpPr/>
          <p:nvPr/>
        </p:nvCxnSpPr>
        <p:spPr bwMode="auto">
          <a:xfrm>
            <a:off x="4486579" y="4293096"/>
            <a:ext cx="2245661" cy="87194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52884" y="4081294"/>
            <a:ext cx="403244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'Add to folder' for any required items</a:t>
            </a:r>
            <a:endParaRPr lang="en-GB" sz="2400" b="1" dirty="0">
              <a:solidFill>
                <a:srgbClr val="000000"/>
              </a:solidFill>
              <a:latin typeface="Lucida Sans" pitchFamily="34" charset="0"/>
            </a:endParaRPr>
          </a:p>
        </p:txBody>
      </p:sp>
      <p:sp>
        <p:nvSpPr>
          <p:cNvPr id="6" name="TextBox 5"/>
          <p:cNvSpPr txBox="1"/>
          <p:nvPr/>
        </p:nvSpPr>
        <p:spPr bwMode="auto">
          <a:xfrm>
            <a:off x="552884" y="2150796"/>
            <a:ext cx="49685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Selected items are displayed: click 'Go to Folder View'</a:t>
            </a:r>
            <a:endParaRPr lang="en-GB" sz="2400" b="1" dirty="0">
              <a:solidFill>
                <a:srgbClr val="000000"/>
              </a:solidFill>
              <a:latin typeface="Lucida Sans" pitchFamily="34" charset="0"/>
            </a:endParaRPr>
          </a:p>
        </p:txBody>
      </p:sp>
      <p:cxnSp>
        <p:nvCxnSpPr>
          <p:cNvPr id="11" name="Straight Arrow Connector 10"/>
          <p:cNvCxnSpPr/>
          <p:nvPr/>
        </p:nvCxnSpPr>
        <p:spPr bwMode="auto">
          <a:xfrm>
            <a:off x="4932040" y="2564904"/>
            <a:ext cx="2520280" cy="2160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61163984"/>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76672"/>
            <a:ext cx="9144296"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101</a:t>
            </a:fld>
            <a:endParaRPr lang="en-GB"/>
          </a:p>
        </p:txBody>
      </p:sp>
      <p:cxnSp>
        <p:nvCxnSpPr>
          <p:cNvPr id="8" name="Straight Arrow Connector 7"/>
          <p:cNvCxnSpPr/>
          <p:nvPr/>
        </p:nvCxnSpPr>
        <p:spPr bwMode="auto">
          <a:xfrm flipV="1">
            <a:off x="4572148" y="2492896"/>
            <a:ext cx="3168204" cy="8640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 name="Straight Arrow Connector 4"/>
          <p:cNvCxnSpPr/>
          <p:nvPr/>
        </p:nvCxnSpPr>
        <p:spPr bwMode="auto">
          <a:xfrm flipH="1" flipV="1">
            <a:off x="2411760" y="2068234"/>
            <a:ext cx="1944216" cy="1396769"/>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699792" y="3049505"/>
            <a:ext cx="410445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all required items, and click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99205638"/>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102</a:t>
            </a:fld>
            <a:endParaRPr lang="en-GB"/>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600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2915816" y="1556792"/>
            <a:ext cx="216024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'Save'</a:t>
            </a:r>
            <a:endParaRPr lang="en-GB" sz="2400" b="1" dirty="0">
              <a:solidFill>
                <a:srgbClr val="000000"/>
              </a:solidFill>
              <a:latin typeface="Lucida Sans" pitchFamily="34" charset="0"/>
            </a:endParaRPr>
          </a:p>
        </p:txBody>
      </p:sp>
      <p:sp>
        <p:nvSpPr>
          <p:cNvPr id="4" name="Oval 3"/>
          <p:cNvSpPr/>
          <p:nvPr/>
        </p:nvSpPr>
        <p:spPr bwMode="auto">
          <a:xfrm>
            <a:off x="179512" y="2852936"/>
            <a:ext cx="1008112"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759476857"/>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103</a:t>
            </a:fld>
            <a:endParaRPr lang="en-GB"/>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785" y="12939"/>
            <a:ext cx="9126747" cy="684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4211960" y="5253300"/>
            <a:ext cx="1512168" cy="40794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1331640" y="4653136"/>
            <a:ext cx="3258518"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go to database entry or resource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95088295"/>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Google Scholar</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104</a:t>
            </a:fld>
            <a:endParaRPr lang="en-GB"/>
          </a:p>
        </p:txBody>
      </p:sp>
    </p:spTree>
    <p:extLst>
      <p:ext uri="{BB962C8B-B14F-4D97-AF65-F5344CB8AC3E}">
        <p14:creationId xmlns:p14="http://schemas.microsoft.com/office/powerpoint/2010/main" val="2548452185"/>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25348" name="Line 4"/>
          <p:cNvSpPr>
            <a:spLocks noChangeShapeType="1"/>
          </p:cNvSpPr>
          <p:nvPr/>
        </p:nvSpPr>
        <p:spPr bwMode="auto">
          <a:xfrm flipH="1" flipV="1">
            <a:off x="6156176" y="1196752"/>
            <a:ext cx="1584176" cy="10801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5354" name="Text Box 10"/>
          <p:cNvSpPr txBox="1">
            <a:spLocks noChangeArrowheads="1"/>
          </p:cNvSpPr>
          <p:nvPr/>
        </p:nvSpPr>
        <p:spPr bwMode="auto">
          <a:xfrm>
            <a:off x="6335712" y="1772816"/>
            <a:ext cx="244951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'Settings' cog</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105</a:t>
            </a:fld>
            <a:endParaRPr lang="en-GB"/>
          </a:p>
        </p:txBody>
      </p:sp>
    </p:spTree>
    <p:extLst>
      <p:ext uri="{BB962C8B-B14F-4D97-AF65-F5344CB8AC3E}">
        <p14:creationId xmlns:p14="http://schemas.microsoft.com/office/powerpoint/2010/main" val="369590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5354"/>
                                        </p:tgtEl>
                                        <p:attrNameLst>
                                          <p:attrName>style.visibility</p:attrName>
                                        </p:attrNameLst>
                                      </p:cBhvr>
                                      <p:to>
                                        <p:strVal val="visible"/>
                                      </p:to>
                                    </p:set>
                                    <p:animEffect transition="in" filter="fade">
                                      <p:cBhvr>
                                        <p:cTn id="7" dur="2000"/>
                                        <p:tgtEl>
                                          <p:spTgt spid="8253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5348"/>
                                        </p:tgtEl>
                                        <p:attrNameLst>
                                          <p:attrName>style.visibility</p:attrName>
                                        </p:attrNameLst>
                                      </p:cBhvr>
                                      <p:to>
                                        <p:strVal val="visible"/>
                                      </p:to>
                                    </p:set>
                                    <p:animEffect transition="in" filter="fade">
                                      <p:cBhvr>
                                        <p:cTn id="11" dur="2000"/>
                                        <p:tgtEl>
                                          <p:spTgt spid="82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8" grpId="0" animBg="1"/>
      <p:bldP spid="82535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4772"/>
            <a:ext cx="9144000" cy="6858000"/>
          </a:xfrm>
          <a:prstGeom prst="rect">
            <a:avLst/>
          </a:prstGeom>
        </p:spPr>
      </p:pic>
      <p:sp>
        <p:nvSpPr>
          <p:cNvPr id="827398" name="Oval 6"/>
          <p:cNvSpPr>
            <a:spLocks noChangeArrowheads="1"/>
          </p:cNvSpPr>
          <p:nvPr/>
        </p:nvSpPr>
        <p:spPr bwMode="auto">
          <a:xfrm>
            <a:off x="2771800" y="5589240"/>
            <a:ext cx="1295499"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401" name="Text Box 10"/>
          <p:cNvSpPr txBox="1">
            <a:spLocks noChangeArrowheads="1"/>
          </p:cNvSpPr>
          <p:nvPr/>
        </p:nvSpPr>
        <p:spPr bwMode="auto">
          <a:xfrm>
            <a:off x="3887787" y="1387086"/>
            <a:ext cx="489743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In the Bibliography Manager, select 'Show links </a:t>
            </a:r>
            <a:r>
              <a:rPr lang="en-GB" sz="2400" b="1" dirty="0" smtClean="0">
                <a:solidFill>
                  <a:srgbClr val="000000"/>
                </a:solidFill>
                <a:latin typeface="Lucida Sans" pitchFamily="34" charset="0"/>
              </a:rPr>
              <a:t>to import citations into EndNote'</a:t>
            </a:r>
            <a:endParaRPr lang="en-GB" sz="2400" b="1" dirty="0">
              <a:solidFill>
                <a:srgbClr val="000000"/>
              </a:solidFill>
              <a:latin typeface="Lucida Sans" pitchFamily="34" charset="0"/>
            </a:endParaRPr>
          </a:p>
        </p:txBody>
      </p:sp>
      <p:sp>
        <p:nvSpPr>
          <p:cNvPr id="827402" name="Line 6"/>
          <p:cNvSpPr>
            <a:spLocks noChangeShapeType="1"/>
          </p:cNvSpPr>
          <p:nvPr/>
        </p:nvSpPr>
        <p:spPr bwMode="auto">
          <a:xfrm flipH="1">
            <a:off x="5760540" y="4190016"/>
            <a:ext cx="1080120" cy="16601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7403" name="Text Box 10"/>
          <p:cNvSpPr txBox="1">
            <a:spLocks noChangeArrowheads="1"/>
          </p:cNvSpPr>
          <p:nvPr/>
        </p:nvSpPr>
        <p:spPr bwMode="auto">
          <a:xfrm>
            <a:off x="6624637" y="4190016"/>
            <a:ext cx="2160588"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106</a:t>
            </a:fld>
            <a:endParaRPr lang="en-GB"/>
          </a:p>
        </p:txBody>
      </p:sp>
    </p:spTree>
    <p:extLst>
      <p:ext uri="{BB962C8B-B14F-4D97-AF65-F5344CB8AC3E}">
        <p14:creationId xmlns:p14="http://schemas.microsoft.com/office/powerpoint/2010/main" val="677117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7401"/>
                                        </p:tgtEl>
                                        <p:attrNameLst>
                                          <p:attrName>style.visibility</p:attrName>
                                        </p:attrNameLst>
                                      </p:cBhvr>
                                      <p:to>
                                        <p:strVal val="visible"/>
                                      </p:to>
                                    </p:set>
                                    <p:animEffect transition="in" filter="fade">
                                      <p:cBhvr>
                                        <p:cTn id="7" dur="2000"/>
                                        <p:tgtEl>
                                          <p:spTgt spid="8274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7398"/>
                                        </p:tgtEl>
                                        <p:attrNameLst>
                                          <p:attrName>style.visibility</p:attrName>
                                        </p:attrNameLst>
                                      </p:cBhvr>
                                      <p:to>
                                        <p:strVal val="visible"/>
                                      </p:to>
                                    </p:set>
                                    <p:animEffect transition="in" filter="fade">
                                      <p:cBhvr>
                                        <p:cTn id="11" dur="2000"/>
                                        <p:tgtEl>
                                          <p:spTgt spid="827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7403"/>
                                        </p:tgtEl>
                                        <p:attrNameLst>
                                          <p:attrName>style.visibility</p:attrName>
                                        </p:attrNameLst>
                                      </p:cBhvr>
                                      <p:to>
                                        <p:strVal val="visible"/>
                                      </p:to>
                                    </p:set>
                                    <p:animEffect transition="in" filter="fade">
                                      <p:cBhvr>
                                        <p:cTn id="15" dur="2000"/>
                                        <p:tgtEl>
                                          <p:spTgt spid="82740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27402"/>
                                        </p:tgtEl>
                                        <p:attrNameLst>
                                          <p:attrName>style.visibility</p:attrName>
                                        </p:attrNameLst>
                                      </p:cBhvr>
                                      <p:to>
                                        <p:strVal val="visible"/>
                                      </p:to>
                                    </p:set>
                                    <p:animEffect transition="in" filter="fade">
                                      <p:cBhvr>
                                        <p:cTn id="19" dur="20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8" grpId="0" animBg="1"/>
      <p:bldP spid="827401" grpId="0" animBg="1"/>
      <p:bldP spid="827402" grpId="0" animBg="1"/>
      <p:bldP spid="82740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45" y="30425"/>
            <a:ext cx="9126555" cy="6844916"/>
          </a:xfrm>
          <a:prstGeom prst="rect">
            <a:avLst/>
          </a:prstGeom>
        </p:spPr>
      </p:pic>
      <p:sp>
        <p:nvSpPr>
          <p:cNvPr id="829446" name="Text Box 10"/>
          <p:cNvSpPr txBox="1">
            <a:spLocks noChangeArrowheads="1"/>
          </p:cNvSpPr>
          <p:nvPr/>
        </p:nvSpPr>
        <p:spPr bwMode="auto">
          <a:xfrm>
            <a:off x="1835150" y="5013325"/>
            <a:ext cx="57610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EndNote Library, and perform the Google Scholar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107</a:t>
            </a:fld>
            <a:endParaRPr lang="en-GB"/>
          </a:p>
        </p:txBody>
      </p:sp>
    </p:spTree>
    <p:extLst>
      <p:ext uri="{BB962C8B-B14F-4D97-AF65-F5344CB8AC3E}">
        <p14:creationId xmlns:p14="http://schemas.microsoft.com/office/powerpoint/2010/main" val="41587738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46"/>
                                        </p:tgtEl>
                                        <p:attrNameLst>
                                          <p:attrName>style.visibility</p:attrName>
                                        </p:attrNameLst>
                                      </p:cBhvr>
                                      <p:to>
                                        <p:strVal val="visible"/>
                                      </p:to>
                                    </p:set>
                                    <p:animEffect transition="in" filter="fade">
                                      <p:cBhvr>
                                        <p:cTn id="7" dur="2000"/>
                                        <p:tgtEl>
                                          <p:spTgt spid="82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398" y="12641"/>
            <a:ext cx="9127145" cy="6845359"/>
          </a:xfrm>
          <a:prstGeom prst="rect">
            <a:avLst/>
          </a:prstGeom>
        </p:spPr>
      </p:pic>
      <p:sp>
        <p:nvSpPr>
          <p:cNvPr id="831494" name="Line 6"/>
          <p:cNvSpPr>
            <a:spLocks noChangeShapeType="1"/>
          </p:cNvSpPr>
          <p:nvPr/>
        </p:nvSpPr>
        <p:spPr bwMode="auto">
          <a:xfrm flipH="1">
            <a:off x="4212729" y="2910652"/>
            <a:ext cx="1440160" cy="1079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1495" name="Text Box 10"/>
          <p:cNvSpPr txBox="1">
            <a:spLocks noChangeArrowheads="1"/>
          </p:cNvSpPr>
          <p:nvPr/>
        </p:nvSpPr>
        <p:spPr bwMode="auto">
          <a:xfrm>
            <a:off x="4067944" y="2331066"/>
            <a:ext cx="36004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Click the 'Import into EndNote' option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108</a:t>
            </a:fld>
            <a:endParaRPr lang="en-GB"/>
          </a:p>
        </p:txBody>
      </p:sp>
    </p:spTree>
    <p:extLst>
      <p:ext uri="{BB962C8B-B14F-4D97-AF65-F5344CB8AC3E}">
        <p14:creationId xmlns:p14="http://schemas.microsoft.com/office/powerpoint/2010/main" val="4074088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1495"/>
                                        </p:tgtEl>
                                        <p:attrNameLst>
                                          <p:attrName>style.visibility</p:attrName>
                                        </p:attrNameLst>
                                      </p:cBhvr>
                                      <p:to>
                                        <p:strVal val="visible"/>
                                      </p:to>
                                    </p:set>
                                    <p:animEffect transition="in" filter="fade">
                                      <p:cBhvr>
                                        <p:cTn id="7" dur="2000"/>
                                        <p:tgtEl>
                                          <p:spTgt spid="8314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1494"/>
                                        </p:tgtEl>
                                        <p:attrNameLst>
                                          <p:attrName>style.visibility</p:attrName>
                                        </p:attrNameLst>
                                      </p:cBhvr>
                                      <p:to>
                                        <p:strVal val="visible"/>
                                      </p:to>
                                    </p:set>
                                    <p:animEffect transition="in" filter="fade">
                                      <p:cBhvr>
                                        <p:cTn id="11" dur="2000"/>
                                        <p:tgtEl>
                                          <p:spTgt spid="83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4" grpId="0" animBg="1"/>
      <p:bldP spid="83149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131"/>
            <a:ext cx="9144000" cy="6858000"/>
          </a:xfrm>
          <a:prstGeom prst="rect">
            <a:avLst/>
          </a:prstGeom>
        </p:spPr>
      </p:pic>
      <p:cxnSp>
        <p:nvCxnSpPr>
          <p:cNvPr id="4" name="Straight Arrow Connector 3"/>
          <p:cNvCxnSpPr/>
          <p:nvPr/>
        </p:nvCxnSpPr>
        <p:spPr>
          <a:xfrm>
            <a:off x="6084168" y="5118894"/>
            <a:ext cx="288032" cy="137080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3543" name="Text Box 10"/>
          <p:cNvSpPr txBox="1">
            <a:spLocks noChangeArrowheads="1"/>
          </p:cNvSpPr>
          <p:nvPr/>
        </p:nvSpPr>
        <p:spPr bwMode="auto">
          <a:xfrm>
            <a:off x="5724525" y="4724400"/>
            <a:ext cx="30241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Choose 'Open' to import the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109</a:t>
            </a:fld>
            <a:endParaRPr lang="en-GB"/>
          </a:p>
        </p:txBody>
      </p:sp>
    </p:spTree>
    <p:extLst>
      <p:ext uri="{BB962C8B-B14F-4D97-AF65-F5344CB8AC3E}">
        <p14:creationId xmlns:p14="http://schemas.microsoft.com/office/powerpoint/2010/main" val="19349141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3543"/>
                                        </p:tgtEl>
                                        <p:attrNameLst>
                                          <p:attrName>style.visibility</p:attrName>
                                        </p:attrNameLst>
                                      </p:cBhvr>
                                      <p:to>
                                        <p:strVal val="visible"/>
                                      </p:to>
                                    </p:set>
                                    <p:animEffect transition="in" filter="fade">
                                      <p:cBhvr>
                                        <p:cTn id="7" dur="2000"/>
                                        <p:tgtEl>
                                          <p:spTgt spid="8335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a:t>
            </a:fld>
            <a:endParaRPr lang="en-GB"/>
          </a:p>
        </p:txBody>
      </p:sp>
      <p:sp>
        <p:nvSpPr>
          <p:cNvPr id="3" name="TextBox 2"/>
          <p:cNvSpPr txBox="1"/>
          <p:nvPr/>
        </p:nvSpPr>
        <p:spPr bwMode="auto">
          <a:xfrm>
            <a:off x="3779912" y="2276872"/>
            <a:ext cx="367240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Left-click on a column heading to organise</a:t>
            </a:r>
            <a:endParaRPr lang="en-GB" sz="2400" b="1" dirty="0">
              <a:solidFill>
                <a:srgbClr val="000000"/>
              </a:solidFill>
              <a:latin typeface="Lucida Sans" pitchFamily="34" charset="0"/>
            </a:endParaRPr>
          </a:p>
        </p:txBody>
      </p:sp>
      <p:cxnSp>
        <p:nvCxnSpPr>
          <p:cNvPr id="5" name="Straight Arrow Connector 4"/>
          <p:cNvCxnSpPr/>
          <p:nvPr/>
        </p:nvCxnSpPr>
        <p:spPr bwMode="auto">
          <a:xfrm flipH="1" flipV="1">
            <a:off x="3131840" y="1772816"/>
            <a:ext cx="648072" cy="50405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817845359"/>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 y="0"/>
            <a:ext cx="9144000" cy="6858000"/>
          </a:xfrm>
          <a:prstGeom prst="rect">
            <a:avLst/>
          </a:prstGeom>
        </p:spPr>
      </p:pic>
      <p:sp>
        <p:nvSpPr>
          <p:cNvPr id="835590" name="Line 6"/>
          <p:cNvSpPr>
            <a:spLocks noChangeShapeType="1"/>
          </p:cNvSpPr>
          <p:nvPr/>
        </p:nvSpPr>
        <p:spPr bwMode="auto">
          <a:xfrm flipH="1" flipV="1">
            <a:off x="1691680" y="1268413"/>
            <a:ext cx="2592983" cy="1873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5591" name="Text Box 10"/>
          <p:cNvSpPr txBox="1">
            <a:spLocks noChangeArrowheads="1"/>
          </p:cNvSpPr>
          <p:nvPr/>
        </p:nvSpPr>
        <p:spPr bwMode="auto">
          <a:xfrm>
            <a:off x="3059113" y="2205038"/>
            <a:ext cx="475297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The record is imported as a temporary group and is added to the main library of all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110</a:t>
            </a:fld>
            <a:endParaRPr lang="en-GB"/>
          </a:p>
        </p:txBody>
      </p:sp>
    </p:spTree>
    <p:extLst>
      <p:ext uri="{BB962C8B-B14F-4D97-AF65-F5344CB8AC3E}">
        <p14:creationId xmlns:p14="http://schemas.microsoft.com/office/powerpoint/2010/main" val="1233844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5591"/>
                                        </p:tgtEl>
                                        <p:attrNameLst>
                                          <p:attrName>style.visibility</p:attrName>
                                        </p:attrNameLst>
                                      </p:cBhvr>
                                      <p:to>
                                        <p:strVal val="visible"/>
                                      </p:to>
                                    </p:set>
                                    <p:animEffect transition="in" filter="fade">
                                      <p:cBhvr>
                                        <p:cTn id="7" dur="2000"/>
                                        <p:tgtEl>
                                          <p:spTgt spid="8355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5590"/>
                                        </p:tgtEl>
                                        <p:attrNameLst>
                                          <p:attrName>style.visibility</p:attrName>
                                        </p:attrNameLst>
                                      </p:cBhvr>
                                      <p:to>
                                        <p:strVal val="visible"/>
                                      </p:to>
                                    </p:set>
                                    <p:animEffect transition="in" filter="fade">
                                      <p:cBhvr>
                                        <p:cTn id="11" dur="2000"/>
                                        <p:tgtEl>
                                          <p:spTgt spid="83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0" grpId="0" animBg="1"/>
      <p:bldP spid="83559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845" y="0"/>
            <a:ext cx="9164845" cy="6873634"/>
          </a:xfrm>
          <a:prstGeom prst="rect">
            <a:avLst/>
          </a:prstGeom>
        </p:spPr>
      </p:pic>
      <p:cxnSp>
        <p:nvCxnSpPr>
          <p:cNvPr id="4" name="Straight Arrow Connector 3"/>
          <p:cNvCxnSpPr/>
          <p:nvPr/>
        </p:nvCxnSpPr>
        <p:spPr>
          <a:xfrm flipH="1">
            <a:off x="5076056" y="3069952"/>
            <a:ext cx="72010" cy="151117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9687" name="Text Box 10"/>
          <p:cNvSpPr txBox="1">
            <a:spLocks noChangeArrowheads="1"/>
          </p:cNvSpPr>
          <p:nvPr/>
        </p:nvSpPr>
        <p:spPr bwMode="auto">
          <a:xfrm>
            <a:off x="3607931" y="2492896"/>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Note that only one record at a time can be exported from Google Scholar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111</a:t>
            </a:fld>
            <a:endParaRPr lang="en-GB"/>
          </a:p>
        </p:txBody>
      </p:sp>
    </p:spTree>
    <p:extLst>
      <p:ext uri="{BB962C8B-B14F-4D97-AF65-F5344CB8AC3E}">
        <p14:creationId xmlns:p14="http://schemas.microsoft.com/office/powerpoint/2010/main" val="1768634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687"/>
                                        </p:tgtEl>
                                        <p:attrNameLst>
                                          <p:attrName>style.visibility</p:attrName>
                                        </p:attrNameLst>
                                      </p:cBhvr>
                                      <p:to>
                                        <p:strVal val="visible"/>
                                      </p:to>
                                    </p:set>
                                    <p:animEffect transition="in" filter="fade">
                                      <p:cBhvr>
                                        <p:cTn id="7" dur="2000"/>
                                        <p:tgtEl>
                                          <p:spTgt spid="8396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Managing duplicates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112</a:t>
            </a:fld>
            <a:endParaRPr lang="en-GB"/>
          </a:p>
        </p:txBody>
      </p:sp>
    </p:spTree>
    <p:extLst>
      <p:ext uri="{BB962C8B-B14F-4D97-AF65-F5344CB8AC3E}">
        <p14:creationId xmlns:p14="http://schemas.microsoft.com/office/powerpoint/2010/main" val="464924763"/>
      </p:ext>
    </p:extLst>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5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113</a:t>
            </a:fld>
            <a:endParaRPr lang="en-GB"/>
          </a:p>
        </p:txBody>
      </p:sp>
      <p:sp>
        <p:nvSpPr>
          <p:cNvPr id="3" name="Oval 2"/>
          <p:cNvSpPr/>
          <p:nvPr/>
        </p:nvSpPr>
        <p:spPr>
          <a:xfrm>
            <a:off x="2338940" y="1777721"/>
            <a:ext cx="1080120"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538911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1" name="Text Box 5"/>
          <p:cNvSpPr txBox="1">
            <a:spLocks noChangeArrowheads="1"/>
          </p:cNvSpPr>
          <p:nvPr/>
        </p:nvSpPr>
        <p:spPr bwMode="auto">
          <a:xfrm>
            <a:off x="2771775" y="2997200"/>
            <a:ext cx="3887788"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'All References'</a:t>
            </a:r>
            <a:endParaRPr lang="en-GB"/>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114</a:t>
            </a:fld>
            <a:endParaRPr lang="en-GB"/>
          </a:p>
        </p:txBody>
      </p:sp>
      <p:sp>
        <p:nvSpPr>
          <p:cNvPr id="5" name="Oval 4"/>
          <p:cNvSpPr/>
          <p:nvPr/>
        </p:nvSpPr>
        <p:spPr>
          <a:xfrm>
            <a:off x="0" y="764704"/>
            <a:ext cx="176368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4157001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2000"/>
                                        <p:tgtEl>
                                          <p:spTgt spid="604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Line 7"/>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Text Box 8"/>
          <p:cNvSpPr txBox="1">
            <a:spLocks noChangeArrowheads="1"/>
          </p:cNvSpPr>
          <p:nvPr/>
        </p:nvSpPr>
        <p:spPr bwMode="auto">
          <a:xfrm>
            <a:off x="3635375" y="1412875"/>
            <a:ext cx="41767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From the 'References' dropdown menu, choose 'Find Duplicates'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115</a:t>
            </a:fld>
            <a:endParaRPr lang="en-GB"/>
          </a:p>
        </p:txBody>
      </p:sp>
      <p:sp>
        <p:nvSpPr>
          <p:cNvPr id="3" name="Oval 2"/>
          <p:cNvSpPr/>
          <p:nvPr/>
        </p:nvSpPr>
        <p:spPr>
          <a:xfrm>
            <a:off x="539552" y="3717032"/>
            <a:ext cx="20162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043987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2000"/>
                                        <p:tgtEl>
                                          <p:spTgt spid="6247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71"/>
                                        </p:tgtEl>
                                        <p:attrNameLst>
                                          <p:attrName>style.visibility</p:attrName>
                                        </p:attrNameLst>
                                      </p:cBhvr>
                                      <p:to>
                                        <p:strVal val="visible"/>
                                      </p:to>
                                    </p:set>
                                    <p:animEffect transition="in" filter="fade">
                                      <p:cBhvr>
                                        <p:cTn id="11" dur="2000"/>
                                        <p:tgtEl>
                                          <p:spTgt spid="6247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8550" y="627136"/>
            <a:ext cx="7574801" cy="447802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9"/>
          <p:cNvSpPr txBox="1">
            <a:spLocks noChangeArrowheads="1"/>
          </p:cNvSpPr>
          <p:nvPr/>
        </p:nvSpPr>
        <p:spPr bwMode="auto">
          <a:xfrm>
            <a:off x="755650" y="5589588"/>
            <a:ext cx="57610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Records are displayed side by side: choose which to keep, or Skip</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116</a:t>
            </a:fld>
            <a:endParaRPr lang="en-GB"/>
          </a:p>
        </p:txBody>
      </p:sp>
      <p:sp>
        <p:nvSpPr>
          <p:cNvPr id="3" name="Oval 2"/>
          <p:cNvSpPr/>
          <p:nvPr/>
        </p:nvSpPr>
        <p:spPr>
          <a:xfrm>
            <a:off x="755650" y="1129969"/>
            <a:ext cx="1510049" cy="78417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p:cNvSpPr/>
          <p:nvPr/>
        </p:nvSpPr>
        <p:spPr>
          <a:xfrm>
            <a:off x="6678538" y="836712"/>
            <a:ext cx="10447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p:cNvSpPr/>
          <p:nvPr/>
        </p:nvSpPr>
        <p:spPr>
          <a:xfrm>
            <a:off x="848550" y="4509120"/>
            <a:ext cx="3259882" cy="5960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082021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3" grpId="0" animBg="1"/>
      <p:bldP spid="4"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1" y="908720"/>
            <a:ext cx="6896165" cy="403244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117</a:t>
            </a:fld>
            <a:endParaRPr lang="en-GB"/>
          </a:p>
        </p:txBody>
      </p:sp>
      <p:sp>
        <p:nvSpPr>
          <p:cNvPr id="3" name="TextBox 2"/>
          <p:cNvSpPr txBox="1"/>
          <p:nvPr/>
        </p:nvSpPr>
        <p:spPr bwMode="auto">
          <a:xfrm>
            <a:off x="2627784" y="5373216"/>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Fields which differ are highlighted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93107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118</a:t>
            </a:fld>
            <a:endParaRPr lang="en-GB"/>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Insert citations in a document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119</a:t>
            </a:fld>
            <a:endParaRPr lang="en-GB"/>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a:t>
            </a:fld>
            <a:endParaRPr lang="en-GB"/>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56" y="132571"/>
            <a:ext cx="9146456" cy="300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56" y="3480846"/>
            <a:ext cx="9146456" cy="304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95536" y="2479910"/>
            <a:ext cx="417523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and drag columns to change layout</a:t>
            </a:r>
            <a:endParaRPr lang="en-GB" sz="2400" b="1" dirty="0">
              <a:solidFill>
                <a:srgbClr val="000000"/>
              </a:solidFill>
              <a:latin typeface="Lucida Sans" pitchFamily="34" charset="0"/>
            </a:endParaRPr>
          </a:p>
        </p:txBody>
      </p:sp>
      <p:cxnSp>
        <p:nvCxnSpPr>
          <p:cNvPr id="5" name="Straight Arrow Connector 4"/>
          <p:cNvCxnSpPr/>
          <p:nvPr/>
        </p:nvCxnSpPr>
        <p:spPr bwMode="auto">
          <a:xfrm flipH="1">
            <a:off x="5364088" y="1052736"/>
            <a:ext cx="1224136" cy="0"/>
          </a:xfrm>
          <a:prstGeom prst="straightConnector1">
            <a:avLst/>
          </a:prstGeom>
          <a:noFill/>
          <a:ln w="57150" cap="flat" cmpd="sng" algn="ctr">
            <a:solidFill>
              <a:srgbClr val="FF0066"/>
            </a:solidFill>
            <a:prstDash val="dash"/>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Oval 3"/>
          <p:cNvSpPr/>
          <p:nvPr/>
        </p:nvSpPr>
        <p:spPr bwMode="auto">
          <a:xfrm>
            <a:off x="5364088" y="4293096"/>
            <a:ext cx="1512962" cy="360040"/>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68661982"/>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69406" y="4946161"/>
            <a:ext cx="7002994" cy="7905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7858" y="1498542"/>
            <a:ext cx="5022807" cy="82730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07522" name="Rectangle 2"/>
          <p:cNvSpPr>
            <a:spLocks noGrp="1" noChangeArrowheads="1"/>
          </p:cNvSpPr>
          <p:nvPr>
            <p:ph type="title"/>
          </p:nvPr>
        </p:nvSpPr>
        <p:spPr>
          <a:xfrm>
            <a:off x="358775" y="0"/>
            <a:ext cx="3708400" cy="1341438"/>
          </a:xfrm>
        </p:spPr>
        <p:txBody>
          <a:bodyPr/>
          <a:lstStyle/>
          <a:p>
            <a:pPr eaLnBrk="1" hangingPunct="1"/>
            <a:r>
              <a:rPr lang="en-GB" smtClean="0"/>
              <a:t>Use EndNote with Word</a:t>
            </a:r>
          </a:p>
        </p:txBody>
      </p:sp>
      <p:sp>
        <p:nvSpPr>
          <p:cNvPr id="20485" name="Text Box 5"/>
          <p:cNvSpPr txBox="1">
            <a:spLocks noChangeArrowheads="1"/>
          </p:cNvSpPr>
          <p:nvPr/>
        </p:nvSpPr>
        <p:spPr bwMode="auto">
          <a:xfrm>
            <a:off x="5651501" y="1498542"/>
            <a:ext cx="2808287" cy="6699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EndNote toolbar is displayed in Word</a:t>
            </a:r>
          </a:p>
        </p:txBody>
      </p:sp>
      <p:sp>
        <p:nvSpPr>
          <p:cNvPr id="20488" name="Line 8"/>
          <p:cNvSpPr>
            <a:spLocks noChangeShapeType="1"/>
          </p:cNvSpPr>
          <p:nvPr/>
        </p:nvSpPr>
        <p:spPr bwMode="auto">
          <a:xfrm>
            <a:off x="6589712" y="3933824"/>
            <a:ext cx="143271" cy="122336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0" name="Freeform 10"/>
          <p:cNvSpPr>
            <a:spLocks/>
          </p:cNvSpPr>
          <p:nvPr/>
        </p:nvSpPr>
        <p:spPr bwMode="auto">
          <a:xfrm>
            <a:off x="633299" y="4401344"/>
            <a:ext cx="5956413" cy="2124472"/>
          </a:xfrm>
          <a:custGeom>
            <a:avLst/>
            <a:gdLst>
              <a:gd name="T0" fmla="*/ 348347 w 3024"/>
              <a:gd name="T1" fmla="*/ 0 h 1346"/>
              <a:gd name="T2" fmla="*/ 50938 w 3024"/>
              <a:gd name="T3" fmla="*/ 785966 h 1346"/>
              <a:gd name="T4" fmla="*/ 348347 w 3024"/>
              <a:gd name="T5" fmla="*/ 1769868 h 1346"/>
              <a:gd name="T6" fmla="*/ 2137734 w 3024"/>
              <a:gd name="T7" fmla="*/ 1834884 h 1346"/>
              <a:gd name="T8" fmla="*/ 4298471 w 3024"/>
              <a:gd name="T9" fmla="*/ 1441901 h 1346"/>
              <a:gd name="T10" fmla="*/ 4968875 w 3024"/>
              <a:gd name="T11" fmla="*/ 1178949 h 1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4" h="1346">
                <a:moveTo>
                  <a:pt x="212" y="0"/>
                </a:moveTo>
                <a:cubicBezTo>
                  <a:pt x="121" y="170"/>
                  <a:pt x="31" y="340"/>
                  <a:pt x="31" y="544"/>
                </a:cubicBezTo>
                <a:cubicBezTo>
                  <a:pt x="31" y="748"/>
                  <a:pt x="0" y="1104"/>
                  <a:pt x="212" y="1225"/>
                </a:cubicBezTo>
                <a:cubicBezTo>
                  <a:pt x="424" y="1346"/>
                  <a:pt x="900" y="1308"/>
                  <a:pt x="1301" y="1270"/>
                </a:cubicBezTo>
                <a:cubicBezTo>
                  <a:pt x="1702" y="1232"/>
                  <a:pt x="2329" y="1074"/>
                  <a:pt x="2616" y="998"/>
                </a:cubicBezTo>
                <a:cubicBezTo>
                  <a:pt x="2903" y="922"/>
                  <a:pt x="2956" y="846"/>
                  <a:pt x="3024" y="816"/>
                </a:cubicBezTo>
              </a:path>
            </a:pathLst>
          </a:custGeom>
          <a:noFill/>
          <a:ln w="57150">
            <a:solidFill>
              <a:srgbClr val="FF0066"/>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Line 7"/>
          <p:cNvSpPr>
            <a:spLocks noChangeShapeType="1"/>
          </p:cNvSpPr>
          <p:nvPr/>
        </p:nvSpPr>
        <p:spPr bwMode="auto">
          <a:xfrm flipH="1" flipV="1">
            <a:off x="3611504" y="2325844"/>
            <a:ext cx="3770370" cy="124761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9"/>
          <p:cNvSpPr txBox="1">
            <a:spLocks noChangeArrowheads="1"/>
          </p:cNvSpPr>
          <p:nvPr/>
        </p:nvSpPr>
        <p:spPr bwMode="auto">
          <a:xfrm>
            <a:off x="5867400" y="2781300"/>
            <a:ext cx="2592388"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Insert citations, or manage bibliography from either toolbar</a:t>
            </a:r>
            <a:endParaRPr lang="en-GB" b="1">
              <a:latin typeface="Lucida Sans" pitchFamily="34" charset="0"/>
            </a:endParaRPr>
          </a:p>
        </p:txBody>
      </p:sp>
      <p:sp>
        <p:nvSpPr>
          <p:cNvPr id="20495" name="Line 15"/>
          <p:cNvSpPr>
            <a:spLocks noChangeShapeType="1"/>
          </p:cNvSpPr>
          <p:nvPr/>
        </p:nvSpPr>
        <p:spPr bwMode="auto">
          <a:xfrm flipV="1">
            <a:off x="827088" y="1916113"/>
            <a:ext cx="215900" cy="1512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1"/>
          <p:cNvSpPr txBox="1">
            <a:spLocks noChangeArrowheads="1"/>
          </p:cNvSpPr>
          <p:nvPr/>
        </p:nvSpPr>
        <p:spPr bwMode="auto">
          <a:xfrm>
            <a:off x="468313" y="3361928"/>
            <a:ext cx="2592387"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Use these icons to move between the EndNote library and the Word document</a:t>
            </a:r>
            <a:endParaRPr lang="en-GB"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2000"/>
                                        <p:tgtEl>
                                          <p:spTgt spid="20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91"/>
                                        </p:tgtEl>
                                        <p:attrNameLst>
                                          <p:attrName>style.visibility</p:attrName>
                                        </p:attrNameLst>
                                      </p:cBhvr>
                                      <p:to>
                                        <p:strVal val="visible"/>
                                      </p:to>
                                    </p:set>
                                    <p:animEffect transition="in" filter="fade">
                                      <p:cBhvr>
                                        <p:cTn id="11" dur="2000"/>
                                        <p:tgtEl>
                                          <p:spTgt spid="2049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490"/>
                                        </p:tgtEl>
                                        <p:attrNameLst>
                                          <p:attrName>style.visibility</p:attrName>
                                        </p:attrNameLst>
                                      </p:cBhvr>
                                      <p:to>
                                        <p:strVal val="visible"/>
                                      </p:to>
                                    </p:set>
                                    <p:animEffect transition="in" filter="fade">
                                      <p:cBhvr>
                                        <p:cTn id="14" dur="2000"/>
                                        <p:tgtEl>
                                          <p:spTgt spid="204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495"/>
                                        </p:tgtEl>
                                        <p:attrNameLst>
                                          <p:attrName>style.visibility</p:attrName>
                                        </p:attrNameLst>
                                      </p:cBhvr>
                                      <p:to>
                                        <p:strVal val="visible"/>
                                      </p:to>
                                    </p:set>
                                    <p:animEffect transition="in" filter="fade">
                                      <p:cBhvr>
                                        <p:cTn id="17" dur="2000"/>
                                        <p:tgtEl>
                                          <p:spTgt spid="20495"/>
                                        </p:tgtEl>
                                      </p:cBhvr>
                                    </p:animEffect>
                                  </p:childTnLst>
                                </p:cTn>
                              </p:par>
                            </p:childTnLst>
                          </p:cTn>
                        </p:par>
                        <p:par>
                          <p:cTn id="18" fill="hold" nodeType="afterGroup">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0489"/>
                                        </p:tgtEl>
                                        <p:attrNameLst>
                                          <p:attrName>style.visibility</p:attrName>
                                        </p:attrNameLst>
                                      </p:cBhvr>
                                      <p:to>
                                        <p:strVal val="visible"/>
                                      </p:to>
                                    </p:set>
                                    <p:animEffect transition="in" filter="fade">
                                      <p:cBhvr>
                                        <p:cTn id="21" dur="2000"/>
                                        <p:tgtEl>
                                          <p:spTgt spid="20489"/>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20487"/>
                                        </p:tgtEl>
                                        <p:attrNameLst>
                                          <p:attrName>style.visibility</p:attrName>
                                        </p:attrNameLst>
                                      </p:cBhvr>
                                      <p:to>
                                        <p:strVal val="visible"/>
                                      </p:to>
                                    </p:set>
                                    <p:animEffect transition="in" filter="fade">
                                      <p:cBhvr>
                                        <p:cTn id="25" dur="2000"/>
                                        <p:tgtEl>
                                          <p:spTgt spid="204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8"/>
                                        </p:tgtEl>
                                        <p:attrNameLst>
                                          <p:attrName>style.visibility</p:attrName>
                                        </p:attrNameLst>
                                      </p:cBhvr>
                                      <p:to>
                                        <p:strVal val="visible"/>
                                      </p:to>
                                    </p:set>
                                    <p:animEffect transition="in" filter="fade">
                                      <p:cBhvr>
                                        <p:cTn id="28"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8" grpId="0" animBg="1"/>
      <p:bldP spid="20490" grpId="0" animBg="1"/>
      <p:bldP spid="20487" grpId="0" animBg="1"/>
      <p:bldP spid="20489" grpId="0" animBg="1"/>
      <p:bldP spid="20495" grpId="0" animBg="1"/>
      <p:bldP spid="2049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1" name="Line 5"/>
          <p:cNvSpPr>
            <a:spLocks noChangeShapeType="1"/>
          </p:cNvSpPr>
          <p:nvPr/>
        </p:nvSpPr>
        <p:spPr bwMode="auto">
          <a:xfrm flipH="1" flipV="1">
            <a:off x="3059831" y="2060848"/>
            <a:ext cx="1656183" cy="107922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2" name="Text Box 6"/>
          <p:cNvSpPr txBox="1">
            <a:spLocks noChangeArrowheads="1"/>
          </p:cNvSpPr>
          <p:nvPr/>
        </p:nvSpPr>
        <p:spPr bwMode="auto">
          <a:xfrm>
            <a:off x="4585491" y="2708275"/>
            <a:ext cx="3442894"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Identify the point in the text to insert a citation</a:t>
            </a:r>
            <a:endParaRPr lang="en-GB" dirty="0"/>
          </a:p>
        </p:txBody>
      </p:sp>
      <p:sp>
        <p:nvSpPr>
          <p:cNvPr id="121863" name="Line 7"/>
          <p:cNvSpPr>
            <a:spLocks noChangeShapeType="1"/>
          </p:cNvSpPr>
          <p:nvPr/>
        </p:nvSpPr>
        <p:spPr bwMode="auto">
          <a:xfrm flipH="1" flipV="1">
            <a:off x="539750" y="620713"/>
            <a:ext cx="576263" cy="3241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4" name="Text Box 8"/>
          <p:cNvSpPr txBox="1">
            <a:spLocks noChangeArrowheads="1"/>
          </p:cNvSpPr>
          <p:nvPr/>
        </p:nvSpPr>
        <p:spPr bwMode="auto">
          <a:xfrm>
            <a:off x="539750" y="3645024"/>
            <a:ext cx="30241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EndNote icon to go to the EndNote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fade">
                                      <p:cBhvr>
                                        <p:cTn id="7" dur="2000"/>
                                        <p:tgtEl>
                                          <p:spTgt spid="1218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1861"/>
                                        </p:tgtEl>
                                        <p:attrNameLst>
                                          <p:attrName>style.visibility</p:attrName>
                                        </p:attrNameLst>
                                      </p:cBhvr>
                                      <p:to>
                                        <p:strVal val="visible"/>
                                      </p:to>
                                    </p:set>
                                    <p:animEffect transition="in" filter="fade">
                                      <p:cBhvr>
                                        <p:cTn id="11" dur="2000"/>
                                        <p:tgtEl>
                                          <p:spTgt spid="12186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fade">
                                      <p:cBhvr>
                                        <p:cTn id="15" dur="2000"/>
                                        <p:tgtEl>
                                          <p:spTgt spid="12186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fade">
                                      <p:cBhvr>
                                        <p:cTn id="19" dur="20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P spid="121862" grpId="0" animBg="1"/>
      <p:bldP spid="121863" grpId="0" animBg="1"/>
      <p:bldP spid="12186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85" name="Line 5"/>
          <p:cNvSpPr>
            <a:spLocks noChangeShapeType="1"/>
          </p:cNvSpPr>
          <p:nvPr/>
        </p:nvSpPr>
        <p:spPr bwMode="auto">
          <a:xfrm flipH="1" flipV="1">
            <a:off x="6155319" y="3476349"/>
            <a:ext cx="1370385" cy="198188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Text Box 6"/>
          <p:cNvSpPr txBox="1">
            <a:spLocks noChangeArrowheads="1"/>
          </p:cNvSpPr>
          <p:nvPr/>
        </p:nvSpPr>
        <p:spPr bwMode="auto">
          <a:xfrm>
            <a:off x="4860292" y="5169314"/>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highlight the required reference</a:t>
            </a:r>
            <a:endParaRPr lang="en-GB" dirty="0"/>
          </a:p>
        </p:txBody>
      </p:sp>
      <p:sp>
        <p:nvSpPr>
          <p:cNvPr id="122888" name="Line 8"/>
          <p:cNvSpPr>
            <a:spLocks noChangeShapeType="1"/>
          </p:cNvSpPr>
          <p:nvPr/>
        </p:nvSpPr>
        <p:spPr bwMode="auto">
          <a:xfrm flipV="1">
            <a:off x="1692275" y="692150"/>
            <a:ext cx="2592388" cy="14414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Text Box 9"/>
          <p:cNvSpPr txBox="1">
            <a:spLocks noChangeArrowheads="1"/>
          </p:cNvSpPr>
          <p:nvPr/>
        </p:nvSpPr>
        <p:spPr bwMode="auto">
          <a:xfrm>
            <a:off x="539750" y="1989138"/>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Insert the reference from this toolbar, then return to Word …</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fade">
                                      <p:cBhvr>
                                        <p:cTn id="11" dur="2000"/>
                                        <p:tgtEl>
                                          <p:spTgt spid="1228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2889"/>
                                        </p:tgtEl>
                                        <p:attrNameLst>
                                          <p:attrName>style.visibility</p:attrName>
                                        </p:attrNameLst>
                                      </p:cBhvr>
                                      <p:to>
                                        <p:strVal val="visible"/>
                                      </p:to>
                                    </p:set>
                                    <p:animEffect transition="in" filter="fade">
                                      <p:cBhvr>
                                        <p:cTn id="15" dur="2000"/>
                                        <p:tgtEl>
                                          <p:spTgt spid="1228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888"/>
                                        </p:tgtEl>
                                        <p:attrNameLst>
                                          <p:attrName>style.visibility</p:attrName>
                                        </p:attrNameLst>
                                      </p:cBhvr>
                                      <p:to>
                                        <p:strVal val="visible"/>
                                      </p:to>
                                    </p:set>
                                    <p:animEffect transition="in" filter="fade">
                                      <p:cBhvr>
                                        <p:cTn id="18"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6" grpId="0" animBg="1"/>
      <p:bldP spid="122888" grpId="0" animBg="1"/>
      <p:bldP spid="12288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9" name="Line 5"/>
          <p:cNvSpPr>
            <a:spLocks noChangeShapeType="1"/>
          </p:cNvSpPr>
          <p:nvPr/>
        </p:nvSpPr>
        <p:spPr bwMode="auto">
          <a:xfrm flipH="1" flipV="1">
            <a:off x="971597" y="1484783"/>
            <a:ext cx="1008013" cy="26633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0" name="Text Box 6"/>
          <p:cNvSpPr txBox="1">
            <a:spLocks noChangeArrowheads="1"/>
          </p:cNvSpPr>
          <p:nvPr/>
        </p:nvSpPr>
        <p:spPr bwMode="auto">
          <a:xfrm>
            <a:off x="395287" y="400367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return to Word and click to insert the citation</a:t>
            </a:r>
            <a:endParaRPr lang="en-GB" dirty="0"/>
          </a:p>
        </p:txBody>
      </p:sp>
      <p:sp>
        <p:nvSpPr>
          <p:cNvPr id="123911" name="Text Box 7"/>
          <p:cNvSpPr txBox="1">
            <a:spLocks noChangeArrowheads="1"/>
          </p:cNvSpPr>
          <p:nvPr/>
        </p:nvSpPr>
        <p:spPr bwMode="auto">
          <a:xfrm>
            <a:off x="4500563" y="4003675"/>
            <a:ext cx="417589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is displayed in the text, with the full reference at the end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fade">
                                      <p:cBhvr>
                                        <p:cTn id="7" dur="2000"/>
                                        <p:tgtEl>
                                          <p:spTgt spid="1239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3909"/>
                                        </p:tgtEl>
                                        <p:attrNameLst>
                                          <p:attrName>style.visibility</p:attrName>
                                        </p:attrNameLst>
                                      </p:cBhvr>
                                      <p:to>
                                        <p:strVal val="visible"/>
                                      </p:to>
                                    </p:set>
                                    <p:animEffect transition="in" filter="fade">
                                      <p:cBhvr>
                                        <p:cTn id="11" dur="2000"/>
                                        <p:tgtEl>
                                          <p:spTgt spid="1239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fade">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P spid="123910" grpId="0" animBg="1"/>
      <p:bldP spid="12391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28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5157" name="Line 5"/>
          <p:cNvSpPr>
            <a:spLocks noChangeShapeType="1"/>
          </p:cNvSpPr>
          <p:nvPr/>
        </p:nvSpPr>
        <p:spPr bwMode="auto">
          <a:xfrm flipH="1" flipV="1">
            <a:off x="1763688" y="1268760"/>
            <a:ext cx="3456012" cy="1799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158" name="Text Box 6"/>
          <p:cNvSpPr txBox="1">
            <a:spLocks noChangeArrowheads="1"/>
          </p:cNvSpPr>
          <p:nvPr/>
        </p:nvSpPr>
        <p:spPr bwMode="auto">
          <a:xfrm>
            <a:off x="3973628" y="246062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document citation folder is created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fade">
                                      <p:cBhvr>
                                        <p:cTn id="7" dur="2000"/>
                                        <p:tgtEl>
                                          <p:spTgt spid="305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fade">
                                      <p:cBhvr>
                                        <p:cTn id="11" dur="20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nimBg="1"/>
      <p:bldP spid="30515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125</a:t>
            </a:fld>
            <a:endParaRPr lang="en-GB"/>
          </a:p>
        </p:txBody>
      </p:sp>
      <p:pic>
        <p:nvPicPr>
          <p:cNvPr id="1044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036"/>
            <a:ext cx="9148047" cy="686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flipV="1">
            <a:off x="1475656" y="1052736"/>
            <a:ext cx="1512168" cy="208823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843808" y="2996952"/>
            <a:ext cx="417646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or go to the Insert Citation dropdown menu</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59404388"/>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126</a:t>
            </a:fld>
            <a:endParaRPr lang="en-GB"/>
          </a:p>
        </p:txBody>
      </p:sp>
      <p:pic>
        <p:nvPicPr>
          <p:cNvPr id="105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3851920" y="1052736"/>
            <a:ext cx="864096"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Oval 3"/>
          <p:cNvSpPr/>
          <p:nvPr/>
        </p:nvSpPr>
        <p:spPr bwMode="auto">
          <a:xfrm>
            <a:off x="5796136" y="4797152"/>
            <a:ext cx="1008112" cy="432048"/>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899592" y="2132856"/>
            <a:ext cx="309634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Enter search term, and click 'Find'</a:t>
            </a:r>
            <a:endParaRPr lang="en-GB" sz="2400" b="1" dirty="0">
              <a:solidFill>
                <a:srgbClr val="000000"/>
              </a:solidFill>
              <a:latin typeface="Lucida Sans" pitchFamily="34" charset="0"/>
            </a:endParaRPr>
          </a:p>
        </p:txBody>
      </p:sp>
      <p:sp>
        <p:nvSpPr>
          <p:cNvPr id="6" name="TextBox 5"/>
          <p:cNvSpPr txBox="1"/>
          <p:nvPr/>
        </p:nvSpPr>
        <p:spPr bwMode="auto">
          <a:xfrm>
            <a:off x="5220072" y="3140968"/>
            <a:ext cx="3456384"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required reference from the list and click 'Insert'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9832212"/>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3" name="Text Box 5"/>
          <p:cNvSpPr txBox="1">
            <a:spLocks noChangeArrowheads="1"/>
          </p:cNvSpPr>
          <p:nvPr/>
        </p:nvSpPr>
        <p:spPr bwMode="auto">
          <a:xfrm>
            <a:off x="1619250" y="4797425"/>
            <a:ext cx="61928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Citations and references are displayed according to choices made within the edited reference style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fade">
                                      <p:cBhvr>
                                        <p:cTn id="7" dur="20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smtClean="0"/>
              <a:t>Edit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128</a:t>
            </a:fld>
            <a:endParaRPr lang="en-GB"/>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91" y="31162"/>
            <a:ext cx="9102449" cy="682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Line 5"/>
          <p:cNvSpPr>
            <a:spLocks noChangeShapeType="1"/>
          </p:cNvSpPr>
          <p:nvPr/>
        </p:nvSpPr>
        <p:spPr bwMode="auto">
          <a:xfrm flipH="1" flipV="1">
            <a:off x="1691679" y="836712"/>
            <a:ext cx="3239889" cy="43202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9" name="Line 7"/>
          <p:cNvSpPr>
            <a:spLocks noChangeShapeType="1"/>
          </p:cNvSpPr>
          <p:nvPr/>
        </p:nvSpPr>
        <p:spPr bwMode="auto">
          <a:xfrm flipV="1">
            <a:off x="4571207" y="2276872"/>
            <a:ext cx="0" cy="24312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8" name="Text Box 6"/>
          <p:cNvSpPr txBox="1">
            <a:spLocks noChangeArrowheads="1"/>
          </p:cNvSpPr>
          <p:nvPr/>
        </p:nvSpPr>
        <p:spPr bwMode="auto">
          <a:xfrm>
            <a:off x="2915444" y="4725144"/>
            <a:ext cx="38877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in the citation to highlight and then go to 'Edit and Manage </a:t>
            </a:r>
            <a:r>
              <a:rPr lang="en-GB" sz="2400" b="1" dirty="0" smtClean="0">
                <a:solidFill>
                  <a:srgbClr val="000000"/>
                </a:solidFill>
                <a:latin typeface="Lucida Sans" pitchFamily="34" charset="0"/>
              </a:rPr>
              <a:t>Citations</a:t>
            </a:r>
            <a:r>
              <a:rPr lang="en-GB" sz="2400" b="1" dirty="0">
                <a:solidFill>
                  <a:srgbClr val="000000"/>
                </a:solidFill>
                <a:latin typeface="Lucida Sans" pitchFamily="34" charset="0"/>
              </a:rPr>
              <a: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129</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2000"/>
                                        <p:tgtEl>
                                          <p:spTgt spid="2355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5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53560" cy="588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a:t>
            </a:fld>
            <a:endParaRPr lang="en-GB"/>
          </a:p>
        </p:txBody>
      </p:sp>
      <p:cxnSp>
        <p:nvCxnSpPr>
          <p:cNvPr id="5" name="Straight Arrow Connector 4"/>
          <p:cNvCxnSpPr/>
          <p:nvPr/>
        </p:nvCxnSpPr>
        <p:spPr bwMode="auto">
          <a:xfrm flipV="1">
            <a:off x="3096477" y="3068960"/>
            <a:ext cx="504056" cy="162144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1872341" y="4459575"/>
            <a:ext cx="3456384"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add a rating</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56172597"/>
      </p:ext>
    </p:extLst>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9698" y="548680"/>
            <a:ext cx="5696263" cy="572124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25957" name="Line 5"/>
          <p:cNvSpPr>
            <a:spLocks noChangeShapeType="1"/>
          </p:cNvSpPr>
          <p:nvPr/>
        </p:nvSpPr>
        <p:spPr bwMode="auto">
          <a:xfrm flipV="1">
            <a:off x="1800225" y="1412875"/>
            <a:ext cx="1079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8" name="Text Box 6"/>
          <p:cNvSpPr txBox="1">
            <a:spLocks noChangeArrowheads="1"/>
          </p:cNvSpPr>
          <p:nvPr/>
        </p:nvSpPr>
        <p:spPr bwMode="auto">
          <a:xfrm>
            <a:off x="1224921" y="2060575"/>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Highlight the specific citation</a:t>
            </a:r>
            <a:endParaRPr lang="en-GB" dirty="0"/>
          </a:p>
        </p:txBody>
      </p:sp>
      <p:sp>
        <p:nvSpPr>
          <p:cNvPr id="125959" name="Line 7"/>
          <p:cNvSpPr>
            <a:spLocks noChangeShapeType="1"/>
          </p:cNvSpPr>
          <p:nvPr/>
        </p:nvSpPr>
        <p:spPr bwMode="auto">
          <a:xfrm flipH="1">
            <a:off x="2987675" y="3716338"/>
            <a:ext cx="1944688"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0" name="Text Box 8"/>
          <p:cNvSpPr txBox="1">
            <a:spLocks noChangeArrowheads="1"/>
          </p:cNvSpPr>
          <p:nvPr/>
        </p:nvSpPr>
        <p:spPr bwMode="auto">
          <a:xfrm>
            <a:off x="4284664" y="3068638"/>
            <a:ext cx="446405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Change selection to </a:t>
            </a:r>
            <a:r>
              <a:rPr lang="en-GB" sz="2400" b="1" dirty="0">
                <a:solidFill>
                  <a:srgbClr val="000000"/>
                </a:solidFill>
                <a:latin typeface="Lucida Sans" pitchFamily="34" charset="0"/>
              </a:rPr>
              <a:t>remove author </a:t>
            </a:r>
            <a:r>
              <a:rPr lang="en-GB" sz="2400" b="1" dirty="0" smtClean="0">
                <a:solidFill>
                  <a:srgbClr val="000000"/>
                </a:solidFill>
                <a:latin typeface="Lucida Sans" pitchFamily="34" charset="0"/>
              </a:rPr>
              <a:t>or </a:t>
            </a:r>
            <a:r>
              <a:rPr lang="en-GB" sz="2400" b="1" dirty="0">
                <a:solidFill>
                  <a:srgbClr val="000000"/>
                </a:solidFill>
                <a:latin typeface="Lucida Sans" pitchFamily="34" charset="0"/>
              </a:rPr>
              <a:t>year from the </a:t>
            </a:r>
            <a:r>
              <a:rPr lang="en-GB" sz="2400" b="1" dirty="0" smtClean="0">
                <a:solidFill>
                  <a:srgbClr val="000000"/>
                </a:solidFill>
                <a:latin typeface="Lucida Sans" pitchFamily="34" charset="0"/>
              </a:rPr>
              <a:t>citation or show only in the bibliography</a:t>
            </a:r>
            <a:endParaRPr lang="en-GB" dirty="0"/>
          </a:p>
        </p:txBody>
      </p:sp>
      <p:sp>
        <p:nvSpPr>
          <p:cNvPr id="125963" name="Line 11"/>
          <p:cNvSpPr>
            <a:spLocks noChangeShapeType="1"/>
          </p:cNvSpPr>
          <p:nvPr/>
        </p:nvSpPr>
        <p:spPr bwMode="auto">
          <a:xfrm>
            <a:off x="3006819" y="5673963"/>
            <a:ext cx="1709195" cy="600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Text Box 12"/>
          <p:cNvSpPr txBox="1">
            <a:spLocks noChangeArrowheads="1"/>
          </p:cNvSpPr>
          <p:nvPr/>
        </p:nvSpPr>
        <p:spPr bwMode="auto">
          <a:xfrm>
            <a:off x="1224921" y="5373216"/>
            <a:ext cx="223262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to complete the action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fade">
                                      <p:cBhvr>
                                        <p:cTn id="7" dur="2000"/>
                                        <p:tgtEl>
                                          <p:spTgt spid="1259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5957"/>
                                        </p:tgtEl>
                                        <p:attrNameLst>
                                          <p:attrName>style.visibility</p:attrName>
                                        </p:attrNameLst>
                                      </p:cBhvr>
                                      <p:to>
                                        <p:strVal val="visible"/>
                                      </p:to>
                                    </p:set>
                                    <p:animEffect transition="in" filter="fade">
                                      <p:cBhvr>
                                        <p:cTn id="11" dur="2000"/>
                                        <p:tgtEl>
                                          <p:spTgt spid="125957"/>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5960"/>
                                        </p:tgtEl>
                                        <p:attrNameLst>
                                          <p:attrName>style.visibility</p:attrName>
                                        </p:attrNameLst>
                                      </p:cBhvr>
                                      <p:to>
                                        <p:strVal val="visible"/>
                                      </p:to>
                                    </p:set>
                                    <p:animEffect transition="in" filter="fade">
                                      <p:cBhvr>
                                        <p:cTn id="15" dur="2000"/>
                                        <p:tgtEl>
                                          <p:spTgt spid="12596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5959"/>
                                        </p:tgtEl>
                                        <p:attrNameLst>
                                          <p:attrName>style.visibility</p:attrName>
                                        </p:attrNameLst>
                                      </p:cBhvr>
                                      <p:to>
                                        <p:strVal val="visible"/>
                                      </p:to>
                                    </p:set>
                                    <p:animEffect transition="in" filter="fade">
                                      <p:cBhvr>
                                        <p:cTn id="19" dur="2000"/>
                                        <p:tgtEl>
                                          <p:spTgt spid="125959"/>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fade">
                                      <p:cBhvr>
                                        <p:cTn id="23" dur="2000"/>
                                        <p:tgtEl>
                                          <p:spTgt spid="125964"/>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5963"/>
                                        </p:tgtEl>
                                        <p:attrNameLst>
                                          <p:attrName>style.visibility</p:attrName>
                                        </p:attrNameLst>
                                      </p:cBhvr>
                                      <p:to>
                                        <p:strVal val="visible"/>
                                      </p:to>
                                    </p:set>
                                    <p:animEffect transition="in" filter="fade">
                                      <p:cBhvr>
                                        <p:cTn id="27" dur="2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autoUpdateAnimBg="0"/>
      <p:bldP spid="125959" grpId="0" animBg="1"/>
      <p:bldP spid="125960" grpId="0" animBg="1"/>
      <p:bldP spid="125963" grpId="0" animBg="1"/>
      <p:bldP spid="12596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04" name="Line 4"/>
          <p:cNvSpPr>
            <a:spLocks noChangeShapeType="1"/>
          </p:cNvSpPr>
          <p:nvPr/>
        </p:nvSpPr>
        <p:spPr bwMode="auto">
          <a:xfrm flipV="1">
            <a:off x="4138613" y="2132856"/>
            <a:ext cx="1584325" cy="15374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05" name="Text Box 5"/>
          <p:cNvSpPr txBox="1">
            <a:spLocks noChangeArrowheads="1"/>
          </p:cNvSpPr>
          <p:nvPr/>
        </p:nvSpPr>
        <p:spPr bwMode="auto">
          <a:xfrm>
            <a:off x="611188" y="3527425"/>
            <a:ext cx="39608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remove a reference from the document, go to 'Edit Reference' and 'Remove Citation'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2000"/>
                                        <p:tgtEl>
                                          <p:spTgt spid="3072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04"/>
                                        </p:tgtEl>
                                        <p:attrNameLst>
                                          <p:attrName>style.visibility</p:attrName>
                                        </p:attrNameLst>
                                      </p:cBhvr>
                                      <p:to>
                                        <p:strVal val="visible"/>
                                      </p:to>
                                    </p:set>
                                    <p:animEffect transition="in" filter="fade">
                                      <p:cBhvr>
                                        <p:cTn id="11" dur="20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P spid="30720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253" name="Text Box 5"/>
          <p:cNvSpPr txBox="1">
            <a:spLocks noChangeArrowheads="1"/>
          </p:cNvSpPr>
          <p:nvPr/>
        </p:nvSpPr>
        <p:spPr bwMode="auto">
          <a:xfrm>
            <a:off x="2915816" y="4221163"/>
            <a:ext cx="45354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and end of text reference are removed from the document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fade">
                                      <p:cBhvr>
                                        <p:cTn id="7" dur="20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4512" y="657224"/>
            <a:ext cx="5704169" cy="568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Line 5"/>
          <p:cNvSpPr>
            <a:spLocks noChangeShapeType="1"/>
          </p:cNvSpPr>
          <p:nvPr/>
        </p:nvSpPr>
        <p:spPr bwMode="auto">
          <a:xfrm flipH="1">
            <a:off x="2771800" y="3266677"/>
            <a:ext cx="3744416" cy="9898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2" name="Line 6"/>
          <p:cNvSpPr>
            <a:spLocks noChangeShapeType="1"/>
          </p:cNvSpPr>
          <p:nvPr/>
        </p:nvSpPr>
        <p:spPr bwMode="auto">
          <a:xfrm flipH="1">
            <a:off x="5138416" y="2780928"/>
            <a:ext cx="1089767" cy="29511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3" name="Text Box 7"/>
          <p:cNvSpPr txBox="1">
            <a:spLocks noChangeArrowheads="1"/>
          </p:cNvSpPr>
          <p:nvPr/>
        </p:nvSpPr>
        <p:spPr bwMode="auto">
          <a:xfrm>
            <a:off x="5003800" y="1484313"/>
            <a:ext cx="38877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add page numbers to a citation, type the exact letter string required in the SUFFIX box, then click 'OK'</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81"/>
                                        </p:tgtEl>
                                        <p:attrNameLst>
                                          <p:attrName>style.visibility</p:attrName>
                                        </p:attrNameLst>
                                      </p:cBhvr>
                                      <p:to>
                                        <p:strVal val="visible"/>
                                      </p:to>
                                    </p:set>
                                    <p:animEffect transition="in" filter="fade">
                                      <p:cBhvr>
                                        <p:cTn id="11" dur="2000"/>
                                        <p:tgtEl>
                                          <p:spTgt spid="12698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2"/>
                                        </p:tgtEl>
                                        <p:attrNameLst>
                                          <p:attrName>style.visibility</p:attrName>
                                        </p:attrNameLst>
                                      </p:cBhvr>
                                      <p:to>
                                        <p:strVal val="visible"/>
                                      </p:to>
                                    </p:set>
                                    <p:animEffect transition="in" filter="fade">
                                      <p:cBhvr>
                                        <p:cTn id="15"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P spid="12698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3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134</a:t>
            </a:fld>
            <a:endParaRPr lang="en-GB"/>
          </a:p>
        </p:txBody>
      </p:sp>
      <p:sp>
        <p:nvSpPr>
          <p:cNvPr id="4" name="Text Box 5"/>
          <p:cNvSpPr txBox="1">
            <a:spLocks noChangeArrowheads="1"/>
          </p:cNvSpPr>
          <p:nvPr/>
        </p:nvSpPr>
        <p:spPr bwMode="auto">
          <a:xfrm>
            <a:off x="2555776" y="3861048"/>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83642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616"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9" name="Line 9"/>
          <p:cNvSpPr>
            <a:spLocks noChangeShapeType="1"/>
          </p:cNvSpPr>
          <p:nvPr/>
        </p:nvSpPr>
        <p:spPr bwMode="auto">
          <a:xfrm flipH="1" flipV="1">
            <a:off x="4877966" y="1052736"/>
            <a:ext cx="2502345" cy="252027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8008" name="Text Box 8"/>
          <p:cNvSpPr txBox="1">
            <a:spLocks noChangeArrowheads="1"/>
          </p:cNvSpPr>
          <p:nvPr/>
        </p:nvSpPr>
        <p:spPr bwMode="auto">
          <a:xfrm>
            <a:off x="5219217" y="3212976"/>
            <a:ext cx="381642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And the bibliography can be given a title - click for the </a:t>
            </a:r>
            <a:r>
              <a:rPr lang="en-GB" sz="2400" b="1" dirty="0" smtClean="0">
                <a:solidFill>
                  <a:srgbClr val="000000"/>
                </a:solidFill>
                <a:latin typeface="Lucida Sans" pitchFamily="34" charset="0"/>
              </a:rPr>
              <a:t>'Configure </a:t>
            </a:r>
            <a:r>
              <a:rPr lang="en-GB" sz="2400" b="1" dirty="0">
                <a:solidFill>
                  <a:srgbClr val="000000"/>
                </a:solidFill>
                <a:latin typeface="Lucida Sans" pitchFamily="34" charset="0"/>
              </a:rPr>
              <a:t>Bibliography' option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135</a:t>
            </a:fld>
            <a:endParaRPr lang="en-GB"/>
          </a:p>
        </p:txBody>
      </p:sp>
      <p:sp>
        <p:nvSpPr>
          <p:cNvPr id="7" name="Line 6"/>
          <p:cNvSpPr>
            <a:spLocks noChangeShapeType="1"/>
          </p:cNvSpPr>
          <p:nvPr/>
        </p:nvSpPr>
        <p:spPr bwMode="auto">
          <a:xfrm flipV="1">
            <a:off x="2123729" y="2204864"/>
            <a:ext cx="2160238"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 name="Text Box 5"/>
          <p:cNvSpPr txBox="1">
            <a:spLocks noChangeArrowheads="1"/>
          </p:cNvSpPr>
          <p:nvPr/>
        </p:nvSpPr>
        <p:spPr bwMode="auto">
          <a:xfrm>
            <a:off x="495291" y="3584146"/>
            <a:ext cx="3651911"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Layout tab, insert required heading and format the text if necessary</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008"/>
                                        </p:tgtEl>
                                        <p:attrNameLst>
                                          <p:attrName>style.visibility</p:attrName>
                                        </p:attrNameLst>
                                      </p:cBhvr>
                                      <p:to>
                                        <p:strVal val="visible"/>
                                      </p:to>
                                    </p:set>
                                    <p:animEffect transition="in" filter="fade">
                                      <p:cBhvr>
                                        <p:cTn id="7" dur="2000"/>
                                        <p:tgtEl>
                                          <p:spTgt spid="1280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8009"/>
                                        </p:tgtEl>
                                        <p:attrNameLst>
                                          <p:attrName>style.visibility</p:attrName>
                                        </p:attrNameLst>
                                      </p:cBhvr>
                                      <p:to>
                                        <p:strVal val="visible"/>
                                      </p:to>
                                    </p:set>
                                    <p:animEffect transition="in" filter="fade">
                                      <p:cBhvr>
                                        <p:cTn id="11" dur="2000"/>
                                        <p:tgtEl>
                                          <p:spTgt spid="12800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animBg="1"/>
      <p:bldP spid="128008" grpId="0" animBg="1"/>
      <p:bldP spid="7"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34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136</a:t>
            </a:fld>
            <a:endParaRPr lang="en-GB"/>
          </a:p>
        </p:txBody>
      </p:sp>
    </p:spTree>
    <p:extLst>
      <p:ext uri="{BB962C8B-B14F-4D97-AF65-F5344CB8AC3E}">
        <p14:creationId xmlns:p14="http://schemas.microsoft.com/office/powerpoint/2010/main" val="2655269803"/>
      </p:ext>
    </p:extLst>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ways of working with citations</a:t>
            </a:r>
            <a:endParaRPr lang="en-GB" dirty="0"/>
          </a:p>
        </p:txBody>
      </p:sp>
      <p:sp>
        <p:nvSpPr>
          <p:cNvPr id="3" name="Content Placeholder 2"/>
          <p:cNvSpPr>
            <a:spLocks noGrp="1"/>
          </p:cNvSpPr>
          <p:nvPr>
            <p:ph idx="1"/>
          </p:nvPr>
        </p:nvSpPr>
        <p:spPr/>
        <p:txBody>
          <a:bodyPr/>
          <a:lstStyle/>
          <a:p>
            <a:r>
              <a:rPr lang="en-GB" dirty="0" smtClean="0"/>
              <a:t>Choose whether or not to use 'instant formatting'</a:t>
            </a:r>
          </a:p>
          <a:p>
            <a:r>
              <a:rPr lang="en-GB" dirty="0" smtClean="0"/>
              <a:t>Type citations in the text in the format {</a:t>
            </a:r>
            <a:r>
              <a:rPr lang="en-GB" dirty="0" err="1" smtClean="0"/>
              <a:t>Author,Year</a:t>
            </a:r>
            <a:r>
              <a:rPr lang="en-GB" dirty="0" smtClean="0"/>
              <a:t>}</a:t>
            </a:r>
          </a:p>
          <a:p>
            <a:r>
              <a:rPr lang="en-GB" dirty="0" smtClean="0"/>
              <a:t>Update the bibliography when convenient</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137</a:t>
            </a:fld>
            <a:endParaRPr lang="en-GB"/>
          </a:p>
        </p:txBody>
      </p:sp>
    </p:spTree>
    <p:extLst>
      <p:ext uri="{BB962C8B-B14F-4D97-AF65-F5344CB8AC3E}">
        <p14:creationId xmlns:p14="http://schemas.microsoft.com/office/powerpoint/2010/main" val="1032656263"/>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63906" b="82500"/>
          <a:stretch/>
        </p:blipFill>
        <p:spPr>
          <a:xfrm>
            <a:off x="-1826" y="2564904"/>
            <a:ext cx="9109012" cy="1656184"/>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138</a:t>
            </a:fld>
            <a:endParaRPr lang="en-GB"/>
          </a:p>
        </p:txBody>
      </p:sp>
      <p:cxnSp>
        <p:nvCxnSpPr>
          <p:cNvPr id="6" name="Straight Arrow Connector 5"/>
          <p:cNvCxnSpPr/>
          <p:nvPr/>
        </p:nvCxnSpPr>
        <p:spPr bwMode="auto">
          <a:xfrm>
            <a:off x="6156176" y="1036186"/>
            <a:ext cx="0" cy="260883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flipV="1">
            <a:off x="2699792" y="3645024"/>
            <a:ext cx="792088" cy="138905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4067944" y="620688"/>
            <a:ext cx="417646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here to turn instant formatting on/off</a:t>
            </a:r>
            <a:endParaRPr lang="en-GB" sz="2400" b="1" dirty="0">
              <a:solidFill>
                <a:srgbClr val="000000"/>
              </a:solidFill>
              <a:latin typeface="Lucida Sans" pitchFamily="34" charset="0"/>
            </a:endParaRPr>
          </a:p>
        </p:txBody>
      </p:sp>
      <p:sp>
        <p:nvSpPr>
          <p:cNvPr id="7" name="TextBox 6"/>
          <p:cNvSpPr txBox="1"/>
          <p:nvPr/>
        </p:nvSpPr>
        <p:spPr bwMode="auto">
          <a:xfrm>
            <a:off x="539552" y="4869160"/>
            <a:ext cx="504056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Update citations when ready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69697468"/>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139</a:t>
            </a:fld>
            <a:endParaRPr lang="en-GB"/>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Add a new reference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a:t>
            </a:fld>
            <a:endParaRPr lang="en-GB"/>
          </a:p>
        </p:txBody>
      </p:sp>
    </p:spTree>
  </p:cSld>
  <p:clrMapOvr>
    <a:masterClrMapping/>
  </p:clrMapOvr>
  <p:transition spd="med">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95561" y="1340768"/>
            <a:ext cx="4177213" cy="3971629"/>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4587" name="Line 11"/>
          <p:cNvSpPr>
            <a:spLocks noChangeShapeType="1"/>
          </p:cNvSpPr>
          <p:nvPr/>
        </p:nvSpPr>
        <p:spPr bwMode="auto">
          <a:xfrm flipV="1">
            <a:off x="2555776" y="1844824"/>
            <a:ext cx="2736304"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8" name="Text Box 12"/>
          <p:cNvSpPr txBox="1">
            <a:spLocks noChangeArrowheads="1"/>
          </p:cNvSpPr>
          <p:nvPr/>
        </p:nvSpPr>
        <p:spPr bwMode="auto">
          <a:xfrm>
            <a:off x="179512" y="2204864"/>
            <a:ext cx="3563888"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Expand the 'Bibliography' pane to see all options and use the 'Layout' tab</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fade">
                                      <p:cBhvr>
                                        <p:cTn id="11" dur="2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nimBg="1"/>
      <p:bldP spid="2458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5398" name="Line 6"/>
          <p:cNvSpPr>
            <a:spLocks noChangeShapeType="1"/>
          </p:cNvSpPr>
          <p:nvPr/>
        </p:nvSpPr>
        <p:spPr bwMode="auto">
          <a:xfrm flipH="1">
            <a:off x="5952096" y="11852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367772" y="5375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563208" y="1265891"/>
            <a:ext cx="1944687" cy="28082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628170" y="6181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315402" name="Text Box 10"/>
          <p:cNvSpPr txBox="1">
            <a:spLocks noChangeArrowheads="1"/>
          </p:cNvSpPr>
          <p:nvPr/>
        </p:nvSpPr>
        <p:spPr bwMode="auto">
          <a:xfrm>
            <a:off x="6948488" y="4076700"/>
            <a:ext cx="1871662"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5402"/>
                                        </p:tgtEl>
                                        <p:attrNameLst>
                                          <p:attrName>style.visibility</p:attrName>
                                        </p:attrNameLst>
                                      </p:cBhvr>
                                      <p:to>
                                        <p:strVal val="visible"/>
                                      </p:to>
                                    </p:set>
                                    <p:animEffect transition="in" filter="fade">
                                      <p:cBhvr>
                                        <p:cTn id="23" dur="20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P spid="31540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76" y="0"/>
            <a:ext cx="9145176" cy="685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142</a:t>
            </a:fld>
            <a:endParaRPr lang="en-GB"/>
          </a:p>
        </p:txBody>
      </p:sp>
    </p:spTree>
    <p:extLst>
      <p:ext uri="{BB962C8B-B14F-4D97-AF65-F5344CB8AC3E}">
        <p14:creationId xmlns:p14="http://schemas.microsoft.com/office/powerpoint/2010/main" val="1160411139"/>
      </p:ext>
    </p:extLst>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footnote references into Word</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143</a:t>
            </a:fld>
            <a:endParaRPr lang="en-GB"/>
          </a:p>
        </p:txBody>
      </p:sp>
    </p:spTree>
    <p:extLst>
      <p:ext uri="{BB962C8B-B14F-4D97-AF65-F5344CB8AC3E}">
        <p14:creationId xmlns:p14="http://schemas.microsoft.com/office/powerpoint/2010/main" val="522491121"/>
      </p:ext>
    </p:extLst>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144</a:t>
            </a:fld>
            <a:endParaRPr lang="en-GB"/>
          </a:p>
        </p:txBody>
      </p:sp>
      <p:sp>
        <p:nvSpPr>
          <p:cNvPr id="3" name="TextBox 2"/>
          <p:cNvSpPr txBox="1"/>
          <p:nvPr/>
        </p:nvSpPr>
        <p:spPr bwMode="auto">
          <a:xfrm>
            <a:off x="2843808" y="3429000"/>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On the 'References' tab, go to 'Insert Footnote'</a:t>
            </a:r>
            <a:endParaRPr lang="en-GB" sz="2400" b="1" dirty="0">
              <a:solidFill>
                <a:srgbClr val="000000"/>
              </a:solidFill>
              <a:latin typeface="Lucida Sans" pitchFamily="34" charset="0"/>
            </a:endParaRPr>
          </a:p>
        </p:txBody>
      </p:sp>
      <p:sp>
        <p:nvSpPr>
          <p:cNvPr id="4" name="Oval 3"/>
          <p:cNvSpPr/>
          <p:nvPr/>
        </p:nvSpPr>
        <p:spPr>
          <a:xfrm>
            <a:off x="1115616" y="13645"/>
            <a:ext cx="1008112" cy="119675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111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573" y="14955"/>
            <a:ext cx="9187422" cy="6843045"/>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145</a:t>
            </a:fld>
            <a:endParaRPr lang="en-GB"/>
          </a:p>
        </p:txBody>
      </p:sp>
      <p:sp>
        <p:nvSpPr>
          <p:cNvPr id="3" name="TextBox 2"/>
          <p:cNvSpPr txBox="1"/>
          <p:nvPr/>
        </p:nvSpPr>
        <p:spPr bwMode="auto">
          <a:xfrm>
            <a:off x="3588715" y="1420033"/>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footnote location is created at the bottom of the current page</a:t>
            </a:r>
            <a:endParaRPr lang="en-GB" sz="2400" b="1" dirty="0">
              <a:solidFill>
                <a:srgbClr val="000000"/>
              </a:solidFill>
              <a:latin typeface="Lucida Sans" pitchFamily="34" charset="0"/>
            </a:endParaRPr>
          </a:p>
        </p:txBody>
      </p:sp>
      <p:cxnSp>
        <p:nvCxnSpPr>
          <p:cNvPr id="6" name="Straight Arrow Connector 5"/>
          <p:cNvCxnSpPr/>
          <p:nvPr/>
        </p:nvCxnSpPr>
        <p:spPr>
          <a:xfrm flipH="1">
            <a:off x="2195736" y="4420562"/>
            <a:ext cx="1728192" cy="152871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600277" y="4005064"/>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 the footnote then 'Go to EndNote' on the X7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95208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308"/>
            <a:ext cx="9104923" cy="682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146</a:t>
            </a:fld>
            <a:endParaRPr lang="en-GB"/>
          </a:p>
        </p:txBody>
      </p:sp>
      <p:sp>
        <p:nvSpPr>
          <p:cNvPr id="4" name="TextBox 3"/>
          <p:cNvSpPr txBox="1"/>
          <p:nvPr/>
        </p:nvSpPr>
        <p:spPr bwMode="auto">
          <a:xfrm>
            <a:off x="2771800" y="1628800"/>
            <a:ext cx="482453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 to be inserted in the footnote, and click the 'Insert' icon</a:t>
            </a:r>
            <a:endParaRPr lang="en-GB" sz="2400" b="1" dirty="0">
              <a:solidFill>
                <a:srgbClr val="000000"/>
              </a:solidFill>
              <a:latin typeface="Lucida Sans" pitchFamily="34" charset="0"/>
            </a:endParaRPr>
          </a:p>
        </p:txBody>
      </p:sp>
      <p:sp>
        <p:nvSpPr>
          <p:cNvPr id="5" name="Oval 4"/>
          <p:cNvSpPr/>
          <p:nvPr/>
        </p:nvSpPr>
        <p:spPr>
          <a:xfrm>
            <a:off x="4067944" y="29308"/>
            <a:ext cx="648072" cy="83671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6322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147</a:t>
            </a:fld>
            <a:endParaRPr lang="en-GB"/>
          </a:p>
        </p:txBody>
      </p:sp>
      <p:sp>
        <p:nvSpPr>
          <p:cNvPr id="3" name="TextBox 2"/>
          <p:cNvSpPr txBox="1"/>
          <p:nvPr/>
        </p:nvSpPr>
        <p:spPr bwMode="auto">
          <a:xfrm>
            <a:off x="1984991" y="4236211"/>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citation is inserted in the footnote in the required format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10295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00"/>
          <a:stretch/>
        </p:blipFill>
        <p:spPr>
          <a:xfrm>
            <a:off x="3701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148</a:t>
            </a:fld>
            <a:endParaRPr lang="en-GB"/>
          </a:p>
        </p:txBody>
      </p:sp>
      <p:cxnSp>
        <p:nvCxnSpPr>
          <p:cNvPr id="4" name="Straight Arrow Connector 3"/>
          <p:cNvCxnSpPr/>
          <p:nvPr/>
        </p:nvCxnSpPr>
        <p:spPr>
          <a:xfrm flipH="1" flipV="1">
            <a:off x="2771800" y="1196752"/>
            <a:ext cx="3888432" cy="720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6012160" y="631185"/>
            <a:ext cx="268941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Open the menu to format footnotes and endnotes</a:t>
            </a:r>
            <a:endParaRPr lang="en-GB" sz="2400" b="1" dirty="0">
              <a:solidFill>
                <a:srgbClr val="000000"/>
              </a:solidFill>
              <a:latin typeface="Lucida Sans" pitchFamily="34" charset="0"/>
            </a:endParaRPr>
          </a:p>
        </p:txBody>
      </p:sp>
      <p:sp>
        <p:nvSpPr>
          <p:cNvPr id="8" name="TextBox 7"/>
          <p:cNvSpPr txBox="1"/>
          <p:nvPr/>
        </p:nvSpPr>
        <p:spPr bwMode="auto">
          <a:xfrm>
            <a:off x="362992" y="4005064"/>
            <a:ext cx="37049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An end of document bibliography may also be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750893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GB" smtClean="0"/>
              <a:t>Remove field codes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149</a:t>
            </a:fld>
            <a:endParaRPr lang="en-GB"/>
          </a:p>
        </p:txBody>
      </p:sp>
    </p:spTree>
    <p:extLst>
      <p:ext uri="{BB962C8B-B14F-4D97-AF65-F5344CB8AC3E}">
        <p14:creationId xmlns:p14="http://schemas.microsoft.com/office/powerpoint/2010/main" val="206538896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7624" y="3172437"/>
            <a:ext cx="3974528" cy="322296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7624" y="1588750"/>
            <a:ext cx="7512669" cy="83213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0244" name="Rectangle 2"/>
          <p:cNvSpPr>
            <a:spLocks noGrp="1" noChangeArrowheads="1"/>
          </p:cNvSpPr>
          <p:nvPr>
            <p:ph type="title"/>
          </p:nvPr>
        </p:nvSpPr>
        <p:spPr/>
        <p:txBody>
          <a:bodyPr/>
          <a:lstStyle/>
          <a:p>
            <a:pPr eaLnBrk="1" hangingPunct="1"/>
            <a:r>
              <a:rPr lang="en-GB" smtClean="0"/>
              <a:t>Add a new reference</a:t>
            </a:r>
          </a:p>
        </p:txBody>
      </p:sp>
      <p:sp>
        <p:nvSpPr>
          <p:cNvPr id="7174" name="Line 6"/>
          <p:cNvSpPr>
            <a:spLocks noChangeShapeType="1"/>
          </p:cNvSpPr>
          <p:nvPr/>
        </p:nvSpPr>
        <p:spPr bwMode="auto">
          <a:xfrm flipH="1" flipV="1">
            <a:off x="3851920" y="2475757"/>
            <a:ext cx="1296144" cy="8856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Text Box 7"/>
          <p:cNvSpPr txBox="1">
            <a:spLocks noChangeArrowheads="1"/>
          </p:cNvSpPr>
          <p:nvPr/>
        </p:nvSpPr>
        <p:spPr bwMode="auto">
          <a:xfrm>
            <a:off x="4787900" y="2936009"/>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on the 'New Reference' icon…</a:t>
            </a:r>
          </a:p>
        </p:txBody>
      </p:sp>
      <p:sp>
        <p:nvSpPr>
          <p:cNvPr id="7176" name="Text Box 8"/>
          <p:cNvSpPr txBox="1">
            <a:spLocks noChangeArrowheads="1"/>
          </p:cNvSpPr>
          <p:nvPr/>
        </p:nvSpPr>
        <p:spPr bwMode="auto">
          <a:xfrm>
            <a:off x="4787900" y="4076700"/>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 or go to 'New Reference' on the dropdown menu</a:t>
            </a:r>
          </a:p>
        </p:txBody>
      </p:sp>
      <p:sp>
        <p:nvSpPr>
          <p:cNvPr id="7177" name="Oval 9"/>
          <p:cNvSpPr>
            <a:spLocks noChangeArrowheads="1"/>
          </p:cNvSpPr>
          <p:nvPr/>
        </p:nvSpPr>
        <p:spPr bwMode="auto">
          <a:xfrm>
            <a:off x="691605" y="3462265"/>
            <a:ext cx="2736850" cy="64928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2000"/>
                                        <p:tgtEl>
                                          <p:spTgt spid="7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2000"/>
                                        <p:tgtEl>
                                          <p:spTgt spid="71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GB" smtClean="0"/>
              <a:t>Create a plain text document</a:t>
            </a:r>
          </a:p>
        </p:txBody>
      </p:sp>
      <p:sp>
        <p:nvSpPr>
          <p:cNvPr id="604163" name="Rectangle 3"/>
          <p:cNvSpPr>
            <a:spLocks noGrp="1" noChangeArrowheads="1"/>
          </p:cNvSpPr>
          <p:nvPr>
            <p:ph type="body" idx="1"/>
          </p:nvPr>
        </p:nvSpPr>
        <p:spPr>
          <a:xfrm>
            <a:off x="323850" y="2420938"/>
            <a:ext cx="8426450" cy="3817937"/>
          </a:xfrm>
        </p:spPr>
        <p:txBody>
          <a:bodyPr/>
          <a:lstStyle/>
          <a:p>
            <a:pPr eaLnBrk="1" hangingPunct="1">
              <a:lnSpc>
                <a:spcPct val="90000"/>
              </a:lnSpc>
            </a:pPr>
            <a:r>
              <a:rPr lang="en-GB" smtClean="0"/>
              <a:t>A completed Word document carries all EndNote field codes</a:t>
            </a:r>
          </a:p>
          <a:p>
            <a:pPr eaLnBrk="1" hangingPunct="1">
              <a:lnSpc>
                <a:spcPct val="90000"/>
              </a:lnSpc>
            </a:pPr>
            <a:r>
              <a:rPr lang="en-GB" smtClean="0"/>
              <a:t>For publication, a 'plain copy' is required</a:t>
            </a:r>
          </a:p>
          <a:p>
            <a:pPr eaLnBrk="1" hangingPunct="1">
              <a:lnSpc>
                <a:spcPct val="90000"/>
              </a:lnSpc>
            </a:pPr>
            <a:r>
              <a:rPr lang="en-GB" smtClean="0"/>
              <a:t>Make a copy of the Word document before creating the plain text version - if you make a mistake there is no way back to the original</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150</a:t>
            </a:fld>
            <a:endParaRPr lang="en-GB"/>
          </a:p>
        </p:txBody>
      </p:sp>
    </p:spTree>
    <p:extLst>
      <p:ext uri="{BB962C8B-B14F-4D97-AF65-F5344CB8AC3E}">
        <p14:creationId xmlns:p14="http://schemas.microsoft.com/office/powerpoint/2010/main" val="1410947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163">
                                            <p:txEl>
                                              <p:pRg st="0" end="0"/>
                                            </p:txEl>
                                          </p:spTgt>
                                        </p:tgtEl>
                                        <p:attrNameLst>
                                          <p:attrName>style.visibility</p:attrName>
                                        </p:attrNameLst>
                                      </p:cBhvr>
                                      <p:to>
                                        <p:strVal val="visible"/>
                                      </p:to>
                                    </p:set>
                                    <p:animEffect transition="in" filter="fade">
                                      <p:cBhvr>
                                        <p:cTn id="7" dur="2000"/>
                                        <p:tgtEl>
                                          <p:spTgt spid="60416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4163">
                                            <p:txEl>
                                              <p:pRg st="1" end="1"/>
                                            </p:txEl>
                                          </p:spTgt>
                                        </p:tgtEl>
                                        <p:attrNameLst>
                                          <p:attrName>style.visibility</p:attrName>
                                        </p:attrNameLst>
                                      </p:cBhvr>
                                      <p:to>
                                        <p:strVal val="visible"/>
                                      </p:to>
                                    </p:set>
                                    <p:animEffect transition="in" filter="fade">
                                      <p:cBhvr>
                                        <p:cTn id="11" dur="2000"/>
                                        <p:tgtEl>
                                          <p:spTgt spid="60416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04163">
                                            <p:txEl>
                                              <p:pRg st="2" end="2"/>
                                            </p:txEl>
                                          </p:spTgt>
                                        </p:tgtEl>
                                        <p:attrNameLst>
                                          <p:attrName>style.visibility</p:attrName>
                                        </p:attrNameLst>
                                      </p:cBhvr>
                                      <p:to>
                                        <p:strVal val="visible"/>
                                      </p:to>
                                    </p:set>
                                    <p:animEffect transition="in" filter="fade">
                                      <p:cBhvr>
                                        <p:cTn id="15" dur="2000"/>
                                        <p:tgtEl>
                                          <p:spTgt spid="604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00"/>
          <a:stretch/>
        </p:blipFill>
        <p:spPr>
          <a:xfrm>
            <a:off x="3121" y="0"/>
            <a:ext cx="9144000" cy="6858000"/>
          </a:xfrm>
          <a:prstGeom prst="rect">
            <a:avLst/>
          </a:prstGeom>
        </p:spPr>
      </p:pic>
      <p:sp>
        <p:nvSpPr>
          <p:cNvPr id="606213" name="Line 5"/>
          <p:cNvSpPr>
            <a:spLocks noChangeShapeType="1"/>
          </p:cNvSpPr>
          <p:nvPr/>
        </p:nvSpPr>
        <p:spPr bwMode="auto">
          <a:xfrm flipH="1" flipV="1">
            <a:off x="3721351" y="1268760"/>
            <a:ext cx="1728787"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214" name="Text Box 6"/>
          <p:cNvSpPr txBox="1">
            <a:spLocks noChangeArrowheads="1"/>
          </p:cNvSpPr>
          <p:nvPr/>
        </p:nvSpPr>
        <p:spPr bwMode="auto">
          <a:xfrm>
            <a:off x="3289551" y="2421285"/>
            <a:ext cx="49688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'Convert Citations and Bibliography' and choose the 'Convert to Plain Text' option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151</a:t>
            </a:fld>
            <a:endParaRPr lang="en-GB"/>
          </a:p>
        </p:txBody>
      </p:sp>
    </p:spTree>
    <p:extLst>
      <p:ext uri="{BB962C8B-B14F-4D97-AF65-F5344CB8AC3E}">
        <p14:creationId xmlns:p14="http://schemas.microsoft.com/office/powerpoint/2010/main" val="2419002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6214"/>
                                        </p:tgtEl>
                                        <p:attrNameLst>
                                          <p:attrName>style.visibility</p:attrName>
                                        </p:attrNameLst>
                                      </p:cBhvr>
                                      <p:to>
                                        <p:strVal val="visible"/>
                                      </p:to>
                                    </p:set>
                                    <p:animEffect transition="in" filter="fade">
                                      <p:cBhvr>
                                        <p:cTn id="7" dur="2000"/>
                                        <p:tgtEl>
                                          <p:spTgt spid="6062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6213"/>
                                        </p:tgtEl>
                                        <p:attrNameLst>
                                          <p:attrName>style.visibility</p:attrName>
                                        </p:attrNameLst>
                                      </p:cBhvr>
                                      <p:to>
                                        <p:strVal val="visible"/>
                                      </p:to>
                                    </p:set>
                                    <p:animEffect transition="in" filter="fade">
                                      <p:cBhvr>
                                        <p:cTn id="11" dur="20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Synchronising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152</a:t>
            </a:fld>
            <a:endParaRPr lang="en-GB"/>
          </a:p>
        </p:txBody>
      </p:sp>
    </p:spTree>
    <p:extLst>
      <p:ext uri="{BB962C8B-B14F-4D97-AF65-F5344CB8AC3E}">
        <p14:creationId xmlns:p14="http://schemas.microsoft.com/office/powerpoint/2010/main" val="4136067306"/>
      </p:ext>
    </p:extLst>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34" r="2962" b="4578"/>
          <a:stretch/>
        </p:blipFill>
        <p:spPr bwMode="auto">
          <a:xfrm>
            <a:off x="0" y="404664"/>
            <a:ext cx="9143999" cy="599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7507" name="Line 6"/>
          <p:cNvSpPr>
            <a:spLocks noChangeShapeType="1"/>
          </p:cNvSpPr>
          <p:nvPr/>
        </p:nvSpPr>
        <p:spPr bwMode="auto">
          <a:xfrm flipH="1">
            <a:off x="1115615" y="1988840"/>
            <a:ext cx="2304503"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2555776" y="1207848"/>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Choose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153</a:t>
            </a:fld>
            <a:endParaRPr lang="en-GB"/>
          </a:p>
        </p:txBody>
      </p:sp>
    </p:spTree>
    <p:extLst>
      <p:ext uri="{BB962C8B-B14F-4D97-AF65-F5344CB8AC3E}">
        <p14:creationId xmlns:p14="http://schemas.microsoft.com/office/powerpoint/2010/main" val="2514809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378" r="1728" b="4361"/>
          <a:stretch/>
        </p:blipFill>
        <p:spPr bwMode="auto">
          <a:xfrm>
            <a:off x="-1" y="553298"/>
            <a:ext cx="9144001" cy="590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9555" name="Line 6"/>
          <p:cNvSpPr>
            <a:spLocks noChangeShapeType="1"/>
          </p:cNvSpPr>
          <p:nvPr/>
        </p:nvSpPr>
        <p:spPr bwMode="auto">
          <a:xfrm flipH="1">
            <a:off x="5364088" y="3753271"/>
            <a:ext cx="250825" cy="13319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4096908" y="2954434"/>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154</a:t>
            </a:fld>
            <a:endParaRPr lang="en-GB"/>
          </a:p>
        </p:txBody>
      </p:sp>
    </p:spTree>
    <p:extLst>
      <p:ext uri="{BB962C8B-B14F-4D97-AF65-F5344CB8AC3E}">
        <p14:creationId xmlns:p14="http://schemas.microsoft.com/office/powerpoint/2010/main" val="2617342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7212" r="2488"/>
          <a:stretch/>
        </p:blipFill>
        <p:spPr>
          <a:xfrm>
            <a:off x="0" y="476672"/>
            <a:ext cx="9123381" cy="5976664"/>
          </a:xfrm>
          <a:prstGeom prst="rect">
            <a:avLst/>
          </a:prstGeom>
        </p:spPr>
      </p:pic>
      <p:sp>
        <p:nvSpPr>
          <p:cNvPr id="921605" name="Line 6"/>
          <p:cNvSpPr>
            <a:spLocks noChangeShapeType="1"/>
          </p:cNvSpPr>
          <p:nvPr/>
        </p:nvSpPr>
        <p:spPr bwMode="auto">
          <a:xfrm flipV="1">
            <a:off x="5292453" y="908720"/>
            <a:ext cx="1295771" cy="1800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1331640" y="908720"/>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Register on the Web of Science database…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endParaRPr lang="en-GB" dirty="0"/>
          </a:p>
        </p:txBody>
      </p:sp>
      <p:sp>
        <p:nvSpPr>
          <p:cNvPr id="9" name="Line 6"/>
          <p:cNvSpPr>
            <a:spLocks noChangeShapeType="1"/>
          </p:cNvSpPr>
          <p:nvPr/>
        </p:nvSpPr>
        <p:spPr bwMode="auto">
          <a:xfrm flipH="1">
            <a:off x="2411761" y="1697706"/>
            <a:ext cx="252400" cy="2523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Tree>
    <p:extLst>
      <p:ext uri="{BB962C8B-B14F-4D97-AF65-F5344CB8AC3E}">
        <p14:creationId xmlns:p14="http://schemas.microsoft.com/office/powerpoint/2010/main" val="4134876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P spid="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1739"/>
          <a:stretch/>
        </p:blipFill>
        <p:spPr>
          <a:xfrm>
            <a:off x="0" y="476672"/>
            <a:ext cx="9139858" cy="5976664"/>
          </a:xfrm>
          <a:prstGeom prst="rect">
            <a:avLst/>
          </a:prstGeom>
        </p:spPr>
      </p:pic>
      <p:sp>
        <p:nvSpPr>
          <p:cNvPr id="923651" name="Oval 3"/>
          <p:cNvSpPr>
            <a:spLocks noChangeArrowheads="1"/>
          </p:cNvSpPr>
          <p:nvPr/>
        </p:nvSpPr>
        <p:spPr bwMode="auto">
          <a:xfrm>
            <a:off x="1619672" y="2729431"/>
            <a:ext cx="2304256" cy="11525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52" name="Text Box 10"/>
          <p:cNvSpPr txBox="1">
            <a:spLocks noChangeArrowheads="1"/>
          </p:cNvSpPr>
          <p:nvPr/>
        </p:nvSpPr>
        <p:spPr bwMode="auto">
          <a:xfrm>
            <a:off x="3347864" y="1660828"/>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Sign in to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156</a:t>
            </a:fld>
            <a:endParaRPr lang="en-GB"/>
          </a:p>
        </p:txBody>
      </p:sp>
    </p:spTree>
    <p:extLst>
      <p:ext uri="{BB962C8B-B14F-4D97-AF65-F5344CB8AC3E}">
        <p14:creationId xmlns:p14="http://schemas.microsoft.com/office/powerpoint/2010/main" val="4271727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3651"/>
                                        </p:tgtEl>
                                        <p:attrNameLst>
                                          <p:attrName>style.visibility</p:attrName>
                                        </p:attrNameLst>
                                      </p:cBhvr>
                                      <p:to>
                                        <p:strVal val="visible"/>
                                      </p:to>
                                    </p:set>
                                    <p:animEffect transition="in" filter="fade">
                                      <p:cBhvr>
                                        <p:cTn id="11" dur="2000"/>
                                        <p:tgtEl>
                                          <p:spTgt spid="92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animBg="1"/>
      <p:bldP spid="92365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2114"/>
          <a:stretch/>
        </p:blipFill>
        <p:spPr>
          <a:xfrm>
            <a:off x="16732" y="462094"/>
            <a:ext cx="9127268" cy="5991242"/>
          </a:xfrm>
          <a:prstGeom prst="rect">
            <a:avLst/>
          </a:prstGeom>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157</a:t>
            </a:fld>
            <a:endParaRPr lang="en-GB" sz="1400">
              <a:latin typeface="Lucida Sans" pitchFamily="34" charset="0"/>
            </a:endParaRPr>
          </a:p>
        </p:txBody>
      </p:sp>
      <p:sp>
        <p:nvSpPr>
          <p:cNvPr id="925700" name="Line 6"/>
          <p:cNvSpPr>
            <a:spLocks noChangeShapeType="1"/>
          </p:cNvSpPr>
          <p:nvPr/>
        </p:nvSpPr>
        <p:spPr bwMode="auto">
          <a:xfrm flipV="1">
            <a:off x="4111835" y="750337"/>
            <a:ext cx="942554" cy="13681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2493341" y="2122966"/>
            <a:ext cx="4068762"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'EndNote'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157</a:t>
            </a:fld>
            <a:endParaRPr lang="en-GB"/>
          </a:p>
        </p:txBody>
      </p:sp>
    </p:spTree>
    <p:extLst>
      <p:ext uri="{BB962C8B-B14F-4D97-AF65-F5344CB8AC3E}">
        <p14:creationId xmlns:p14="http://schemas.microsoft.com/office/powerpoint/2010/main" val="1795929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158</a:t>
            </a:fld>
            <a:endParaRPr lang="en-GB"/>
          </a:p>
        </p:txBody>
      </p:sp>
      <p:pic>
        <p:nvPicPr>
          <p:cNvPr id="3" name="Picture 2"/>
          <p:cNvPicPr>
            <a:picLocks noChangeAspect="1"/>
          </p:cNvPicPr>
          <p:nvPr/>
        </p:nvPicPr>
        <p:blipFill rotWithShape="1">
          <a:blip r:embed="rId3"/>
          <a:srcRect t="12376"/>
          <a:stretch/>
        </p:blipFill>
        <p:spPr>
          <a:xfrm>
            <a:off x="-27181" y="116632"/>
            <a:ext cx="9171181" cy="6027150"/>
          </a:xfrm>
          <a:prstGeom prst="rect">
            <a:avLst/>
          </a:prstGeom>
        </p:spPr>
      </p:pic>
    </p:spTree>
    <p:extLst>
      <p:ext uri="{BB962C8B-B14F-4D97-AF65-F5344CB8AC3E}">
        <p14:creationId xmlns:p14="http://schemas.microsoft.com/office/powerpoint/2010/main" val="3550606257"/>
      </p:ext>
    </p:extLst>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4848"/>
            <a:ext cx="9124203" cy="684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159</a:t>
            </a:fld>
            <a:endParaRPr lang="en-GB"/>
          </a:p>
        </p:txBody>
      </p:sp>
      <p:sp>
        <p:nvSpPr>
          <p:cNvPr id="3" name="Oval 2"/>
          <p:cNvSpPr/>
          <p:nvPr/>
        </p:nvSpPr>
        <p:spPr>
          <a:xfrm>
            <a:off x="251520" y="3212976"/>
            <a:ext cx="230425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03848" y="1484784"/>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0084521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4664"/>
            <a:ext cx="9144000" cy="588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3" name="Text Box 5"/>
          <p:cNvSpPr txBox="1">
            <a:spLocks noChangeArrowheads="1"/>
          </p:cNvSpPr>
          <p:nvPr/>
        </p:nvSpPr>
        <p:spPr bwMode="auto">
          <a:xfrm>
            <a:off x="5219700" y="3716338"/>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see more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fade">
                                      <p:cBhvr>
                                        <p:cTn id="7" dur="20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160</a:t>
            </a:fld>
            <a:endParaRPr lang="en-GB"/>
          </a:p>
        </p:txBody>
      </p:sp>
      <p:sp>
        <p:nvSpPr>
          <p:cNvPr id="3" name="Oval 2"/>
          <p:cNvSpPr/>
          <p:nvPr/>
        </p:nvSpPr>
        <p:spPr>
          <a:xfrm>
            <a:off x="2267744" y="3140968"/>
            <a:ext cx="100811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V="1">
            <a:off x="3851920" y="4221088"/>
            <a:ext cx="0" cy="18306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1979712" y="5451586"/>
            <a:ext cx="345638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whether to enable automatic Syncing options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2682566"/>
      </p:ext>
    </p:extLst>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2184"/>
            <a:ext cx="9127755" cy="684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161</a:t>
            </a:fld>
            <a:endParaRPr lang="en-GB"/>
          </a:p>
        </p:txBody>
      </p:sp>
      <p:cxnSp>
        <p:nvCxnSpPr>
          <p:cNvPr id="5" name="Straight Arrow Connector 4"/>
          <p:cNvCxnSpPr/>
          <p:nvPr/>
        </p:nvCxnSpPr>
        <p:spPr>
          <a:xfrm flipH="1" flipV="1">
            <a:off x="5220072" y="620688"/>
            <a:ext cx="720080" cy="13109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0" y="1700808"/>
            <a:ext cx="34563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the sync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41171912"/>
      </p:ext>
    </p:extLst>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88" y="21352"/>
            <a:ext cx="9115531" cy="683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162</a:t>
            </a:fld>
            <a:endParaRPr lang="en-GB"/>
          </a:p>
        </p:txBody>
      </p:sp>
      <p:sp>
        <p:nvSpPr>
          <p:cNvPr id="3" name="TextBox 2"/>
          <p:cNvSpPr txBox="1"/>
          <p:nvPr/>
        </p:nvSpPr>
        <p:spPr bwMode="auto">
          <a:xfrm>
            <a:off x="755576" y="620688"/>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'Yes' to back up the library</a:t>
            </a:r>
            <a:endParaRPr lang="en-GB" sz="2400" b="1" dirty="0">
              <a:solidFill>
                <a:srgbClr val="000000"/>
              </a:solidFill>
              <a:latin typeface="Lucida Sans" pitchFamily="34" charset="0"/>
            </a:endParaRPr>
          </a:p>
        </p:txBody>
      </p:sp>
      <p:sp>
        <p:nvSpPr>
          <p:cNvPr id="4" name="Oval 3"/>
          <p:cNvSpPr/>
          <p:nvPr/>
        </p:nvSpPr>
        <p:spPr>
          <a:xfrm>
            <a:off x="3779912" y="3573016"/>
            <a:ext cx="122413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3894857"/>
      </p:ext>
    </p:extLst>
  </p:cSld>
  <p:clrMapOvr>
    <a:masterClrMapping/>
  </p:clrMapOvr>
  <p:transition spd="med">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163</a:t>
            </a:fld>
            <a:endParaRPr lang="en-GB"/>
          </a:p>
        </p:txBody>
      </p:sp>
      <p:sp>
        <p:nvSpPr>
          <p:cNvPr id="3" name="TextBox 2"/>
          <p:cNvSpPr txBox="1"/>
          <p:nvPr/>
        </p:nvSpPr>
        <p:spPr bwMode="auto">
          <a:xfrm>
            <a:off x="5292080" y="2924944"/>
            <a:ext cx="30963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Group and record numbers may not match</a:t>
            </a:r>
            <a:endParaRPr lang="en-GB" sz="2400" b="1" dirty="0">
              <a:solidFill>
                <a:srgbClr val="000000"/>
              </a:solidFill>
              <a:latin typeface="Lucida Sans" pitchFamily="34" charset="0"/>
            </a:endParaRPr>
          </a:p>
        </p:txBody>
      </p:sp>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
            <a:ext cx="9143947" cy="685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947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164</a:t>
            </a:fld>
            <a:endParaRPr lang="en-GB"/>
          </a:p>
        </p:txBody>
      </p:sp>
      <p:cxnSp>
        <p:nvCxnSpPr>
          <p:cNvPr id="5" name="Straight Arrow Connector 4"/>
          <p:cNvCxnSpPr/>
          <p:nvPr/>
        </p:nvCxnSpPr>
        <p:spPr>
          <a:xfrm flipH="1" flipV="1">
            <a:off x="899592" y="1196752"/>
            <a:ext cx="1872208"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195736" y="198883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pic>
        <p:nvPicPr>
          <p:cNvPr id="1239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184" y="22448"/>
            <a:ext cx="9114070" cy="683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1115616" y="2152310"/>
            <a:ext cx="2232248" cy="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059832" y="1736812"/>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96699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CWYW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165</a:t>
            </a:fld>
            <a:endParaRPr lang="en-GB"/>
          </a:p>
        </p:txBody>
      </p:sp>
    </p:spTree>
    <p:extLst>
      <p:ext uri="{BB962C8B-B14F-4D97-AF65-F5344CB8AC3E}">
        <p14:creationId xmlns:p14="http://schemas.microsoft.com/office/powerpoint/2010/main" val="1396462461"/>
      </p:ext>
    </p:extLst>
  </p:cSld>
  <p:clrMapOvr>
    <a:masterClrMapping/>
  </p:clrMapOvr>
  <p:transition spd="med">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166</a:t>
            </a:fld>
            <a:endParaRPr lang="en-GB"/>
          </a:p>
        </p:txBody>
      </p:sp>
      <p:sp>
        <p:nvSpPr>
          <p:cNvPr id="3" name="TextBox 2"/>
          <p:cNvSpPr txBox="1"/>
          <p:nvPr/>
        </p:nvSpPr>
        <p:spPr bwMode="auto">
          <a:xfrm>
            <a:off x="4283968" y="3421859"/>
            <a:ext cx="4248472" cy="1569660"/>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If you are using your own computer you will need the Cite While You Write Plug-In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71669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288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167</a:t>
            </a:fld>
            <a:endParaRPr lang="en-GB"/>
          </a:p>
        </p:txBody>
      </p:sp>
      <p:cxnSp>
        <p:nvCxnSpPr>
          <p:cNvPr id="7" name="Straight Arrow Connector 6"/>
          <p:cNvCxnSpPr/>
          <p:nvPr/>
        </p:nvCxnSpPr>
        <p:spPr bwMode="auto">
          <a:xfrm flipH="1" flipV="1">
            <a:off x="5544108" y="2060848"/>
            <a:ext cx="828092" cy="163963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flipH="1" flipV="1">
            <a:off x="248045" y="968152"/>
            <a:ext cx="1296144" cy="250373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5220072" y="3284984"/>
            <a:ext cx="302433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Identify the point in the text to insert a citation</a:t>
            </a:r>
            <a:endParaRPr lang="en-GB" sz="2400" b="1" dirty="0">
              <a:solidFill>
                <a:srgbClr val="000000"/>
              </a:solidFill>
              <a:latin typeface="Lucida Sans" pitchFamily="34" charset="0"/>
            </a:endParaRPr>
          </a:p>
        </p:txBody>
      </p:sp>
      <p:sp>
        <p:nvSpPr>
          <p:cNvPr id="5" name="TextBox 4"/>
          <p:cNvSpPr txBox="1"/>
          <p:nvPr/>
        </p:nvSpPr>
        <p:spPr bwMode="auto">
          <a:xfrm>
            <a:off x="611560" y="3284984"/>
            <a:ext cx="266429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the 'Insert Citations'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35879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250"/>
                                        <p:tgtEl>
                                          <p:spTgt spid="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9592" y="508110"/>
            <a:ext cx="7273290" cy="5334001"/>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168</a:t>
            </a:fld>
            <a:endParaRPr lang="en-GB"/>
          </a:p>
        </p:txBody>
      </p:sp>
      <p:sp>
        <p:nvSpPr>
          <p:cNvPr id="3" name="TextBox 2"/>
          <p:cNvSpPr txBox="1"/>
          <p:nvPr/>
        </p:nvSpPr>
        <p:spPr bwMode="auto">
          <a:xfrm>
            <a:off x="3779912" y="1844824"/>
            <a:ext cx="388843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Insert Author or keyword in the search box and click 'Find'</a:t>
            </a:r>
            <a:endParaRPr lang="en-GB" sz="2400" b="1" dirty="0">
              <a:solidFill>
                <a:srgbClr val="000000"/>
              </a:solidFill>
              <a:latin typeface="Lucida Sans" pitchFamily="34" charset="0"/>
            </a:endParaRPr>
          </a:p>
        </p:txBody>
      </p:sp>
      <p:sp>
        <p:nvSpPr>
          <p:cNvPr id="4" name="TextBox 3"/>
          <p:cNvSpPr txBox="1"/>
          <p:nvPr/>
        </p:nvSpPr>
        <p:spPr bwMode="auto">
          <a:xfrm>
            <a:off x="1331640" y="3861048"/>
            <a:ext cx="3960440"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required reference from those listed and click 'Insert'</a:t>
            </a:r>
            <a:endParaRPr lang="en-GB" sz="2400" b="1" dirty="0">
              <a:solidFill>
                <a:srgbClr val="000000"/>
              </a:solidFill>
              <a:latin typeface="Lucida Sans" pitchFamily="34" charset="0"/>
            </a:endParaRPr>
          </a:p>
        </p:txBody>
      </p:sp>
      <p:sp>
        <p:nvSpPr>
          <p:cNvPr id="5" name="Oval 4"/>
          <p:cNvSpPr/>
          <p:nvPr/>
        </p:nvSpPr>
        <p:spPr bwMode="auto">
          <a:xfrm>
            <a:off x="5292080" y="5157192"/>
            <a:ext cx="1296144" cy="57606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
        <p:nvSpPr>
          <p:cNvPr id="6" name="Oval 5"/>
          <p:cNvSpPr/>
          <p:nvPr/>
        </p:nvSpPr>
        <p:spPr bwMode="auto">
          <a:xfrm>
            <a:off x="3059832" y="692696"/>
            <a:ext cx="1080120" cy="57606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25782110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364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169</a:t>
            </a:fld>
            <a:endParaRPr lang="en-GB"/>
          </a:p>
        </p:txBody>
      </p:sp>
      <p:sp>
        <p:nvSpPr>
          <p:cNvPr id="3" name="TextBox 2"/>
          <p:cNvSpPr txBox="1"/>
          <p:nvPr/>
        </p:nvSpPr>
        <p:spPr bwMode="auto">
          <a:xfrm>
            <a:off x="2843808" y="3717032"/>
            <a:ext cx="4176464"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citation is displayed in the text, with the full reference at the end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61941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72" y="187436"/>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0" name="Text Box 8"/>
          <p:cNvSpPr txBox="1">
            <a:spLocks noChangeArrowheads="1"/>
          </p:cNvSpPr>
          <p:nvPr/>
        </p:nvSpPr>
        <p:spPr bwMode="auto">
          <a:xfrm>
            <a:off x="827584" y="5157192"/>
            <a:ext cx="34559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the reference type from the dropdown menu</a:t>
            </a:r>
          </a:p>
        </p:txBody>
      </p:sp>
      <p:sp>
        <p:nvSpPr>
          <p:cNvPr id="90122" name="Line 10"/>
          <p:cNvSpPr>
            <a:spLocks noChangeShapeType="1"/>
          </p:cNvSpPr>
          <p:nvPr/>
        </p:nvSpPr>
        <p:spPr bwMode="auto">
          <a:xfrm flipV="1">
            <a:off x="7668481" y="620688"/>
            <a:ext cx="1007938" cy="100764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Text Box 9"/>
          <p:cNvSpPr txBox="1">
            <a:spLocks noChangeArrowheads="1"/>
          </p:cNvSpPr>
          <p:nvPr/>
        </p:nvSpPr>
        <p:spPr bwMode="auto">
          <a:xfrm>
            <a:off x="3996594" y="141243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record's 'close' icon to save the completed or edited record automatically</a:t>
            </a:r>
          </a:p>
        </p:txBody>
      </p:sp>
      <p:sp>
        <p:nvSpPr>
          <p:cNvPr id="90123" name="Text Box 11"/>
          <p:cNvSpPr txBox="1">
            <a:spLocks noChangeArrowheads="1"/>
          </p:cNvSpPr>
          <p:nvPr/>
        </p:nvSpPr>
        <p:spPr bwMode="auto">
          <a:xfrm>
            <a:off x="4975749" y="5157192"/>
            <a:ext cx="338296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reference type can be changed at any time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fade">
                                      <p:cBhvr>
                                        <p:cTn id="7" dur="2000"/>
                                        <p:tgtEl>
                                          <p:spTgt spid="901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0123"/>
                                        </p:tgtEl>
                                        <p:attrNameLst>
                                          <p:attrName>style.visibility</p:attrName>
                                        </p:attrNameLst>
                                      </p:cBhvr>
                                      <p:to>
                                        <p:strVal val="visible"/>
                                      </p:to>
                                    </p:set>
                                    <p:animEffect transition="in" filter="fade">
                                      <p:cBhvr>
                                        <p:cTn id="11" dur="2000"/>
                                        <p:tgtEl>
                                          <p:spTgt spid="9012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0121"/>
                                        </p:tgtEl>
                                        <p:attrNameLst>
                                          <p:attrName>style.visibility</p:attrName>
                                        </p:attrNameLst>
                                      </p:cBhvr>
                                      <p:to>
                                        <p:strVal val="visible"/>
                                      </p:to>
                                    </p:set>
                                    <p:animEffect transition="in" filter="fade">
                                      <p:cBhvr>
                                        <p:cTn id="15" dur="2000"/>
                                        <p:tgtEl>
                                          <p:spTgt spid="9012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0122"/>
                                        </p:tgtEl>
                                        <p:attrNameLst>
                                          <p:attrName>style.visibility</p:attrName>
                                        </p:attrNameLst>
                                      </p:cBhvr>
                                      <p:to>
                                        <p:strVal val="visible"/>
                                      </p:to>
                                    </p:set>
                                    <p:animEffect transition="in" filter="fade">
                                      <p:cBhvr>
                                        <p:cTn id="19" dur="20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animBg="1"/>
      <p:bldP spid="90122" grpId="0" animBg="1"/>
      <p:bldP spid="90121" grpId="0" animBg="1"/>
      <p:bldP spid="901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170</a:t>
            </a:fld>
            <a:endParaRPr lang="en-GB"/>
          </a:p>
        </p:txBody>
      </p:sp>
      <p:sp>
        <p:nvSpPr>
          <p:cNvPr id="3" name="TextBox 2"/>
          <p:cNvSpPr txBox="1"/>
          <p:nvPr/>
        </p:nvSpPr>
        <p:spPr bwMode="auto">
          <a:xfrm>
            <a:off x="4571999" y="4202813"/>
            <a:ext cx="410445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bibliography is sorted as more citations are added</a:t>
            </a:r>
            <a:endParaRPr lang="en-GB" sz="2400" b="1" dirty="0">
              <a:solidFill>
                <a:srgbClr val="000000"/>
              </a:solidFill>
              <a:latin typeface="Lucida Sans" pitchFamily="34" charset="0"/>
            </a:endParaRPr>
          </a:p>
        </p:txBody>
      </p:sp>
      <p:cxnSp>
        <p:nvCxnSpPr>
          <p:cNvPr id="6" name="Straight Arrow Connector 5"/>
          <p:cNvCxnSpPr/>
          <p:nvPr/>
        </p:nvCxnSpPr>
        <p:spPr bwMode="auto">
          <a:xfrm flipH="1" flipV="1">
            <a:off x="3203848" y="620688"/>
            <a:ext cx="1728192" cy="7902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4557295" y="1240735"/>
            <a:ext cx="410445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Change the reference style here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98103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Edit citations</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171</a:t>
            </a:fld>
            <a:endParaRPr lang="en-GB"/>
          </a:p>
        </p:txBody>
      </p:sp>
    </p:spTree>
    <p:extLst>
      <p:ext uri="{BB962C8B-B14F-4D97-AF65-F5344CB8AC3E}">
        <p14:creationId xmlns:p14="http://schemas.microsoft.com/office/powerpoint/2010/main" val="3532282884"/>
      </p:ext>
    </p:extLst>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53" y="12940"/>
            <a:ext cx="9126747" cy="684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172</a:t>
            </a:fld>
            <a:endParaRPr lang="en-GB"/>
          </a:p>
        </p:txBody>
      </p:sp>
      <p:cxnSp>
        <p:nvCxnSpPr>
          <p:cNvPr id="6" name="Straight Arrow Connector 5"/>
          <p:cNvCxnSpPr/>
          <p:nvPr/>
        </p:nvCxnSpPr>
        <p:spPr bwMode="auto">
          <a:xfrm flipV="1">
            <a:off x="4573035" y="1988840"/>
            <a:ext cx="1079085" cy="271975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483768" y="4293096"/>
            <a:ext cx="43924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in the citation, then go to 'Edit Citations'</a:t>
            </a:r>
            <a:endParaRPr lang="en-GB" sz="2400" b="1" dirty="0">
              <a:solidFill>
                <a:srgbClr val="000000"/>
              </a:solidFill>
              <a:latin typeface="Lucida Sans" pitchFamily="34" charset="0"/>
            </a:endParaRPr>
          </a:p>
        </p:txBody>
      </p:sp>
      <p:sp>
        <p:nvSpPr>
          <p:cNvPr id="4" name="Oval 3"/>
          <p:cNvSpPr/>
          <p:nvPr/>
        </p:nvSpPr>
        <p:spPr bwMode="auto">
          <a:xfrm>
            <a:off x="840414" y="188640"/>
            <a:ext cx="1008112" cy="100811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3572220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707085"/>
            <a:ext cx="5707117" cy="576525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173</a:t>
            </a:fld>
            <a:endParaRPr lang="en-GB"/>
          </a:p>
        </p:txBody>
      </p:sp>
      <p:cxnSp>
        <p:nvCxnSpPr>
          <p:cNvPr id="5" name="Straight Arrow Connector 4"/>
          <p:cNvCxnSpPr/>
          <p:nvPr/>
        </p:nvCxnSpPr>
        <p:spPr bwMode="auto">
          <a:xfrm flipH="1">
            <a:off x="2627784" y="3174360"/>
            <a:ext cx="3024336" cy="118096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Arrow Connector 6"/>
          <p:cNvCxnSpPr/>
          <p:nvPr/>
        </p:nvCxnSpPr>
        <p:spPr bwMode="auto">
          <a:xfrm flipH="1">
            <a:off x="5076056" y="3265430"/>
            <a:ext cx="576064" cy="217979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4860032" y="2204864"/>
            <a:ext cx="4032448" cy="1938992"/>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add page numbers to a citation, type the exact letter string required in the SUFFIX box, then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78337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174</a:t>
            </a:fld>
            <a:endParaRPr lang="en-GB"/>
          </a:p>
        </p:txBody>
      </p:sp>
      <p:sp>
        <p:nvSpPr>
          <p:cNvPr id="4" name="Text Box 5"/>
          <p:cNvSpPr txBox="1">
            <a:spLocks noChangeArrowheads="1"/>
          </p:cNvSpPr>
          <p:nvPr/>
        </p:nvSpPr>
        <p:spPr bwMode="auto">
          <a:xfrm>
            <a:off x="2304256" y="4692044"/>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252518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175</a:t>
            </a:fld>
            <a:endParaRPr lang="en-GB"/>
          </a:p>
        </p:txBody>
      </p:sp>
      <p:sp>
        <p:nvSpPr>
          <p:cNvPr id="3" name="TextBox 2"/>
          <p:cNvSpPr txBox="1"/>
          <p:nvPr/>
        </p:nvSpPr>
        <p:spPr bwMode="auto">
          <a:xfrm>
            <a:off x="197741" y="1820723"/>
            <a:ext cx="3758453"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remove a citation completely, go to 'Edit Citation(s)'</a:t>
            </a:r>
            <a:endParaRPr lang="en-GB" sz="2400" b="1" dirty="0">
              <a:solidFill>
                <a:srgbClr val="000000"/>
              </a:solidFill>
              <a:latin typeface="Lucida Sans" pitchFamily="34" charset="0"/>
            </a:endParaRPr>
          </a:p>
        </p:txBody>
      </p:sp>
      <p:cxnSp>
        <p:nvCxnSpPr>
          <p:cNvPr id="6" name="Straight Arrow Connector 5"/>
          <p:cNvCxnSpPr/>
          <p:nvPr/>
        </p:nvCxnSpPr>
        <p:spPr bwMode="auto">
          <a:xfrm flipV="1">
            <a:off x="5076056" y="1700808"/>
            <a:ext cx="1440160" cy="26642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419872" y="4077072"/>
            <a:ext cx="55446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Highlight the required reference, and choose 'Remove Citation' from the dropdown menu</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05296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the bibliography layout</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176</a:t>
            </a:fld>
            <a:endParaRPr lang="en-GB"/>
          </a:p>
        </p:txBody>
      </p:sp>
    </p:spTree>
    <p:extLst>
      <p:ext uri="{BB962C8B-B14F-4D97-AF65-F5344CB8AC3E}">
        <p14:creationId xmlns:p14="http://schemas.microsoft.com/office/powerpoint/2010/main" val="1113040186"/>
      </p:ext>
    </p:extLst>
  </p:cSld>
  <p:clrMapOvr>
    <a:masterClrMapping/>
  </p:clrMapOvr>
  <p:transition spd="med">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4280"/>
            <a:ext cx="9098293" cy="682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177</a:t>
            </a:fld>
            <a:endParaRPr lang="en-GB"/>
          </a:p>
        </p:txBody>
      </p:sp>
      <p:cxnSp>
        <p:nvCxnSpPr>
          <p:cNvPr id="5" name="Straight Arrow Connector 4"/>
          <p:cNvCxnSpPr/>
          <p:nvPr/>
        </p:nvCxnSpPr>
        <p:spPr bwMode="auto">
          <a:xfrm flipH="1" flipV="1">
            <a:off x="3203848" y="1052736"/>
            <a:ext cx="1345297" cy="239340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779912" y="2744924"/>
            <a:ext cx="43204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go to the 'Format Bibliography' tab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04636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178</a:t>
            </a:fld>
            <a:endParaRPr lang="en-GB"/>
          </a:p>
        </p:txBody>
      </p:sp>
      <p:sp>
        <p:nvSpPr>
          <p:cNvPr id="3" name="TextBox 2"/>
          <p:cNvSpPr txBox="1"/>
          <p:nvPr/>
        </p:nvSpPr>
        <p:spPr bwMode="auto">
          <a:xfrm>
            <a:off x="480876" y="5733256"/>
            <a:ext cx="360040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tab</a:t>
            </a:r>
            <a:endParaRPr lang="en-GB" sz="2400" b="1" dirty="0">
              <a:solidFill>
                <a:srgbClr val="000000"/>
              </a:solidFill>
              <a:latin typeface="Lucida Sans" pitchFamily="34" charset="0"/>
            </a:endParaRPr>
          </a:p>
        </p:txBody>
      </p:sp>
      <p:pic>
        <p:nvPicPr>
          <p:cNvPr id="135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27784" y="1268760"/>
            <a:ext cx="4248472" cy="399321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17784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16556" y="1190121"/>
            <a:ext cx="4405452" cy="408727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179</a:t>
            </a:fld>
            <a:endParaRPr lang="en-GB"/>
          </a:p>
        </p:txBody>
      </p:sp>
      <p:cxnSp>
        <p:nvCxnSpPr>
          <p:cNvPr id="6" name="Straight Arrow Connector 5"/>
          <p:cNvCxnSpPr/>
          <p:nvPr/>
        </p:nvCxnSpPr>
        <p:spPr bwMode="auto">
          <a:xfrm>
            <a:off x="2011707" y="2730036"/>
            <a:ext cx="1480173" cy="149105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19519" y="2204864"/>
            <a:ext cx="338437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Reduce the hanging indent…</a:t>
            </a:r>
            <a:endParaRPr lang="en-GB" sz="2400" b="1" dirty="0">
              <a:solidFill>
                <a:srgbClr val="000000"/>
              </a:solidFill>
              <a:latin typeface="Lucida Sans" pitchFamily="34" charset="0"/>
            </a:endParaRPr>
          </a:p>
        </p:txBody>
      </p:sp>
      <p:cxnSp>
        <p:nvCxnSpPr>
          <p:cNvPr id="8" name="Straight Arrow Connector 7"/>
          <p:cNvCxnSpPr/>
          <p:nvPr/>
        </p:nvCxnSpPr>
        <p:spPr bwMode="auto">
          <a:xfrm flipH="1" flipV="1">
            <a:off x="6278913" y="4437112"/>
            <a:ext cx="1728192" cy="115212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974657" y="5373216"/>
            <a:ext cx="440708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and insert line spaces between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16711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More about record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cSld>
  <p:clrMapOvr>
    <a:masterClrMapping/>
  </p:clrMapOvr>
  <p:transition spd="med">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180</a:t>
            </a:fld>
            <a:endParaRPr lang="en-GB"/>
          </a:p>
        </p:txBody>
      </p:sp>
      <p:pic>
        <p:nvPicPr>
          <p:cNvPr id="137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25144"/>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075315"/>
      </p:ext>
    </p:extLst>
  </p:cSld>
  <p:clrMapOvr>
    <a:masterClrMapping/>
  </p:clrMapOvr>
  <p:transition spd="med">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Should I write my thesis in one document or in separate chapters?</a:t>
            </a:r>
            <a:endParaRPr lang="en-GB" dirty="0"/>
          </a:p>
        </p:txBody>
      </p:sp>
      <p:sp>
        <p:nvSpPr>
          <p:cNvPr id="3" name="Content Placeholder 2"/>
          <p:cNvSpPr>
            <a:spLocks noGrp="1"/>
          </p:cNvSpPr>
          <p:nvPr>
            <p:ph idx="1"/>
          </p:nvPr>
        </p:nvSpPr>
        <p:spPr>
          <a:xfrm>
            <a:off x="358775" y="1700212"/>
            <a:ext cx="8426450" cy="5041155"/>
          </a:xfrm>
        </p:spPr>
        <p:txBody>
          <a:bodyPr/>
          <a:lstStyle/>
          <a:p>
            <a:r>
              <a:rPr lang="en-GB" sz="2800" dirty="0" smtClean="0"/>
              <a:t>iSolutions recommend one document to keep formatting consistent</a:t>
            </a:r>
          </a:p>
          <a:p>
            <a:r>
              <a:rPr lang="en-GB" sz="2800" dirty="0" smtClean="0"/>
              <a:t>Some students prefer to write separate chapters</a:t>
            </a:r>
          </a:p>
          <a:p>
            <a:r>
              <a:rPr lang="en-GB" sz="2800" dirty="0" smtClean="0"/>
              <a:t>Endnote can become slow in large documents (you could request more memory)</a:t>
            </a:r>
          </a:p>
          <a:p>
            <a:r>
              <a:rPr lang="en-GB" sz="2800" dirty="0" smtClean="0"/>
              <a:t>Chapters can easily be combined (but you may have problems with Word formatting)</a:t>
            </a:r>
            <a:endParaRPr lang="en-GB" sz="2800"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181</a:t>
            </a:fld>
            <a:endParaRPr lang="en-GB"/>
          </a:p>
        </p:txBody>
      </p:sp>
    </p:spTree>
    <p:extLst>
      <p:ext uri="{BB962C8B-B14F-4D97-AF65-F5344CB8AC3E}">
        <p14:creationId xmlns:p14="http://schemas.microsoft.com/office/powerpoint/2010/main" val="68914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Template Options</a:t>
            </a:r>
            <a:endParaRPr lang="en-GB" dirty="0"/>
          </a:p>
        </p:txBody>
      </p:sp>
      <p:sp>
        <p:nvSpPr>
          <p:cNvPr id="3" name="Content Placeholder 2"/>
          <p:cNvSpPr>
            <a:spLocks noGrp="1"/>
          </p:cNvSpPr>
          <p:nvPr>
            <p:ph idx="1"/>
          </p:nvPr>
        </p:nvSpPr>
        <p:spPr>
          <a:xfrm>
            <a:off x="358775" y="1700212"/>
            <a:ext cx="8426450" cy="5041155"/>
          </a:xfrm>
        </p:spPr>
        <p:txBody>
          <a:bodyPr/>
          <a:lstStyle/>
          <a:p>
            <a:r>
              <a:rPr lang="en-GB" sz="2800" dirty="0" smtClean="0"/>
              <a:t>iSolutions provide two options:</a:t>
            </a:r>
          </a:p>
          <a:p>
            <a:pPr lvl="1"/>
            <a:r>
              <a:rPr lang="en-GB" sz="2600" dirty="0" smtClean="0"/>
              <a:t>Single document template</a:t>
            </a:r>
          </a:p>
          <a:p>
            <a:pPr lvl="1"/>
            <a:r>
              <a:rPr lang="en-GB" sz="2600" dirty="0" smtClean="0"/>
              <a:t>Front matter, chapter and back matter templates</a:t>
            </a:r>
          </a:p>
          <a:p>
            <a:pPr marL="450850" lvl="1" indent="0">
              <a:buNone/>
            </a:pPr>
            <a:r>
              <a:rPr lang="en-GB" sz="2600" dirty="0" smtClean="0"/>
              <a:t>See: </a:t>
            </a:r>
            <a:r>
              <a:rPr lang="en-GB" sz="2400" u="sng" dirty="0">
                <a:hlinkClick r:id="rId3"/>
              </a:rPr>
              <a:t>http://</a:t>
            </a:r>
            <a:r>
              <a:rPr lang="en-GB" sz="2400" u="sng" dirty="0" smtClean="0">
                <a:hlinkClick r:id="rId3"/>
              </a:rPr>
              <a:t>go.soton.ac.uk/thesistemplatespc</a:t>
            </a:r>
            <a:endParaRPr lang="en-GB" sz="2400" u="sng" dirty="0" smtClean="0"/>
          </a:p>
          <a:p>
            <a:pPr marL="450850" lvl="1" indent="0">
              <a:buNone/>
            </a:pPr>
            <a:endParaRPr lang="en-GB" sz="2400" u="sng" dirty="0"/>
          </a:p>
          <a:p>
            <a:r>
              <a:rPr lang="en-GB" dirty="0" smtClean="0"/>
              <a:t>Problem </a:t>
            </a:r>
            <a:r>
              <a:rPr lang="en-GB" dirty="0" smtClean="0"/>
              <a:t>with single document template</a:t>
            </a:r>
          </a:p>
          <a:p>
            <a:pPr lvl="1"/>
            <a:r>
              <a:rPr lang="en-GB" sz="2600" dirty="0" smtClean="0"/>
              <a:t>references appear under ‘Bibliography’</a:t>
            </a:r>
          </a:p>
          <a:p>
            <a:pPr lvl="1"/>
            <a:r>
              <a:rPr lang="en-GB" sz="2600" dirty="0"/>
              <a:t>For fix see: </a:t>
            </a:r>
            <a:r>
              <a:rPr lang="en-GB" sz="2000" dirty="0">
                <a:hlinkClick r:id="rId4"/>
              </a:rPr>
              <a:t>http://</a:t>
            </a:r>
            <a:r>
              <a:rPr lang="en-GB" sz="2000" dirty="0" smtClean="0">
                <a:hlinkClick r:id="rId4"/>
              </a:rPr>
              <a:t>www.edshare.soton.ac.uk/12006/</a:t>
            </a:r>
            <a:r>
              <a:rPr lang="en-GB" sz="2000" dirty="0" smtClean="0"/>
              <a:t> </a:t>
            </a:r>
            <a:endParaRPr lang="en-GB" sz="2000" dirty="0" smtClean="0"/>
          </a:p>
          <a:p>
            <a:pPr marL="0" indent="0">
              <a:buNone/>
            </a:pPr>
            <a:endParaRPr lang="en-GB" sz="2800"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182</a:t>
            </a:fld>
            <a:endParaRPr lang="en-GB"/>
          </a:p>
        </p:txBody>
      </p:sp>
    </p:spTree>
    <p:extLst>
      <p:ext uri="{BB962C8B-B14F-4D97-AF65-F5344CB8AC3E}">
        <p14:creationId xmlns:p14="http://schemas.microsoft.com/office/powerpoint/2010/main" val="102880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25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250"/>
                                        <p:tgtEl>
                                          <p:spTgt spid="3">
                                            <p:txEl>
                                              <p:pRg st="6" end="6"/>
                                            </p:txEl>
                                          </p:spTgt>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 chapters into a single document</a:t>
            </a:r>
            <a:endParaRPr lang="en-GB" dirty="0"/>
          </a:p>
        </p:txBody>
      </p:sp>
      <p:sp>
        <p:nvSpPr>
          <p:cNvPr id="3" name="Content Placeholder 2"/>
          <p:cNvSpPr>
            <a:spLocks noGrp="1"/>
          </p:cNvSpPr>
          <p:nvPr>
            <p:ph idx="1"/>
          </p:nvPr>
        </p:nvSpPr>
        <p:spPr/>
        <p:txBody>
          <a:bodyPr/>
          <a:lstStyle/>
          <a:p>
            <a:r>
              <a:rPr lang="en-GB" dirty="0" smtClean="0"/>
              <a:t>Separate Word documents with their own reference list can be combined into a single document</a:t>
            </a:r>
          </a:p>
          <a:p>
            <a:r>
              <a:rPr lang="en-GB" dirty="0" smtClean="0"/>
              <a:t>Choose whether to have:</a:t>
            </a:r>
          </a:p>
          <a:p>
            <a:pPr lvl="1"/>
            <a:r>
              <a:rPr lang="en-GB" dirty="0"/>
              <a:t>a</a:t>
            </a:r>
            <a:r>
              <a:rPr lang="en-GB" dirty="0" smtClean="0"/>
              <a:t> reference list at the end of each chapter</a:t>
            </a:r>
          </a:p>
          <a:p>
            <a:pPr lvl="1"/>
            <a:r>
              <a:rPr lang="en-GB" dirty="0"/>
              <a:t>a</a:t>
            </a:r>
            <a:r>
              <a:rPr lang="en-GB" dirty="0" smtClean="0"/>
              <a:t> combined reference list at the end of the complete new document</a:t>
            </a:r>
          </a:p>
          <a:p>
            <a:pPr lvl="1"/>
            <a:r>
              <a:rPr lang="en-GB" dirty="0" smtClean="0"/>
              <a:t>or both!</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183</a:t>
            </a:fld>
            <a:endParaRPr lang="en-GB"/>
          </a:p>
        </p:txBody>
      </p:sp>
    </p:spTree>
    <p:extLst>
      <p:ext uri="{BB962C8B-B14F-4D97-AF65-F5344CB8AC3E}">
        <p14:creationId xmlns:p14="http://schemas.microsoft.com/office/powerpoint/2010/main" val="21310124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184</a:t>
            </a:fld>
            <a:endParaRPr lang="en-GB"/>
          </a:p>
        </p:txBody>
      </p:sp>
      <p:sp>
        <p:nvSpPr>
          <p:cNvPr id="3" name="TextBox 2"/>
          <p:cNvSpPr txBox="1"/>
          <p:nvPr/>
        </p:nvSpPr>
        <p:spPr bwMode="auto">
          <a:xfrm>
            <a:off x="3419872" y="2852935"/>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First create a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35472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000"/>
          <a:stretch/>
        </p:blipFill>
        <p:spPr>
          <a:xfrm>
            <a:off x="28672"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185</a:t>
            </a:fld>
            <a:endParaRPr lang="en-GB"/>
          </a:p>
        </p:txBody>
      </p:sp>
      <p:sp>
        <p:nvSpPr>
          <p:cNvPr id="3" name="TextBox 2"/>
          <p:cNvSpPr txBox="1"/>
          <p:nvPr/>
        </p:nvSpPr>
        <p:spPr bwMode="auto">
          <a:xfrm>
            <a:off x="251519" y="4797152"/>
            <a:ext cx="432304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These chapters currently have separate reference lists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40815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000"/>
          <a:stretch/>
        </p:blipFill>
        <p:spPr>
          <a:xfrm>
            <a:off x="22611"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186</a:t>
            </a:fld>
            <a:endParaRPr lang="en-GB"/>
          </a:p>
        </p:txBody>
      </p:sp>
      <p:sp>
        <p:nvSpPr>
          <p:cNvPr id="3" name="TextBox 2"/>
          <p:cNvSpPr txBox="1"/>
          <p:nvPr/>
        </p:nvSpPr>
        <p:spPr bwMode="auto">
          <a:xfrm>
            <a:off x="395536" y="4293096"/>
            <a:ext cx="388843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Copy and paste the text from each chapter in turn into the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51909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0000"/>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187</a:t>
            </a:fld>
            <a:endParaRPr lang="en-GB"/>
          </a:p>
        </p:txBody>
      </p:sp>
      <p:sp>
        <p:nvSpPr>
          <p:cNvPr id="3" name="TextBox 2"/>
          <p:cNvSpPr txBox="1"/>
          <p:nvPr/>
        </p:nvSpPr>
        <p:spPr bwMode="auto">
          <a:xfrm>
            <a:off x="1043608" y="4797152"/>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a section break at the end of each chapter text</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5220072" y="2636912"/>
            <a:ext cx="1817948" cy="100811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5220072" y="3405193"/>
            <a:ext cx="36358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'Page Layout </a:t>
            </a:r>
            <a:r>
              <a:rPr lang="en-GB" sz="2400" b="1" dirty="0" smtClean="0">
                <a:solidFill>
                  <a:srgbClr val="000000"/>
                </a:solidFill>
                <a:latin typeface="Lucida Sans" pitchFamily="34" charset="0"/>
                <a:sym typeface="Wingdings"/>
              </a:rPr>
              <a:t> Breaks  Next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048178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09"/>
            <a:ext cx="9201043" cy="6853191"/>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188</a:t>
            </a:fld>
            <a:endParaRPr lang="en-GB"/>
          </a:p>
        </p:txBody>
      </p:sp>
      <p:sp>
        <p:nvSpPr>
          <p:cNvPr id="3" name="TextBox 2"/>
          <p:cNvSpPr txBox="1"/>
          <p:nvPr/>
        </p:nvSpPr>
        <p:spPr bwMode="auto">
          <a:xfrm>
            <a:off x="4283968" y="4437112"/>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Repeat for each chapter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945168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39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189</a:t>
            </a:fld>
            <a:endParaRPr lang="en-GB"/>
          </a:p>
        </p:txBody>
      </p:sp>
      <p:sp>
        <p:nvSpPr>
          <p:cNvPr id="3" name="Oval 2"/>
          <p:cNvSpPr/>
          <p:nvPr/>
        </p:nvSpPr>
        <p:spPr>
          <a:xfrm>
            <a:off x="2339752" y="2638200"/>
            <a:ext cx="187220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4561993" y="1124744"/>
            <a:ext cx="368241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34796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22394"/>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8" name="Text Box 10"/>
          <p:cNvSpPr txBox="1">
            <a:spLocks noChangeArrowheads="1"/>
          </p:cNvSpPr>
          <p:nvPr/>
        </p:nvSpPr>
        <p:spPr bwMode="auto">
          <a:xfrm>
            <a:off x="3510174" y="2862039"/>
            <a:ext cx="43926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one author per line, surname first, followed by a comma</a:t>
            </a:r>
            <a:endParaRPr lang="en-GB" dirty="0"/>
          </a:p>
        </p:txBody>
      </p:sp>
      <p:sp>
        <p:nvSpPr>
          <p:cNvPr id="48143" name="Line 15"/>
          <p:cNvSpPr>
            <a:spLocks noChangeShapeType="1"/>
          </p:cNvSpPr>
          <p:nvPr/>
        </p:nvSpPr>
        <p:spPr bwMode="auto">
          <a:xfrm flipV="1">
            <a:off x="7902787" y="630013"/>
            <a:ext cx="865187" cy="86337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0" name="Text Box 12"/>
          <p:cNvSpPr txBox="1">
            <a:spLocks noChangeArrowheads="1"/>
          </p:cNvSpPr>
          <p:nvPr/>
        </p:nvSpPr>
        <p:spPr bwMode="auto">
          <a:xfrm>
            <a:off x="3510174" y="1349375"/>
            <a:ext cx="47513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chosen fields have been completed, click the record close icon</a:t>
            </a:r>
            <a:endParaRPr lang="en-GB" dirty="0"/>
          </a:p>
        </p:txBody>
      </p:sp>
      <p:sp>
        <p:nvSpPr>
          <p:cNvPr id="48142" name="Text Box 14"/>
          <p:cNvSpPr txBox="1">
            <a:spLocks noChangeArrowheads="1"/>
          </p:cNvSpPr>
          <p:nvPr/>
        </p:nvSpPr>
        <p:spPr bwMode="auto">
          <a:xfrm>
            <a:off x="3510174" y="4662264"/>
            <a:ext cx="5111750" cy="850900"/>
          </a:xfrm>
          <a:prstGeom prst="rect">
            <a:avLst/>
          </a:prstGeom>
          <a:solidFill>
            <a:srgbClr val="FFFF99"/>
          </a:solidFill>
          <a:ln w="28575" cap="sq">
            <a:solidFill>
              <a:srgbClr val="000000"/>
            </a:solidFill>
            <a:miter lim="800000"/>
            <a:headEnd type="none" w="sm" len="sm"/>
            <a:tailEnd type="none" w="sm" len="sm"/>
          </a:ln>
          <a:effectLs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Author, Journal and Keyword fields are indexed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8142"/>
                                        </p:tgtEl>
                                        <p:attrNameLst>
                                          <p:attrName>style.visibility</p:attrName>
                                        </p:attrNameLst>
                                      </p:cBhvr>
                                      <p:to>
                                        <p:strVal val="visible"/>
                                      </p:to>
                                    </p:set>
                                    <p:animEffect transition="in" filter="fade">
                                      <p:cBhvr>
                                        <p:cTn id="11" dur="2000"/>
                                        <p:tgtEl>
                                          <p:spTgt spid="4814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fade">
                                      <p:cBhvr>
                                        <p:cTn id="15" dur="2000"/>
                                        <p:tgtEl>
                                          <p:spTgt spid="4814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8143"/>
                                        </p:tgtEl>
                                        <p:attrNameLst>
                                          <p:attrName>style.visibility</p:attrName>
                                        </p:attrNameLst>
                                      </p:cBhvr>
                                      <p:to>
                                        <p:strVal val="visible"/>
                                      </p:to>
                                    </p:set>
                                    <p:animEffect transition="in" filter="fade">
                                      <p:cBhvr>
                                        <p:cTn id="19" dur="20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autoUpdateAnimBg="0"/>
      <p:bldP spid="48143" grpId="0" animBg="1"/>
      <p:bldP spid="48140" grpId="0" animBg="1" autoUpdateAnimBg="0"/>
      <p:bldP spid="4814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190</a:t>
            </a:fld>
            <a:endParaRPr lang="en-GB"/>
          </a:p>
        </p:txBody>
      </p:sp>
      <p:cxnSp>
        <p:nvCxnSpPr>
          <p:cNvPr id="5" name="Straight Arrow Connector 4"/>
          <p:cNvCxnSpPr/>
          <p:nvPr/>
        </p:nvCxnSpPr>
        <p:spPr>
          <a:xfrm flipH="1" flipV="1">
            <a:off x="683568" y="1268760"/>
            <a:ext cx="2088232" cy="25922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691680" y="3443702"/>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'Sections'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32398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191</a:t>
            </a:fld>
            <a:endParaRPr lang="en-GB"/>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7" y="4590"/>
            <a:ext cx="9137879" cy="685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563888" y="3431294"/>
            <a:ext cx="48965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this option for a single Reference List at the end of the new document</a:t>
            </a:r>
            <a:endParaRPr lang="en-GB" sz="2400" b="1" dirty="0">
              <a:solidFill>
                <a:srgbClr val="000000"/>
              </a:solidFill>
              <a:latin typeface="Lucida Sans" pitchFamily="34" charset="0"/>
            </a:endParaRPr>
          </a:p>
        </p:txBody>
      </p:sp>
      <p:sp>
        <p:nvSpPr>
          <p:cNvPr id="4" name="Oval 3"/>
          <p:cNvSpPr/>
          <p:nvPr/>
        </p:nvSpPr>
        <p:spPr>
          <a:xfrm>
            <a:off x="1619672" y="1124744"/>
            <a:ext cx="292357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884551"/>
      </p:ext>
    </p:extLst>
  </p:cSld>
  <p:clrMapOvr>
    <a:masterClrMapping/>
  </p:clrMapOvr>
  <p:transition spd="med">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328"/>
          <a:stretch/>
        </p:blipFill>
        <p:spPr>
          <a:xfrm>
            <a:off x="0" y="0"/>
            <a:ext cx="908399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192</a:t>
            </a:fld>
            <a:endParaRPr lang="en-GB"/>
          </a:p>
        </p:txBody>
      </p:sp>
      <p:sp>
        <p:nvSpPr>
          <p:cNvPr id="3" name="TextBox 2"/>
          <p:cNvSpPr txBox="1"/>
          <p:nvPr/>
        </p:nvSpPr>
        <p:spPr bwMode="auto">
          <a:xfrm>
            <a:off x="3995936" y="5301208"/>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'OK' to create bibliography</a:t>
            </a:r>
            <a:endParaRPr lang="en-GB" sz="2400" b="1" dirty="0">
              <a:solidFill>
                <a:srgbClr val="000000"/>
              </a:solidFill>
              <a:latin typeface="Lucida Sans" pitchFamily="34" charset="0"/>
            </a:endParaRPr>
          </a:p>
        </p:txBody>
      </p:sp>
      <p:sp>
        <p:nvSpPr>
          <p:cNvPr id="4" name="Oval 3"/>
          <p:cNvSpPr/>
          <p:nvPr/>
        </p:nvSpPr>
        <p:spPr>
          <a:xfrm>
            <a:off x="3923928" y="4509120"/>
            <a:ext cx="864096"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4580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59" y="23900"/>
            <a:ext cx="9175412" cy="68341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193</a:t>
            </a:fld>
            <a:endParaRPr lang="en-GB"/>
          </a:p>
        </p:txBody>
      </p:sp>
    </p:spTree>
    <p:extLst>
      <p:ext uri="{BB962C8B-B14F-4D97-AF65-F5344CB8AC3E}">
        <p14:creationId xmlns:p14="http://schemas.microsoft.com/office/powerpoint/2010/main" val="1261563985"/>
      </p:ext>
    </p:extLst>
  </p:cSld>
  <p:clrMapOvr>
    <a:masterClrMapping/>
  </p:clrMapOvr>
  <p:transition spd="med">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 y="30831"/>
            <a:ext cx="9102893" cy="6827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194</a:t>
            </a:fld>
            <a:endParaRPr lang="en-GB"/>
          </a:p>
        </p:txBody>
      </p:sp>
      <p:cxnSp>
        <p:nvCxnSpPr>
          <p:cNvPr id="5" name="Straight Arrow Connector 4"/>
          <p:cNvCxnSpPr/>
          <p:nvPr/>
        </p:nvCxnSpPr>
        <p:spPr>
          <a:xfrm flipH="1" flipV="1">
            <a:off x="3563888" y="2276872"/>
            <a:ext cx="1800200" cy="1944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347864" y="4005064"/>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this option to create both section and end of document bibliographies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24332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3827"/>
            <a:ext cx="9239490" cy="688182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195</a:t>
            </a:fld>
            <a:endParaRPr lang="en-GB"/>
          </a:p>
        </p:txBody>
      </p:sp>
      <p:sp>
        <p:nvSpPr>
          <p:cNvPr id="3" name="TextBox 2"/>
          <p:cNvSpPr txBox="1"/>
          <p:nvPr/>
        </p:nvSpPr>
        <p:spPr bwMode="auto">
          <a:xfrm>
            <a:off x="4860032" y="4509120"/>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End of section bibliographies are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00777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with </a:t>
            </a:r>
            <a:r>
              <a:rPr lang="en-GB" dirty="0" err="1" smtClean="0"/>
              <a:t>Powerpoint</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196</a:t>
            </a:fld>
            <a:endParaRPr lang="en-GB"/>
          </a:p>
        </p:txBody>
      </p:sp>
    </p:spTree>
    <p:extLst>
      <p:ext uri="{BB962C8B-B14F-4D97-AF65-F5344CB8AC3E}">
        <p14:creationId xmlns:p14="http://schemas.microsoft.com/office/powerpoint/2010/main" val="3882757666"/>
      </p:ext>
    </p:extLst>
  </p:cSld>
  <p:clrMapOvr>
    <a:masterClrMapping/>
  </p:clrMapOvr>
  <p:transition spd="med">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Inserting citations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197</a:t>
            </a:fld>
            <a:endParaRPr lang="en-GB"/>
          </a:p>
        </p:txBody>
      </p:sp>
    </p:spTree>
    <p:extLst>
      <p:ext uri="{BB962C8B-B14F-4D97-AF65-F5344CB8AC3E}">
        <p14:creationId xmlns:p14="http://schemas.microsoft.com/office/powerpoint/2010/main" val="2014156160"/>
      </p:ext>
    </p:extLst>
  </p:cSld>
  <p:clrMapOvr>
    <a:masterClrMapping/>
  </p:clrMapOvr>
  <p:transition spd="med">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198</a:t>
            </a:fld>
            <a:endParaRPr lang="en-GB"/>
          </a:p>
        </p:txBody>
      </p:sp>
      <p:pic>
        <p:nvPicPr>
          <p:cNvPr id="5" name="Picture 4"/>
          <p:cNvPicPr>
            <a:picLocks noChangeAspect="1"/>
          </p:cNvPicPr>
          <p:nvPr/>
        </p:nvPicPr>
        <p:blipFill>
          <a:blip r:embed="rId2"/>
          <a:stretch>
            <a:fillRect/>
          </a:stretch>
        </p:blipFill>
        <p:spPr>
          <a:xfrm>
            <a:off x="-63500" y="0"/>
            <a:ext cx="9207500" cy="6858000"/>
          </a:xfrm>
          <a:prstGeom prst="rect">
            <a:avLst/>
          </a:prstGeom>
        </p:spPr>
      </p:pic>
      <p:sp>
        <p:nvSpPr>
          <p:cNvPr id="6" name="TextBox 5"/>
          <p:cNvSpPr txBox="1"/>
          <p:nvPr/>
        </p:nvSpPr>
        <p:spPr bwMode="auto">
          <a:xfrm>
            <a:off x="4211960" y="1340768"/>
            <a:ext cx="410445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EndNote X7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2423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7730"/>
            <a:ext cx="9183696" cy="684027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199</a:t>
            </a:fld>
            <a:endParaRPr lang="en-GB"/>
          </a:p>
        </p:txBody>
      </p:sp>
      <p:sp>
        <p:nvSpPr>
          <p:cNvPr id="3" name="TextBox 2"/>
          <p:cNvSpPr txBox="1"/>
          <p:nvPr/>
        </p:nvSpPr>
        <p:spPr bwMode="auto">
          <a:xfrm>
            <a:off x="3275856" y="3717032"/>
            <a:ext cx="32403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insert the selected citation</a:t>
            </a:r>
            <a:endParaRPr lang="en-GB" sz="2400" b="1" dirty="0">
              <a:solidFill>
                <a:srgbClr val="000000"/>
              </a:solidFill>
              <a:latin typeface="Lucida Sans" pitchFamily="34" charset="0"/>
            </a:endParaRPr>
          </a:p>
        </p:txBody>
      </p:sp>
      <p:sp>
        <p:nvSpPr>
          <p:cNvPr id="4" name="Oval 3"/>
          <p:cNvSpPr/>
          <p:nvPr/>
        </p:nvSpPr>
        <p:spPr>
          <a:xfrm>
            <a:off x="395536" y="12041"/>
            <a:ext cx="864096" cy="118471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3999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What is EndNote for?</a:t>
            </a:r>
          </a:p>
        </p:txBody>
      </p:sp>
      <p:sp>
        <p:nvSpPr>
          <p:cNvPr id="3075" name="Rectangle 3"/>
          <p:cNvSpPr>
            <a:spLocks noGrp="1" noChangeArrowheads="1"/>
          </p:cNvSpPr>
          <p:nvPr>
            <p:ph type="body" idx="1"/>
          </p:nvPr>
        </p:nvSpPr>
        <p:spPr>
          <a:xfrm>
            <a:off x="342663" y="1700808"/>
            <a:ext cx="8426450" cy="3744912"/>
          </a:xfrm>
        </p:spPr>
        <p:txBody>
          <a:bodyPr/>
          <a:lstStyle/>
          <a:p>
            <a:pPr eaLnBrk="1" hangingPunct="1">
              <a:spcBef>
                <a:spcPct val="0"/>
              </a:spcBef>
            </a:pPr>
            <a:r>
              <a:rPr lang="en-GB" sz="2800" dirty="0" smtClean="0"/>
              <a:t>Build a personal reference library</a:t>
            </a:r>
          </a:p>
          <a:p>
            <a:pPr eaLnBrk="1" hangingPunct="1">
              <a:spcBef>
                <a:spcPct val="0"/>
              </a:spcBef>
              <a:buFont typeface="Wingdings" pitchFamily="2" charset="2"/>
              <a:buNone/>
            </a:pPr>
            <a:endParaRPr lang="en-GB" sz="2800" dirty="0" smtClean="0"/>
          </a:p>
          <a:p>
            <a:pPr eaLnBrk="1" hangingPunct="1">
              <a:spcBef>
                <a:spcPct val="0"/>
              </a:spcBef>
            </a:pPr>
            <a:r>
              <a:rPr lang="en-GB" sz="2800" dirty="0" smtClean="0"/>
              <a:t>Search databases and export references</a:t>
            </a:r>
          </a:p>
          <a:p>
            <a:pPr eaLnBrk="1" hangingPunct="1">
              <a:spcBef>
                <a:spcPct val="0"/>
              </a:spcBef>
              <a:buFont typeface="Wingdings" pitchFamily="2" charset="2"/>
              <a:buNone/>
            </a:pPr>
            <a:endParaRPr lang="en-GB" sz="2800" dirty="0" smtClean="0"/>
          </a:p>
          <a:p>
            <a:pPr eaLnBrk="1" hangingPunct="1">
              <a:spcBef>
                <a:spcPct val="0"/>
              </a:spcBef>
            </a:pPr>
            <a:r>
              <a:rPr lang="en-GB" sz="2800" dirty="0" smtClean="0"/>
              <a:t>Customise EndNote</a:t>
            </a:r>
          </a:p>
          <a:p>
            <a:pPr eaLnBrk="1" hangingPunct="1">
              <a:spcBef>
                <a:spcPct val="0"/>
              </a:spcBef>
            </a:pPr>
            <a:endParaRPr lang="en-GB" sz="2800" dirty="0" smtClean="0"/>
          </a:p>
          <a:p>
            <a:pPr eaLnBrk="1" hangingPunct="1">
              <a:spcBef>
                <a:spcPct val="0"/>
              </a:spcBef>
            </a:pPr>
            <a:r>
              <a:rPr lang="en-GB" sz="2800" dirty="0" smtClean="0"/>
              <a:t>Insert citations and build bibliography</a:t>
            </a:r>
          </a:p>
          <a:p>
            <a:pPr eaLnBrk="1" hangingPunct="1">
              <a:spcBef>
                <a:spcPct val="0"/>
              </a:spcBef>
            </a:pPr>
            <a:r>
              <a:rPr lang="en-GB" sz="2800" dirty="0" smtClean="0"/>
              <a:t>Work with PowerPoint</a:t>
            </a:r>
          </a:p>
          <a:p>
            <a:pPr eaLnBrk="1" hangingPunct="1">
              <a:spcBef>
                <a:spcPct val="0"/>
              </a:spcBef>
            </a:pPr>
            <a:endParaRPr lang="en-GB" sz="2800" dirty="0"/>
          </a:p>
          <a:p>
            <a:pPr eaLnBrk="1" hangingPunct="1">
              <a:spcBef>
                <a:spcPct val="0"/>
              </a:spcBef>
            </a:pPr>
            <a:r>
              <a:rPr lang="en-GB" sz="2800" dirty="0" smtClean="0"/>
              <a:t>Synchronise/share the library online</a:t>
            </a:r>
          </a:p>
          <a:p>
            <a:pPr eaLnBrk="1" hangingPunct="1">
              <a:spcBef>
                <a:spcPct val="0"/>
              </a:spcBef>
              <a:buFont typeface="Wingdings" pitchFamily="2" charset="2"/>
              <a:buNone/>
            </a:pPr>
            <a:endParaRPr lang="en-GB" sz="2800" dirty="0" smtClean="0"/>
          </a:p>
          <a:p>
            <a:pPr eaLnBrk="1" hangingPunct="1">
              <a:spcBef>
                <a:spcPct val="0"/>
              </a:spcBef>
            </a:pPr>
            <a:endParaRPr lang="en-GB" sz="2800" dirty="0" smtClean="0"/>
          </a:p>
          <a:p>
            <a:pPr eaLnBrk="1" hangingPunct="1">
              <a:spcBef>
                <a:spcPct val="0"/>
              </a:spcBef>
              <a:buFont typeface="Wingdings" pitchFamily="2" charset="2"/>
              <a:buNone/>
            </a:pPr>
            <a:endParaRPr lang="en-GB" sz="2800" dirty="0" smtClean="0"/>
          </a:p>
          <a:p>
            <a:pPr eaLnBrk="1" hangingPunct="1">
              <a:spcBef>
                <a:spcPct val="0"/>
              </a:spcBef>
            </a:pPr>
            <a:endParaRPr lang="en-GB" sz="2800" dirty="0"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fade">
                                      <p:cBhvr>
                                        <p:cTn id="11" dur="2000"/>
                                        <p:tgtEl>
                                          <p:spTgt spid="3075">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Effect transition="in" filter="fade">
                                      <p:cBhvr>
                                        <p:cTn id="15" dur="2000"/>
                                        <p:tgtEl>
                                          <p:spTgt spid="3075">
                                            <p:txEl>
                                              <p:pRg st="4" end="4"/>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Effect transition="in" filter="fade">
                                      <p:cBhvr>
                                        <p:cTn id="19" dur="2000"/>
                                        <p:tgtEl>
                                          <p:spTgt spid="307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75">
                                            <p:txEl>
                                              <p:pRg st="7" end="7"/>
                                            </p:txEl>
                                          </p:spTgt>
                                        </p:tgtEl>
                                        <p:attrNameLst>
                                          <p:attrName>style.visibility</p:attrName>
                                        </p:attrNameLst>
                                      </p:cBhvr>
                                      <p:to>
                                        <p:strVal val="visible"/>
                                      </p:to>
                                    </p:set>
                                    <p:animEffect transition="in" filter="fade">
                                      <p:cBhvr>
                                        <p:cTn id="24" dur="2000"/>
                                        <p:tgtEl>
                                          <p:spTgt spid="307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75">
                                            <p:txEl>
                                              <p:pRg st="9" end="9"/>
                                            </p:txEl>
                                          </p:spTgt>
                                        </p:tgtEl>
                                        <p:attrNameLst>
                                          <p:attrName>style.visibility</p:attrName>
                                        </p:attrNameLst>
                                      </p:cBhvr>
                                      <p:to>
                                        <p:strVal val="visible"/>
                                      </p:to>
                                    </p:set>
                                    <p:animEffect transition="in" filter="fade">
                                      <p:cBhvr>
                                        <p:cTn id="29" dur="2000"/>
                                        <p:tgtEl>
                                          <p:spTgt spid="30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44000" cy="590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2869" name="Text Box 5"/>
          <p:cNvSpPr txBox="1">
            <a:spLocks noChangeArrowheads="1"/>
          </p:cNvSpPr>
          <p:nvPr/>
        </p:nvSpPr>
        <p:spPr bwMode="auto">
          <a:xfrm>
            <a:off x="5302431" y="2204864"/>
            <a:ext cx="34575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record is added to the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fade">
                                      <p:cBhvr>
                                        <p:cTn id="7" dur="2000"/>
                                        <p:tgtEl>
                                          <p:spTgt spid="29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79" y="10870"/>
            <a:ext cx="9192906" cy="684713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200</a:t>
            </a:fld>
            <a:endParaRPr lang="en-GB"/>
          </a:p>
        </p:txBody>
      </p:sp>
    </p:spTree>
    <p:extLst>
      <p:ext uri="{BB962C8B-B14F-4D97-AF65-F5344CB8AC3E}">
        <p14:creationId xmlns:p14="http://schemas.microsoft.com/office/powerpoint/2010/main" val="3449643317"/>
      </p:ext>
    </p:extLst>
  </p:cSld>
  <p:clrMapOvr>
    <a:masterClrMapping/>
  </p:clrMapOvr>
  <p:transition spd="med">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201</a:t>
            </a:fld>
            <a:endParaRPr lang="en-GB"/>
          </a:p>
        </p:txBody>
      </p:sp>
    </p:spTree>
    <p:extLst>
      <p:ext uri="{BB962C8B-B14F-4D97-AF65-F5344CB8AC3E}">
        <p14:creationId xmlns:p14="http://schemas.microsoft.com/office/powerpoint/2010/main" val="3143649814"/>
      </p:ext>
    </p:extLst>
  </p:cSld>
  <p:clrMapOvr>
    <a:masterClrMapping/>
  </p:clrMapOvr>
  <p:transition spd="med">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reference lists</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202</a:t>
            </a:fld>
            <a:endParaRPr lang="en-GB"/>
          </a:p>
        </p:txBody>
      </p:sp>
    </p:spTree>
    <p:extLst>
      <p:ext uri="{BB962C8B-B14F-4D97-AF65-F5344CB8AC3E}">
        <p14:creationId xmlns:p14="http://schemas.microsoft.com/office/powerpoint/2010/main" val="2971799238"/>
      </p:ext>
    </p:extLst>
  </p:cSld>
  <p:clrMapOvr>
    <a:masterClrMapping/>
  </p:clrMapOvr>
  <p:transition spd="med">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203</a:t>
            </a:fld>
            <a:endParaRPr lang="en-GB"/>
          </a:p>
        </p:txBody>
      </p:sp>
      <p:sp>
        <p:nvSpPr>
          <p:cNvPr id="3" name="TextBox 2"/>
          <p:cNvSpPr txBox="1"/>
          <p:nvPr/>
        </p:nvSpPr>
        <p:spPr bwMode="auto">
          <a:xfrm>
            <a:off x="3275856" y="5497433"/>
            <a:ext cx="496855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required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85113581"/>
      </p:ext>
    </p:extLst>
  </p:cSld>
  <p:clrMapOvr>
    <a:masterClrMapping/>
  </p:clrMapOvr>
  <p:transition spd="med">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250"/>
            <a:ext cx="9178970" cy="683675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204</a:t>
            </a:fld>
            <a:endParaRPr lang="en-GB"/>
          </a:p>
        </p:txBody>
      </p:sp>
      <p:sp>
        <p:nvSpPr>
          <p:cNvPr id="5" name="TextBox 4"/>
          <p:cNvSpPr txBox="1"/>
          <p:nvPr/>
        </p:nvSpPr>
        <p:spPr bwMode="auto">
          <a:xfrm>
            <a:off x="3275856" y="1556792"/>
            <a:ext cx="360119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'Insert Selected References'</a:t>
            </a:r>
            <a:endParaRPr lang="en-GB" sz="2400" b="1" dirty="0">
              <a:solidFill>
                <a:srgbClr val="000000"/>
              </a:solidFill>
              <a:latin typeface="Lucida Sans" pitchFamily="34" charset="0"/>
            </a:endParaRPr>
          </a:p>
        </p:txBody>
      </p:sp>
      <p:sp>
        <p:nvSpPr>
          <p:cNvPr id="6" name="Oval 5"/>
          <p:cNvSpPr/>
          <p:nvPr/>
        </p:nvSpPr>
        <p:spPr>
          <a:xfrm>
            <a:off x="1619672" y="188640"/>
            <a:ext cx="720080"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9913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SVE</a:t>
            </a:r>
            <a:endParaRPr lang="en-GB" dirty="0"/>
          </a:p>
        </p:txBody>
      </p:sp>
      <p:sp>
        <p:nvSpPr>
          <p:cNvPr id="3" name="Content Placeholder 2"/>
          <p:cNvSpPr>
            <a:spLocks noGrp="1"/>
          </p:cNvSpPr>
          <p:nvPr>
            <p:ph idx="1"/>
          </p:nvPr>
        </p:nvSpPr>
        <p:spPr/>
        <p:txBody>
          <a:bodyPr/>
          <a:lstStyle/>
          <a:p>
            <a:r>
              <a:rPr lang="en-GB" dirty="0" smtClean="0"/>
              <a:t>The Southampton Virtual Environment allows you to access the university desktop from anywhere</a:t>
            </a:r>
          </a:p>
          <a:p>
            <a:r>
              <a:rPr lang="en-GB" dirty="0" smtClean="0"/>
              <a:t>This includes access to most software as well - including EndNote</a:t>
            </a:r>
          </a:p>
          <a:p>
            <a:r>
              <a:rPr lang="en-GB" dirty="0" smtClean="0"/>
              <a:t>There is a simple setup process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205</a:t>
            </a:fld>
            <a:endParaRPr lang="en-GB"/>
          </a:p>
        </p:txBody>
      </p:sp>
    </p:spTree>
    <p:extLst>
      <p:ext uri="{BB962C8B-B14F-4D97-AF65-F5344CB8AC3E}">
        <p14:creationId xmlns:p14="http://schemas.microsoft.com/office/powerpoint/2010/main" val="3483501394"/>
      </p:ext>
    </p:extLst>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206</a:t>
            </a:fld>
            <a:endParaRPr lang="en-GB"/>
          </a:p>
        </p:txBody>
      </p:sp>
      <p:pic>
        <p:nvPicPr>
          <p:cNvPr id="3" name="Picture 2"/>
          <p:cNvPicPr>
            <a:picLocks noChangeAspect="1"/>
          </p:cNvPicPr>
          <p:nvPr/>
        </p:nvPicPr>
        <p:blipFill>
          <a:blip r:embed="rId3"/>
          <a:stretch>
            <a:fillRect/>
          </a:stretch>
        </p:blipFill>
        <p:spPr>
          <a:xfrm>
            <a:off x="0" y="188640"/>
            <a:ext cx="9144000" cy="6540500"/>
          </a:xfrm>
          <a:prstGeom prst="rect">
            <a:avLst/>
          </a:prstGeom>
        </p:spPr>
      </p:pic>
      <p:cxnSp>
        <p:nvCxnSpPr>
          <p:cNvPr id="7" name="Straight Arrow Connector 6"/>
          <p:cNvCxnSpPr/>
          <p:nvPr/>
        </p:nvCxnSpPr>
        <p:spPr bwMode="auto">
          <a:xfrm flipH="1" flipV="1">
            <a:off x="5580112" y="3663657"/>
            <a:ext cx="1152885" cy="7180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6336953" y="2878827"/>
            <a:ext cx="2448272" cy="1569660"/>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client for your operating system here</a:t>
            </a:r>
            <a:endParaRPr lang="en-GB" sz="2400" b="1" dirty="0">
              <a:solidFill>
                <a:srgbClr val="000000"/>
              </a:solidFill>
              <a:latin typeface="Lucida Sans" pitchFamily="34" charset="0"/>
            </a:endParaRPr>
          </a:p>
        </p:txBody>
      </p:sp>
      <p:cxnSp>
        <p:nvCxnSpPr>
          <p:cNvPr id="9" name="Straight Arrow Connector 8"/>
          <p:cNvCxnSpPr/>
          <p:nvPr/>
        </p:nvCxnSpPr>
        <p:spPr bwMode="auto">
          <a:xfrm flipV="1">
            <a:off x="1259632" y="4448487"/>
            <a:ext cx="813691" cy="114999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TextBox 4"/>
          <p:cNvSpPr txBox="1"/>
          <p:nvPr/>
        </p:nvSpPr>
        <p:spPr bwMode="auto">
          <a:xfrm>
            <a:off x="740778" y="5182985"/>
            <a:ext cx="266509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access the SVE</a:t>
            </a:r>
            <a:endParaRPr lang="en-GB" sz="2400" b="1" dirty="0">
              <a:solidFill>
                <a:srgbClr val="000000"/>
              </a:solidFill>
              <a:latin typeface="Lucida Sans" pitchFamily="34" charset="0"/>
            </a:endParaRPr>
          </a:p>
        </p:txBody>
      </p:sp>
      <p:sp>
        <p:nvSpPr>
          <p:cNvPr id="15" name="TextBox 14"/>
          <p:cNvSpPr txBox="1"/>
          <p:nvPr/>
        </p:nvSpPr>
        <p:spPr bwMode="auto">
          <a:xfrm>
            <a:off x="179512" y="620688"/>
            <a:ext cx="837825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a:solidFill>
                  <a:srgbClr val="000000"/>
                </a:solidFill>
                <a:latin typeface="Lucida Sans" pitchFamily="34" charset="0"/>
              </a:rPr>
              <a:t>http://www.southampton.ac.uk/isolutions/services/southampton_virtual_environment/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3426413"/>
      </p:ext>
    </p:extLst>
  </p:cSld>
  <p:clrMapOvr>
    <a:masterClrMapping/>
  </p:clrMapOvr>
  <p:transition spd="med">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207</a:t>
            </a:fld>
            <a:endParaRPr lang="en-GB"/>
          </a:p>
        </p:txBody>
      </p:sp>
      <p:pic>
        <p:nvPicPr>
          <p:cNvPr id="3" name="Picture 2"/>
          <p:cNvPicPr>
            <a:picLocks noChangeAspect="1"/>
          </p:cNvPicPr>
          <p:nvPr/>
        </p:nvPicPr>
        <p:blipFill rotWithShape="1">
          <a:blip r:embed="rId2"/>
          <a:srcRect t="5657"/>
          <a:stretch/>
        </p:blipFill>
        <p:spPr>
          <a:xfrm>
            <a:off x="0" y="404664"/>
            <a:ext cx="9144000" cy="6170491"/>
          </a:xfrm>
          <a:prstGeom prst="rect">
            <a:avLst/>
          </a:prstGeom>
        </p:spPr>
      </p:pic>
      <p:sp>
        <p:nvSpPr>
          <p:cNvPr id="4" name="TextBox 3"/>
          <p:cNvSpPr txBox="1"/>
          <p:nvPr/>
        </p:nvSpPr>
        <p:spPr bwMode="auto">
          <a:xfrm>
            <a:off x="3851920" y="1628800"/>
            <a:ext cx="25202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See the help guides</a:t>
            </a:r>
            <a:endParaRPr lang="en-GB" sz="2400" b="1" dirty="0">
              <a:solidFill>
                <a:srgbClr val="000000"/>
              </a:solidFill>
              <a:latin typeface="Lucida Sans" pitchFamily="34" charset="0"/>
            </a:endParaRPr>
          </a:p>
        </p:txBody>
      </p:sp>
      <p:sp>
        <p:nvSpPr>
          <p:cNvPr id="5" name="TextBox 4"/>
          <p:cNvSpPr txBox="1"/>
          <p:nvPr/>
        </p:nvSpPr>
        <p:spPr bwMode="auto">
          <a:xfrm>
            <a:off x="4572000" y="4149080"/>
            <a:ext cx="31683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Check the list of available software</a:t>
            </a:r>
            <a:endParaRPr lang="en-GB" sz="2400" b="1" dirty="0">
              <a:solidFill>
                <a:srgbClr val="000000"/>
              </a:solidFill>
              <a:latin typeface="Lucida Sans" pitchFamily="34" charset="0"/>
            </a:endParaRPr>
          </a:p>
        </p:txBody>
      </p:sp>
      <p:cxnSp>
        <p:nvCxnSpPr>
          <p:cNvPr id="7" name="Straight Arrow Connector 6"/>
          <p:cNvCxnSpPr>
            <a:stCxn id="4" idx="3"/>
          </p:cNvCxnSpPr>
          <p:nvPr/>
        </p:nvCxnSpPr>
        <p:spPr bwMode="auto">
          <a:xfrm flipV="1">
            <a:off x="6372200" y="1628800"/>
            <a:ext cx="1296144" cy="415499"/>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a:stCxn id="4" idx="3"/>
          </p:cNvCxnSpPr>
          <p:nvPr/>
        </p:nvCxnSpPr>
        <p:spPr bwMode="auto">
          <a:xfrm>
            <a:off x="6372200" y="2044299"/>
            <a:ext cx="1224136" cy="664621"/>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0"/>
          <p:cNvCxnSpPr>
            <a:stCxn id="5" idx="1"/>
          </p:cNvCxnSpPr>
          <p:nvPr/>
        </p:nvCxnSpPr>
        <p:spPr bwMode="auto">
          <a:xfrm flipH="1" flipV="1">
            <a:off x="3131840" y="4509120"/>
            <a:ext cx="1440160" cy="55459"/>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0239185"/>
      </p:ext>
    </p:extLst>
  </p:cSld>
  <p:clrMapOvr>
    <a:masterClrMapping/>
  </p:clrMapOvr>
  <p:transition spd="med">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 Tips</a:t>
            </a:r>
            <a:endParaRPr lang="en-GB" dirty="0"/>
          </a:p>
        </p:txBody>
      </p:sp>
      <p:sp>
        <p:nvSpPr>
          <p:cNvPr id="3" name="Content Placeholder 2"/>
          <p:cNvSpPr>
            <a:spLocks noGrp="1"/>
          </p:cNvSpPr>
          <p:nvPr>
            <p:ph idx="1"/>
          </p:nvPr>
        </p:nvSpPr>
        <p:spPr/>
        <p:txBody>
          <a:bodyPr/>
          <a:lstStyle/>
          <a:p>
            <a:r>
              <a:rPr lang="en-GB" dirty="0" smtClean="0"/>
              <a:t>Only have one EndNote Library</a:t>
            </a:r>
          </a:p>
          <a:p>
            <a:r>
              <a:rPr lang="en-GB" dirty="0" smtClean="0"/>
              <a:t>Remember the comma in the Author field</a:t>
            </a:r>
          </a:p>
          <a:p>
            <a:r>
              <a:rPr lang="en-GB" dirty="0" smtClean="0"/>
              <a:t>Use the Edit and Manage Citations tool in Word</a:t>
            </a:r>
          </a:p>
          <a:p>
            <a:r>
              <a:rPr lang="en-GB" dirty="0" smtClean="0"/>
              <a:t>Dispose of duplicates as soon as you can</a:t>
            </a:r>
          </a:p>
          <a:p>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208</a:t>
            </a:fld>
            <a:endParaRPr lang="en-GB"/>
          </a:p>
        </p:txBody>
      </p:sp>
    </p:spTree>
    <p:extLst>
      <p:ext uri="{BB962C8B-B14F-4D97-AF65-F5344CB8AC3E}">
        <p14:creationId xmlns:p14="http://schemas.microsoft.com/office/powerpoint/2010/main" val="2718893776"/>
      </p:ext>
    </p:extLst>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mtClean="0"/>
              <a:t>Get more help</a:t>
            </a:r>
          </a:p>
        </p:txBody>
      </p:sp>
      <p:sp>
        <p:nvSpPr>
          <p:cNvPr id="124931"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at</a:t>
            </a:r>
          </a:p>
          <a:p>
            <a:pPr eaLnBrk="1" hangingPunct="1">
              <a:buFont typeface="Wingdings" pitchFamily="2" charset="2"/>
              <a:buNone/>
            </a:pPr>
            <a:r>
              <a:rPr lang="en-GB" sz="2600" dirty="0" smtClean="0">
                <a:hlinkClick r:id="rId4"/>
              </a:rPr>
              <a:t>http://library.soton.ac.uk/endnote</a:t>
            </a:r>
            <a:endParaRPr lang="en-GB" sz="2600" dirty="0" smtClean="0"/>
          </a:p>
          <a:p>
            <a:pPr eaLnBrk="1" hangingPunct="1"/>
            <a:r>
              <a:rPr lang="en-GB" sz="2600" dirty="0" smtClean="0">
                <a:hlinkClick r:id="rId5"/>
              </a:rPr>
              <a:t>www.edshare.soton.ac.uk</a:t>
            </a:r>
            <a:endParaRPr lang="en-GB" sz="2600" dirty="0" smtClean="0"/>
          </a:p>
          <a:p>
            <a:pPr eaLnBrk="1" hangingPunct="1"/>
            <a:r>
              <a:rPr lang="en-GB" sz="2600" dirty="0" smtClean="0"/>
              <a:t>EndNote Help pages</a:t>
            </a:r>
          </a:p>
          <a:p>
            <a:pPr eaLnBrk="1" hangingPunct="1"/>
            <a:r>
              <a:rPr lang="en-GB" sz="2600" dirty="0" err="1" smtClean="0"/>
              <a:t>Deskside</a:t>
            </a:r>
            <a:r>
              <a:rPr lang="en-GB" sz="2600" dirty="0" smtClean="0"/>
              <a:t> training</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209</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91261" cy="590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21</a:t>
            </a:fld>
            <a:endParaRPr lang="en-GB"/>
          </a:p>
        </p:txBody>
      </p:sp>
      <p:sp>
        <p:nvSpPr>
          <p:cNvPr id="4" name="Text Box 6"/>
          <p:cNvSpPr txBox="1">
            <a:spLocks noChangeArrowheads="1"/>
          </p:cNvSpPr>
          <p:nvPr/>
        </p:nvSpPr>
        <p:spPr bwMode="auto">
          <a:xfrm>
            <a:off x="3673475" y="202220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Preview pane shows the full bibliographic reference in the chosen reference style</a:t>
            </a:r>
            <a:endParaRPr lang="en-GB" dirty="0"/>
          </a:p>
        </p:txBody>
      </p:sp>
    </p:spTree>
    <p:extLst>
      <p:ext uri="{BB962C8B-B14F-4D97-AF65-F5344CB8AC3E}">
        <p14:creationId xmlns:p14="http://schemas.microsoft.com/office/powerpoint/2010/main" val="1119806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Change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22</a:t>
            </a:fld>
            <a:endParaRPr lang="en-GB"/>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96" y="332656"/>
            <a:ext cx="9144000" cy="588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9" name="Line 17"/>
          <p:cNvSpPr>
            <a:spLocks noChangeShapeType="1"/>
          </p:cNvSpPr>
          <p:nvPr/>
        </p:nvSpPr>
        <p:spPr bwMode="auto">
          <a:xfrm flipH="1" flipV="1">
            <a:off x="1828923" y="1058790"/>
            <a:ext cx="1079500" cy="23034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2" name="Text Box 10"/>
          <p:cNvSpPr txBox="1">
            <a:spLocks noChangeArrowheads="1"/>
          </p:cNvSpPr>
          <p:nvPr/>
        </p:nvSpPr>
        <p:spPr bwMode="auto">
          <a:xfrm>
            <a:off x="2584697" y="2595419"/>
            <a:ext cx="48974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dropdown menu and choose 'Select Another Style'</a:t>
            </a:r>
          </a:p>
        </p:txBody>
      </p:sp>
      <p:sp>
        <p:nvSpPr>
          <p:cNvPr id="8210" name="Text Box 18"/>
          <p:cNvSpPr txBox="1">
            <a:spLocks noChangeArrowheads="1"/>
          </p:cNvSpPr>
          <p:nvPr/>
        </p:nvSpPr>
        <p:spPr bwMode="auto">
          <a:xfrm>
            <a:off x="4097585" y="974725"/>
            <a:ext cx="33845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default style is 'Annotated'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2000"/>
                                        <p:tgtEl>
                                          <p:spTgt spid="82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09"/>
                                        </p:tgtEl>
                                        <p:attrNameLst>
                                          <p:attrName>style.visibility</p:attrName>
                                        </p:attrNameLst>
                                      </p:cBhvr>
                                      <p:to>
                                        <p:strVal val="visible"/>
                                      </p:to>
                                    </p:set>
                                    <p:animEffect transition="in" filter="fade">
                                      <p:cBhvr>
                                        <p:cTn id="15" dur="2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02" grpId="0" animBg="1"/>
      <p:bldP spid="82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2" y="462598"/>
            <a:ext cx="4297680" cy="521208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92164" name="Line 4"/>
          <p:cNvSpPr>
            <a:spLocks noChangeShapeType="1"/>
          </p:cNvSpPr>
          <p:nvPr/>
        </p:nvSpPr>
        <p:spPr bwMode="auto">
          <a:xfrm>
            <a:off x="5292079" y="3861048"/>
            <a:ext cx="1296045" cy="215652"/>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5" name="Text Box 5"/>
          <p:cNvSpPr txBox="1">
            <a:spLocks noChangeArrowheads="1"/>
          </p:cNvSpPr>
          <p:nvPr/>
        </p:nvSpPr>
        <p:spPr bwMode="auto">
          <a:xfrm>
            <a:off x="6156325" y="3068638"/>
            <a:ext cx="2592388"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select the required reference style and click 'Choose'</a:t>
            </a:r>
          </a:p>
        </p:txBody>
      </p:sp>
      <p:sp>
        <p:nvSpPr>
          <p:cNvPr id="92166" name="Text Box 6"/>
          <p:cNvSpPr txBox="1">
            <a:spLocks noChangeArrowheads="1"/>
          </p:cNvSpPr>
          <p:nvPr/>
        </p:nvSpPr>
        <p:spPr bwMode="auto">
          <a:xfrm>
            <a:off x="6156325" y="908050"/>
            <a:ext cx="2592388"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has </a:t>
            </a:r>
            <a:r>
              <a:rPr lang="en-GB" sz="2400" b="1" dirty="0" smtClean="0">
                <a:solidFill>
                  <a:srgbClr val="000000"/>
                </a:solidFill>
                <a:latin typeface="Lucida Sans" pitchFamily="34" charset="0"/>
              </a:rPr>
              <a:t>nearly 6000 </a:t>
            </a:r>
            <a:r>
              <a:rPr lang="en-GB" sz="2400" b="1" dirty="0">
                <a:solidFill>
                  <a:srgbClr val="000000"/>
                </a:solidFill>
                <a:latin typeface="Lucida Sans" pitchFamily="34" charset="0"/>
              </a:rPr>
              <a:t>reference styles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Effect transition="in" filter="fade">
                                      <p:cBhvr>
                                        <p:cTn id="11" dur="2000"/>
                                        <p:tgtEl>
                                          <p:spTgt spid="9216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5" grpId="0" animBg="1"/>
      <p:bldP spid="921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9" name="Text Box 5"/>
          <p:cNvSpPr txBox="1">
            <a:spLocks noChangeArrowheads="1"/>
          </p:cNvSpPr>
          <p:nvPr/>
        </p:nvSpPr>
        <p:spPr bwMode="auto">
          <a:xfrm>
            <a:off x="2958247" y="515719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library is now formatted in the selected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 and use </a:t>
            </a:r>
            <a:r>
              <a:rPr lang="en-GB" dirty="0" err="1" smtClean="0"/>
              <a:t>UoS</a:t>
            </a:r>
            <a:r>
              <a:rPr lang="en-GB" dirty="0" smtClean="0"/>
              <a:t> styles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Tree>
    <p:extLst>
      <p:ext uri="{BB962C8B-B14F-4D97-AF65-F5344CB8AC3E}">
        <p14:creationId xmlns:p14="http://schemas.microsoft.com/office/powerpoint/2010/main" val="391127085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Some faculties in the university have specific reference style requirements</a:t>
            </a:r>
          </a:p>
          <a:p>
            <a:pPr marL="0" indent="0">
              <a:buNone/>
            </a:pPr>
            <a:r>
              <a:rPr lang="en-GB" dirty="0" smtClean="0"/>
              <a:t>EndNote styles are available for </a:t>
            </a:r>
            <a:r>
              <a:rPr lang="en-GB" dirty="0" smtClean="0">
                <a:solidFill>
                  <a:srgbClr val="FFFF66"/>
                </a:solidFill>
              </a:rPr>
              <a:t>Medicine</a:t>
            </a:r>
            <a:r>
              <a:rPr lang="en-GB" dirty="0" smtClean="0"/>
              <a:t>, </a:t>
            </a:r>
            <a:r>
              <a:rPr lang="en-GB" dirty="0" smtClean="0">
                <a:solidFill>
                  <a:srgbClr val="FFFF66"/>
                </a:solidFill>
              </a:rPr>
              <a:t>Health Sciences</a:t>
            </a:r>
            <a:r>
              <a:rPr lang="en-GB" dirty="0"/>
              <a:t>,</a:t>
            </a:r>
            <a:r>
              <a:rPr lang="en-GB" dirty="0" smtClean="0"/>
              <a:t> </a:t>
            </a:r>
            <a:r>
              <a:rPr lang="en-GB" dirty="0" smtClean="0">
                <a:solidFill>
                  <a:srgbClr val="FFFF66"/>
                </a:solidFill>
              </a:rPr>
              <a:t>Management </a:t>
            </a:r>
            <a:r>
              <a:rPr lang="en-GB" dirty="0" smtClean="0"/>
              <a:t>and</a:t>
            </a:r>
            <a:r>
              <a:rPr lang="en-GB" dirty="0" smtClean="0">
                <a:solidFill>
                  <a:srgbClr val="FFFF66"/>
                </a:solidFill>
              </a:rPr>
              <a:t> Law</a:t>
            </a:r>
            <a:r>
              <a:rPr lang="en-GB" dirty="0" smtClean="0"/>
              <a:t>.</a:t>
            </a:r>
          </a:p>
          <a:p>
            <a:pPr marL="0" indent="0">
              <a:buNone/>
            </a:pPr>
            <a:r>
              <a:rPr lang="en-GB" dirty="0" smtClean="0"/>
              <a:t>Find these on the </a:t>
            </a:r>
            <a:r>
              <a:rPr lang="en-GB" dirty="0" smtClean="0">
                <a:hlinkClick r:id="rId2"/>
              </a:rPr>
              <a:t>EndNote Library guide</a:t>
            </a:r>
            <a:r>
              <a:rPr lang="en-GB" dirty="0" smtClean="0"/>
              <a:t> or on individual subject guides</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Tree>
    <p:extLst>
      <p:ext uri="{BB962C8B-B14F-4D97-AF65-F5344CB8AC3E}">
        <p14:creationId xmlns:p14="http://schemas.microsoft.com/office/powerpoint/2010/main" val="158164703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EndNote styles are available on all </a:t>
            </a:r>
            <a:r>
              <a:rPr lang="en-GB" dirty="0" err="1" smtClean="0"/>
              <a:t>UoS</a:t>
            </a:r>
            <a:r>
              <a:rPr lang="en-GB" dirty="0" smtClean="0"/>
              <a:t> public workstations, and on EndNote online</a:t>
            </a:r>
          </a:p>
          <a:p>
            <a:pPr marL="0" indent="0">
              <a:buNone/>
            </a:pPr>
            <a:r>
              <a:rPr lang="en-GB" dirty="0" smtClean="0"/>
              <a:t>If your department uses Harvard, but does not have specific requirements, then use the style</a:t>
            </a:r>
          </a:p>
          <a:p>
            <a:pPr marL="0" indent="0">
              <a:buNone/>
            </a:pPr>
            <a:r>
              <a:rPr lang="en-GB" dirty="0" smtClean="0">
                <a:solidFill>
                  <a:srgbClr val="FFFF66"/>
                </a:solidFill>
              </a:rPr>
              <a:t>Harvard_SotonUNI2015</a:t>
            </a:r>
            <a:endParaRPr lang="en-GB" dirty="0">
              <a:solidFill>
                <a:srgbClr val="FFFF66"/>
              </a:solidFill>
            </a:endParaRPr>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28</a:t>
            </a:fld>
            <a:endParaRPr lang="en-GB"/>
          </a:p>
        </p:txBody>
      </p:sp>
    </p:spTree>
    <p:extLst>
      <p:ext uri="{BB962C8B-B14F-4D97-AF65-F5344CB8AC3E}">
        <p14:creationId xmlns:p14="http://schemas.microsoft.com/office/powerpoint/2010/main" val="5434709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29</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40"/>
            <a:ext cx="9114213" cy="683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1907704" y="4653136"/>
            <a:ext cx="432048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the Downloads tab</a:t>
            </a:r>
            <a:endParaRPr lang="en-GB" sz="2400" b="1" dirty="0">
              <a:solidFill>
                <a:srgbClr val="000000"/>
              </a:solidFill>
              <a:latin typeface="Lucida Sans" pitchFamily="34" charset="0"/>
            </a:endParaRPr>
          </a:p>
        </p:txBody>
      </p:sp>
      <p:sp>
        <p:nvSpPr>
          <p:cNvPr id="6" name="Oval 5"/>
          <p:cNvSpPr/>
          <p:nvPr/>
        </p:nvSpPr>
        <p:spPr bwMode="auto">
          <a:xfrm>
            <a:off x="5652120" y="2276872"/>
            <a:ext cx="1296144"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5003069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Before you start…</a:t>
            </a:r>
            <a:endParaRPr lang="en-GB" dirty="0"/>
          </a:p>
        </p:txBody>
      </p:sp>
      <p:sp>
        <p:nvSpPr>
          <p:cNvPr id="3" name="Content Placeholder 2"/>
          <p:cNvSpPr>
            <a:spLocks noGrp="1"/>
          </p:cNvSpPr>
          <p:nvPr>
            <p:ph idx="1"/>
          </p:nvPr>
        </p:nvSpPr>
        <p:spPr/>
        <p:txBody>
          <a:bodyPr/>
          <a:lstStyle/>
          <a:p>
            <a:r>
              <a:rPr lang="en-GB" dirty="0" smtClean="0"/>
              <a:t>There is a lot of useful information/resources in the library guide:</a:t>
            </a:r>
          </a:p>
          <a:p>
            <a:r>
              <a:rPr lang="en-GB" dirty="0" smtClean="0">
                <a:hlinkClick r:id="rId2"/>
              </a:rPr>
              <a:t>http://library.soton.ac.uk/endnote</a:t>
            </a:r>
            <a:endParaRPr lang="en-GB" dirty="0" smtClean="0"/>
          </a:p>
          <a:p>
            <a:r>
              <a:rPr lang="en-GB" dirty="0" smtClean="0"/>
              <a:t>Look here for tutorials, style downloads and more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a:t>
            </a:fld>
            <a:endParaRPr lang="en-GB"/>
          </a:p>
        </p:txBody>
      </p:sp>
    </p:spTree>
    <p:extLst>
      <p:ext uri="{BB962C8B-B14F-4D97-AF65-F5344CB8AC3E}">
        <p14:creationId xmlns:p14="http://schemas.microsoft.com/office/powerpoint/2010/main" val="376459917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9498"/>
          <a:stretch/>
        </p:blipFill>
        <p:spPr>
          <a:xfrm>
            <a:off x="0" y="476672"/>
            <a:ext cx="9108504" cy="5661248"/>
          </a:xfrm>
          <a:prstGeom prst="rect">
            <a:avLst/>
          </a:prstGeom>
        </p:spPr>
      </p:pic>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30</a:t>
            </a:fld>
            <a:endParaRPr lang="en-GB"/>
          </a:p>
        </p:txBody>
      </p:sp>
      <p:cxnSp>
        <p:nvCxnSpPr>
          <p:cNvPr id="6" name="Straight Arrow Connector 5"/>
          <p:cNvCxnSpPr/>
          <p:nvPr/>
        </p:nvCxnSpPr>
        <p:spPr bwMode="auto">
          <a:xfrm flipH="1" flipV="1">
            <a:off x="4139952" y="2905108"/>
            <a:ext cx="2016224" cy="1"/>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extBox 1"/>
          <p:cNvSpPr txBox="1"/>
          <p:nvPr/>
        </p:nvSpPr>
        <p:spPr bwMode="auto">
          <a:xfrm>
            <a:off x="5112060" y="2489610"/>
            <a:ext cx="30094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err="1" smtClean="0">
                <a:solidFill>
                  <a:srgbClr val="000000"/>
                </a:solidFill>
                <a:latin typeface="Lucida Sans" pitchFamily="34" charset="0"/>
              </a:rPr>
              <a:t>UoS</a:t>
            </a:r>
            <a:r>
              <a:rPr lang="en-GB" sz="2400" b="1" dirty="0" smtClean="0">
                <a:solidFill>
                  <a:srgbClr val="000000"/>
                </a:solidFill>
                <a:latin typeface="Lucida Sans" pitchFamily="34" charset="0"/>
              </a:rPr>
              <a:t> style for Health Sciences</a:t>
            </a:r>
            <a:endParaRPr lang="en-GB" sz="2400" b="1" dirty="0">
              <a:solidFill>
                <a:srgbClr val="000000"/>
              </a:solidFill>
              <a:latin typeface="Lucida Sans" pitchFamily="34" charset="0"/>
            </a:endParaRPr>
          </a:p>
        </p:txBody>
      </p:sp>
      <p:cxnSp>
        <p:nvCxnSpPr>
          <p:cNvPr id="10" name="Straight Arrow Connector 9"/>
          <p:cNvCxnSpPr/>
          <p:nvPr/>
        </p:nvCxnSpPr>
        <p:spPr bwMode="auto">
          <a:xfrm flipH="1">
            <a:off x="4154820" y="4918046"/>
            <a:ext cx="1080120" cy="1"/>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112060" y="4502548"/>
            <a:ext cx="25922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err="1" smtClean="0">
                <a:solidFill>
                  <a:srgbClr val="000000"/>
                </a:solidFill>
                <a:latin typeface="Lucida Sans" pitchFamily="34" charset="0"/>
              </a:rPr>
              <a:t>UoS</a:t>
            </a:r>
            <a:r>
              <a:rPr lang="en-GB" sz="2400" b="1" dirty="0" smtClean="0">
                <a:solidFill>
                  <a:srgbClr val="000000"/>
                </a:solidFill>
                <a:latin typeface="Lucida Sans" pitchFamily="34" charset="0"/>
              </a:rPr>
              <a:t> style for Medicine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77432818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96752"/>
            <a:ext cx="8426450" cy="4502150"/>
          </a:xfrm>
        </p:spPr>
        <p:txBody>
          <a:bodyPr/>
          <a:lstStyle/>
          <a:p>
            <a:pPr marL="0" indent="0">
              <a:buNone/>
            </a:pPr>
            <a:r>
              <a:rPr lang="en-GB" dirty="0" smtClean="0"/>
              <a:t>The style file should be saved within the EndNote program:</a:t>
            </a:r>
          </a:p>
          <a:p>
            <a:pPr marL="0" indent="0">
              <a:buNone/>
            </a:pPr>
            <a:r>
              <a:rPr lang="en-GB" dirty="0" smtClean="0"/>
              <a:t>Find this at:</a:t>
            </a:r>
          </a:p>
          <a:p>
            <a:pPr eaLnBrk="1" hangingPunct="1">
              <a:buNone/>
            </a:pPr>
            <a:r>
              <a:rPr lang="en-GB" dirty="0" smtClean="0">
                <a:solidFill>
                  <a:srgbClr val="FFFF66"/>
                </a:solidFill>
              </a:rPr>
              <a:t>My </a:t>
            </a:r>
            <a:r>
              <a:rPr lang="en-GB" dirty="0">
                <a:solidFill>
                  <a:srgbClr val="FFFF66"/>
                </a:solidFill>
              </a:rPr>
              <a:t>Computer </a:t>
            </a:r>
            <a:r>
              <a:rPr lang="en-GB" dirty="0">
                <a:solidFill>
                  <a:srgbClr val="FFFF66"/>
                </a:solidFill>
                <a:sym typeface="Wingdings 3" pitchFamily="18" charset="2"/>
              </a:rPr>
              <a:t></a:t>
            </a:r>
            <a:r>
              <a:rPr lang="en-GB" dirty="0">
                <a:solidFill>
                  <a:srgbClr val="FFFF66"/>
                </a:solidFill>
              </a:rPr>
              <a:t> OS disk (C:) </a:t>
            </a:r>
            <a:r>
              <a:rPr lang="en-GB" dirty="0">
                <a:solidFill>
                  <a:srgbClr val="FFFF66"/>
                </a:solidFill>
                <a:sym typeface="Wingdings 3" pitchFamily="18" charset="2"/>
              </a:rPr>
              <a:t></a:t>
            </a:r>
            <a:r>
              <a:rPr lang="en-GB" dirty="0">
                <a:solidFill>
                  <a:srgbClr val="FFFF66"/>
                </a:solidFill>
              </a:rPr>
              <a:t> Program Files (x86) </a:t>
            </a:r>
            <a:r>
              <a:rPr lang="en-GB" dirty="0">
                <a:solidFill>
                  <a:srgbClr val="FFFF66"/>
                </a:solidFill>
                <a:sym typeface="Wingdings 3" pitchFamily="18" charset="2"/>
              </a:rPr>
              <a:t></a:t>
            </a:r>
            <a:r>
              <a:rPr lang="en-GB" dirty="0">
                <a:solidFill>
                  <a:srgbClr val="FFFF66"/>
                </a:solidFill>
              </a:rPr>
              <a:t> EndNote </a:t>
            </a:r>
            <a:r>
              <a:rPr lang="en-GB" dirty="0" smtClean="0">
                <a:solidFill>
                  <a:srgbClr val="FFFF66"/>
                </a:solidFill>
              </a:rPr>
              <a:t>X7 </a:t>
            </a:r>
            <a:r>
              <a:rPr lang="en-GB" dirty="0">
                <a:solidFill>
                  <a:srgbClr val="FFFF66"/>
                </a:solidFill>
                <a:sym typeface="Wingdings 3" pitchFamily="18" charset="2"/>
              </a:rPr>
              <a:t> </a:t>
            </a:r>
            <a:r>
              <a:rPr lang="en-GB" dirty="0" smtClean="0">
                <a:solidFill>
                  <a:srgbClr val="FFFF66"/>
                </a:solidFill>
                <a:sym typeface="Wingdings 3" pitchFamily="18" charset="2"/>
              </a:rPr>
              <a:t>Styles</a:t>
            </a:r>
            <a:endParaRPr lang="en-GB" dirty="0">
              <a:solidFill>
                <a:srgbClr val="FFFF66"/>
              </a:solidFill>
            </a:endParaRP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31</a:t>
            </a:fld>
            <a:endParaRPr lang="en-GB"/>
          </a:p>
        </p:txBody>
      </p:sp>
    </p:spTree>
    <p:extLst>
      <p:ext uri="{BB962C8B-B14F-4D97-AF65-F5344CB8AC3E}">
        <p14:creationId xmlns:p14="http://schemas.microsoft.com/office/powerpoint/2010/main" val="331487832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6770" t="18080" r="36298" b="22281"/>
          <a:stretch/>
        </p:blipFill>
        <p:spPr>
          <a:xfrm>
            <a:off x="2555776" y="692696"/>
            <a:ext cx="4104456" cy="5112568"/>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32</a:t>
            </a:fld>
            <a:endParaRPr lang="en-GB"/>
          </a:p>
        </p:txBody>
      </p:sp>
      <p:sp>
        <p:nvSpPr>
          <p:cNvPr id="3" name="TextBox 2"/>
          <p:cNvSpPr txBox="1"/>
          <p:nvPr/>
        </p:nvSpPr>
        <p:spPr bwMode="auto">
          <a:xfrm>
            <a:off x="5004048" y="4221088"/>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the required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1399535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33</a:t>
            </a:fld>
            <a:endParaRPr lang="en-GB"/>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21092"/>
            <a:ext cx="9172123" cy="687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7" name="Oval 5"/>
          <p:cNvSpPr>
            <a:spLocks noChangeArrowheads="1"/>
          </p:cNvSpPr>
          <p:nvPr/>
        </p:nvSpPr>
        <p:spPr bwMode="auto">
          <a:xfrm>
            <a:off x="247029" y="3166041"/>
            <a:ext cx="2089150"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4712645" y="3235924"/>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Edit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71971" y="1129411"/>
            <a:ext cx="4752632" cy="427749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7765" name="Text Box 5"/>
          <p:cNvSpPr txBox="1">
            <a:spLocks noChangeArrowheads="1"/>
          </p:cNvSpPr>
          <p:nvPr/>
        </p:nvSpPr>
        <p:spPr bwMode="auto">
          <a:xfrm>
            <a:off x="4355976" y="4437112"/>
            <a:ext cx="417614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'Duplicates'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set criteria for comparing records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35</a:t>
            </a:fld>
            <a:endParaRPr lang="en-GB"/>
          </a:p>
        </p:txBody>
      </p:sp>
      <p:sp>
        <p:nvSpPr>
          <p:cNvPr id="6" name="Oval 5"/>
          <p:cNvSpPr>
            <a:spLocks noChangeArrowheads="1"/>
          </p:cNvSpPr>
          <p:nvPr/>
        </p:nvSpPr>
        <p:spPr bwMode="auto">
          <a:xfrm>
            <a:off x="1856628" y="1700807"/>
            <a:ext cx="1296144"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6430" y="908720"/>
            <a:ext cx="5689600" cy="501091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8789" name="Text Box 5"/>
          <p:cNvSpPr txBox="1">
            <a:spLocks noChangeArrowheads="1"/>
          </p:cNvSpPr>
          <p:nvPr/>
        </p:nvSpPr>
        <p:spPr bwMode="auto">
          <a:xfrm>
            <a:off x="2815101" y="4221088"/>
            <a:ext cx="568960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a:t>
            </a:r>
            <a:r>
              <a:rPr lang="en-GB" sz="2400" b="1" dirty="0" smtClean="0">
                <a:solidFill>
                  <a:srgbClr val="000000"/>
                </a:solidFill>
                <a:latin typeface="Lucida Sans" pitchFamily="34" charset="0"/>
              </a:rPr>
              <a:t>'Find Full Text'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optimise full text retrieval: ensure these three options are checked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36</a:t>
            </a:fld>
            <a:endParaRPr lang="en-GB"/>
          </a:p>
        </p:txBody>
      </p:sp>
      <p:sp>
        <p:nvSpPr>
          <p:cNvPr id="6" name="Oval 5"/>
          <p:cNvSpPr>
            <a:spLocks noChangeArrowheads="1"/>
          </p:cNvSpPr>
          <p:nvPr/>
        </p:nvSpPr>
        <p:spPr bwMode="auto">
          <a:xfrm>
            <a:off x="1331640" y="1700808"/>
            <a:ext cx="129614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ight Brace 4"/>
          <p:cNvSpPr/>
          <p:nvPr/>
        </p:nvSpPr>
        <p:spPr bwMode="auto">
          <a:xfrm>
            <a:off x="5281670" y="1844824"/>
            <a:ext cx="367821" cy="720080"/>
          </a:xfrm>
          <a:prstGeom prst="rightBrace">
            <a:avLst/>
          </a:prstGeom>
          <a:noFill/>
          <a:ln w="57150" cap="flat" cmpd="sng" algn="ctr">
            <a:solidFill>
              <a:srgbClr val="FF0066"/>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37</a:t>
            </a:fld>
            <a:endParaRPr lang="en-GB"/>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764704"/>
            <a:ext cx="5619750" cy="504825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1835696" y="2132856"/>
            <a:ext cx="1584176"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611560" y="5085184"/>
            <a:ext cx="360040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Rename PDF files</a:t>
            </a:r>
            <a:endParaRPr lang="en-GB" sz="2400" b="1" dirty="0">
              <a:solidFill>
                <a:srgbClr val="000000"/>
              </a:solidFill>
              <a:latin typeface="Lucida Sans" pitchFamily="34" charset="0"/>
            </a:endParaRPr>
          </a:p>
        </p:txBody>
      </p:sp>
      <p:sp>
        <p:nvSpPr>
          <p:cNvPr id="5" name="TextBox 4"/>
          <p:cNvSpPr txBox="1"/>
          <p:nvPr/>
        </p:nvSpPr>
        <p:spPr bwMode="auto">
          <a:xfrm>
            <a:off x="4645571" y="2873330"/>
            <a:ext cx="331080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Identify a folder for automatic import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351796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38</a:t>
            </a:fld>
            <a:endParaRPr lang="en-GB"/>
          </a:p>
        </p:txBody>
      </p:sp>
      <p:pic>
        <p:nvPicPr>
          <p:cNvPr id="368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62667" y="676919"/>
            <a:ext cx="5621867" cy="501226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1221623" y="5089021"/>
            <a:ext cx="698477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your Web of Knowledge login to synchronise the library between desktop and web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750339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Want to delete a record?</a:t>
            </a:r>
            <a:endParaRPr lang="en-GB" dirty="0"/>
          </a:p>
        </p:txBody>
      </p:sp>
      <p:sp>
        <p:nvSpPr>
          <p:cNvPr id="3" name="Content Placeholder 2"/>
          <p:cNvSpPr>
            <a:spLocks noGrp="1"/>
          </p:cNvSpPr>
          <p:nvPr>
            <p:ph idx="1"/>
          </p:nvPr>
        </p:nvSpPr>
        <p:spPr/>
        <p:txBody>
          <a:bodyPr/>
          <a:lstStyle/>
          <a:p>
            <a:r>
              <a:rPr lang="en-GB" dirty="0" smtClean="0"/>
              <a:t>Just go to All References, highlight the record to be deleted, and press the Delete key.</a:t>
            </a:r>
          </a:p>
          <a:p>
            <a:r>
              <a:rPr lang="en-GB" dirty="0" smtClean="0"/>
              <a:t>But…be sure the record has not been cited in any work you have already done.</a:t>
            </a:r>
          </a:p>
          <a:p>
            <a:r>
              <a:rPr lang="en-GB" dirty="0" smtClean="0"/>
              <a:t>If you make a mistake, the record will still be in Trash until the end of the current session.</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39</a:t>
            </a:fld>
            <a:endParaRPr lang="en-GB"/>
          </a:p>
        </p:txBody>
      </p:sp>
    </p:spTree>
    <p:extLst>
      <p:ext uri="{BB962C8B-B14F-4D97-AF65-F5344CB8AC3E}">
        <p14:creationId xmlns:p14="http://schemas.microsoft.com/office/powerpoint/2010/main" val="42219493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Access EndNote anywhere</a:t>
            </a:r>
            <a:endParaRPr lang="en-GB" dirty="0"/>
          </a:p>
        </p:txBody>
      </p:sp>
      <p:sp>
        <p:nvSpPr>
          <p:cNvPr id="3" name="Content Placeholder 2"/>
          <p:cNvSpPr>
            <a:spLocks noGrp="1"/>
          </p:cNvSpPr>
          <p:nvPr>
            <p:ph idx="1"/>
          </p:nvPr>
        </p:nvSpPr>
        <p:spPr/>
        <p:txBody>
          <a:bodyPr/>
          <a:lstStyle/>
          <a:p>
            <a:r>
              <a:rPr lang="en-GB" dirty="0" smtClean="0"/>
              <a:t>Use the SVE connection to access the full EndNote software on your own computer</a:t>
            </a:r>
          </a:p>
          <a:p>
            <a:r>
              <a:rPr lang="en-GB" dirty="0" smtClean="0"/>
              <a:t>Follow the instructions on the iSolutions website</a:t>
            </a:r>
          </a:p>
          <a:p>
            <a:r>
              <a:rPr lang="en-GB" dirty="0" smtClean="0"/>
              <a:t>You will need to download the VMWare plugin to access all EndNote features.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4</a:t>
            </a:fld>
            <a:endParaRPr lang="en-GB"/>
          </a:p>
        </p:txBody>
      </p:sp>
    </p:spTree>
    <p:extLst>
      <p:ext uri="{BB962C8B-B14F-4D97-AF65-F5344CB8AC3E}">
        <p14:creationId xmlns:p14="http://schemas.microsoft.com/office/powerpoint/2010/main" val="83869901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 up the EndNote Library</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40</a:t>
            </a:fld>
            <a:endParaRPr lang="en-GB"/>
          </a:p>
        </p:txBody>
      </p:sp>
    </p:spTree>
    <p:extLst>
      <p:ext uri="{BB962C8B-B14F-4D97-AF65-F5344CB8AC3E}">
        <p14:creationId xmlns:p14="http://schemas.microsoft.com/office/powerpoint/2010/main" val="237878274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41</a:t>
            </a:fld>
            <a:endParaRPr lang="en-GB"/>
          </a:p>
        </p:txBody>
      </p:sp>
      <p:pic>
        <p:nvPicPr>
          <p:cNvPr id="491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559" y="260648"/>
            <a:ext cx="9143227" cy="630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251520" y="2861690"/>
            <a:ext cx="2520280" cy="513901"/>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923928" y="1988840"/>
            <a:ext cx="43924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File </a:t>
            </a:r>
            <a:r>
              <a:rPr lang="en-GB" sz="2400" b="1" dirty="0" smtClean="0">
                <a:solidFill>
                  <a:srgbClr val="000000"/>
                </a:solidFill>
                <a:latin typeface="Lucida Sans" pitchFamily="34" charset="0"/>
                <a:sym typeface="Wingdings"/>
              </a:rPr>
              <a:t> Compressed Library (</a:t>
            </a:r>
            <a:r>
              <a:rPr lang="en-GB" sz="2400" b="1" dirty="0" err="1" smtClean="0">
                <a:solidFill>
                  <a:srgbClr val="000000"/>
                </a:solidFill>
                <a:latin typeface="Lucida Sans" pitchFamily="34" charset="0"/>
                <a:sym typeface="Wingdings"/>
              </a:rPr>
              <a:t>enlx</a:t>
            </a:r>
            <a:r>
              <a:rPr lang="en-GB" sz="2400" b="1" dirty="0" smtClean="0">
                <a:solidFill>
                  <a:srgbClr val="000000"/>
                </a:solidFill>
                <a:latin typeface="Lucida Sans" pitchFamily="34" charset="0"/>
                <a:sym typeface="Wingdings"/>
              </a:rPr>
              <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84840119"/>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42</a:t>
            </a:fld>
            <a:endParaRPr lang="en-GB"/>
          </a:p>
        </p:txBody>
      </p:sp>
      <p:pic>
        <p:nvPicPr>
          <p:cNvPr id="501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44000" cy="633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4932040" y="4149080"/>
            <a:ext cx="1008112"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755576" y="5301208"/>
            <a:ext cx="482453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references to back up and click 'Next'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384578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43</a:t>
            </a:fld>
            <a:endParaRPr lang="en-GB"/>
          </a:p>
        </p:txBody>
      </p:sp>
      <p:pic>
        <p:nvPicPr>
          <p:cNvPr id="512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630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4932040" y="4077072"/>
            <a:ext cx="1296144"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1979712" y="5445224"/>
            <a:ext cx="388843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 location for the file and click 'Save'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7690966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mtClean="0"/>
              <a:t>Export database information to EndNote</a:t>
            </a:r>
          </a:p>
        </p:txBody>
      </p:sp>
      <p:sp>
        <p:nvSpPr>
          <p:cNvPr id="66564" name="Rectangle 4"/>
          <p:cNvSpPr>
            <a:spLocks noGrp="1" noChangeArrowheads="1"/>
          </p:cNvSpPr>
          <p:nvPr>
            <p:ph type="body" idx="1"/>
          </p:nvPr>
        </p:nvSpPr>
        <p:spPr/>
        <p:txBody>
          <a:bodyPr/>
          <a:lstStyle/>
          <a:p>
            <a:pPr eaLnBrk="1" hangingPunct="1">
              <a:lnSpc>
                <a:spcPct val="90000"/>
              </a:lnSpc>
              <a:spcBef>
                <a:spcPct val="45000"/>
              </a:spcBef>
            </a:pPr>
            <a:r>
              <a:rPr lang="en-GB" sz="2400" dirty="0" smtClean="0"/>
              <a:t>Export references to a new or existing library or group</a:t>
            </a:r>
          </a:p>
          <a:p>
            <a:pPr eaLnBrk="1" hangingPunct="1">
              <a:lnSpc>
                <a:spcPct val="90000"/>
              </a:lnSpc>
              <a:spcBef>
                <a:spcPct val="45000"/>
              </a:spcBef>
            </a:pPr>
            <a:r>
              <a:rPr lang="en-GB" sz="2400" dirty="0" smtClean="0"/>
              <a:t>Connection files and import filters are used</a:t>
            </a:r>
          </a:p>
          <a:p>
            <a:pPr eaLnBrk="1" hangingPunct="1">
              <a:lnSpc>
                <a:spcPct val="90000"/>
              </a:lnSpc>
              <a:spcBef>
                <a:spcPct val="45000"/>
              </a:spcBef>
            </a:pPr>
            <a:r>
              <a:rPr lang="en-GB" sz="2400" dirty="0" smtClean="0"/>
              <a:t>Most databases (including </a:t>
            </a:r>
            <a:r>
              <a:rPr lang="en-GB" sz="2400" dirty="0" err="1" smtClean="0"/>
              <a:t>DelphiS</a:t>
            </a:r>
            <a:r>
              <a:rPr lang="en-GB" sz="2400" dirty="0" smtClean="0"/>
              <a:t>) export directly to EndNote </a:t>
            </a:r>
          </a:p>
          <a:p>
            <a:pPr eaLnBrk="1" hangingPunct="1">
              <a:lnSpc>
                <a:spcPct val="90000"/>
              </a:lnSpc>
              <a:spcBef>
                <a:spcPct val="45000"/>
              </a:spcBef>
            </a:pPr>
            <a:r>
              <a:rPr lang="en-GB" sz="2400" dirty="0" smtClean="0"/>
              <a:t>A number of databases export URL links as part of the record</a:t>
            </a:r>
          </a:p>
          <a:p>
            <a:pPr eaLnBrk="1" hangingPunct="1">
              <a:lnSpc>
                <a:spcPct val="90000"/>
              </a:lnSpc>
              <a:spcBef>
                <a:spcPct val="45000"/>
              </a:spcBef>
            </a:pPr>
            <a:r>
              <a:rPr lang="en-GB" sz="2400" dirty="0" smtClean="0"/>
              <a:t>The export process is common to all databases on a given platform</a:t>
            </a:r>
          </a:p>
          <a:p>
            <a:pPr eaLnBrk="1" hangingPunct="1">
              <a:lnSpc>
                <a:spcPct val="90000"/>
              </a:lnSpc>
              <a:spcBef>
                <a:spcPct val="45000"/>
              </a:spcBef>
            </a:pPr>
            <a:r>
              <a:rPr lang="en-GB" sz="2400" dirty="0" smtClean="0"/>
              <a:t>There is a separate process for searching any library catalogue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2000"/>
                                        <p:tgtEl>
                                          <p:spTgt spid="6656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fade">
                                      <p:cBhvr>
                                        <p:cTn id="11" dur="2000"/>
                                        <p:tgtEl>
                                          <p:spTgt spid="66564">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fade">
                                      <p:cBhvr>
                                        <p:cTn id="15" dur="2000"/>
                                        <p:tgtEl>
                                          <p:spTgt spid="6656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animEffect transition="in" filter="fade">
                                      <p:cBhvr>
                                        <p:cTn id="19" dur="2000"/>
                                        <p:tgtEl>
                                          <p:spTgt spid="66564">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animEffect transition="in" filter="fade">
                                      <p:cBhvr>
                                        <p:cTn id="23" dur="2000"/>
                                        <p:tgtEl>
                                          <p:spTgt spid="66564">
                                            <p:txEl>
                                              <p:pRg st="4" end="4"/>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66564">
                                            <p:txEl>
                                              <p:pRg st="5" end="5"/>
                                            </p:txEl>
                                          </p:spTgt>
                                        </p:tgtEl>
                                        <p:attrNameLst>
                                          <p:attrName>style.visibility</p:attrName>
                                        </p:attrNameLst>
                                      </p:cBhvr>
                                      <p:to>
                                        <p:strVal val="visible"/>
                                      </p:to>
                                    </p:set>
                                    <p:animEffect transition="in" filter="fade">
                                      <p:cBhvr>
                                        <p:cTn id="27" dur="2000"/>
                                        <p:tgtEl>
                                          <p:spTgt spid="665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Beware the online search!</a:t>
            </a:r>
            <a:endParaRPr lang="en-GB" dirty="0"/>
          </a:p>
        </p:txBody>
      </p:sp>
      <p:sp>
        <p:nvSpPr>
          <p:cNvPr id="3" name="Content Placeholder 2"/>
          <p:cNvSpPr>
            <a:spLocks noGrp="1"/>
          </p:cNvSpPr>
          <p:nvPr>
            <p:ph idx="1"/>
          </p:nvPr>
        </p:nvSpPr>
        <p:spPr/>
        <p:txBody>
          <a:bodyPr/>
          <a:lstStyle/>
          <a:p>
            <a:r>
              <a:rPr lang="en-GB" dirty="0" smtClean="0"/>
              <a:t>It is possible to search a database from within EndNote.</a:t>
            </a:r>
          </a:p>
          <a:p>
            <a:r>
              <a:rPr lang="en-GB" dirty="0" smtClean="0"/>
              <a:t>Shows total number of hits - no view</a:t>
            </a:r>
          </a:p>
          <a:p>
            <a:r>
              <a:rPr lang="en-GB" dirty="0" smtClean="0"/>
              <a:t>Always search from  the database if it has an export function</a:t>
            </a:r>
          </a:p>
          <a:p>
            <a:r>
              <a:rPr lang="en-GB" dirty="0" smtClean="0"/>
              <a:t>Only use this method for library catalogues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extLst>
      <p:ext uri="{BB962C8B-B14F-4D97-AF65-F5344CB8AC3E}">
        <p14:creationId xmlns:p14="http://schemas.microsoft.com/office/powerpoint/2010/main" val="1830887836"/>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dirty="0" smtClean="0"/>
              <a:t>Export from Web of Science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12376"/>
          <a:stretch/>
        </p:blipFill>
        <p:spPr>
          <a:xfrm>
            <a:off x="55076" y="215540"/>
            <a:ext cx="9053428" cy="5949764"/>
          </a:xfrm>
          <a:prstGeom prst="rect">
            <a:avLst/>
          </a:prstGeom>
        </p:spPr>
      </p:pic>
      <p:sp>
        <p:nvSpPr>
          <p:cNvPr id="14341" name="Text Box 5"/>
          <p:cNvSpPr txBox="1">
            <a:spLocks noChangeArrowheads="1"/>
          </p:cNvSpPr>
          <p:nvPr/>
        </p:nvSpPr>
        <p:spPr bwMode="auto">
          <a:xfrm>
            <a:off x="5219700" y="404664"/>
            <a:ext cx="287972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This is the Web of </a:t>
            </a:r>
            <a:r>
              <a:rPr lang="en-GB" sz="2400" b="1" dirty="0" smtClean="0">
                <a:solidFill>
                  <a:srgbClr val="000000"/>
                </a:solidFill>
                <a:latin typeface="Lucida Sans" pitchFamily="34" charset="0"/>
              </a:rPr>
              <a:t>Science </a:t>
            </a:r>
            <a:r>
              <a:rPr lang="en-GB" sz="2400" b="1" dirty="0">
                <a:solidFill>
                  <a:srgbClr val="000000"/>
                </a:solidFill>
                <a:latin typeface="Lucida Sans" pitchFamily="34" charset="0"/>
              </a:rPr>
              <a:t>home page</a:t>
            </a:r>
            <a:endParaRPr lang="en-GB" sz="2400" b="1" dirty="0">
              <a:latin typeface="Lucida Sans" pitchFamily="34" charset="0"/>
            </a:endParaRPr>
          </a:p>
        </p:txBody>
      </p:sp>
      <p:sp>
        <p:nvSpPr>
          <p:cNvPr id="14342" name="Line 6"/>
          <p:cNvSpPr>
            <a:spLocks noChangeShapeType="1"/>
          </p:cNvSpPr>
          <p:nvPr/>
        </p:nvSpPr>
        <p:spPr bwMode="auto">
          <a:xfrm flipH="1" flipV="1">
            <a:off x="1043607" y="2645972"/>
            <a:ext cx="3024336" cy="9990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Line 7"/>
          <p:cNvSpPr>
            <a:spLocks noChangeShapeType="1"/>
          </p:cNvSpPr>
          <p:nvPr/>
        </p:nvSpPr>
        <p:spPr bwMode="auto">
          <a:xfrm flipV="1">
            <a:off x="4644008" y="2780928"/>
            <a:ext cx="1764084" cy="12241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3383756" y="3418278"/>
            <a:ext cx="36718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a search term - in this case 'diabetes' and click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44"/>
                                        </p:tgtEl>
                                        <p:attrNameLst>
                                          <p:attrName>style.visibility</p:attrName>
                                        </p:attrNameLst>
                                      </p:cBhvr>
                                      <p:to>
                                        <p:strVal val="visible"/>
                                      </p:to>
                                    </p:set>
                                    <p:animEffect transition="in" filter="fade">
                                      <p:cBhvr>
                                        <p:cTn id="11" dur="2000"/>
                                        <p:tgtEl>
                                          <p:spTgt spid="1434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2000"/>
                                        <p:tgtEl>
                                          <p:spTgt spid="1434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fade">
                                      <p:cBhvr>
                                        <p:cTn id="19"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260648"/>
            <a:ext cx="9167705" cy="6024865"/>
          </a:xfrm>
          <a:prstGeom prst="rect">
            <a:avLst/>
          </a:prstGeom>
        </p:spPr>
      </p:pic>
      <p:sp>
        <p:nvSpPr>
          <p:cNvPr id="143365" name="Line 5"/>
          <p:cNvSpPr>
            <a:spLocks noChangeShapeType="1"/>
          </p:cNvSpPr>
          <p:nvPr/>
        </p:nvSpPr>
        <p:spPr bwMode="auto">
          <a:xfrm flipV="1">
            <a:off x="6732238" y="2852936"/>
            <a:ext cx="144812" cy="295232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6" name="Line 6"/>
          <p:cNvSpPr>
            <a:spLocks noChangeShapeType="1"/>
          </p:cNvSpPr>
          <p:nvPr/>
        </p:nvSpPr>
        <p:spPr bwMode="auto">
          <a:xfrm flipH="1" flipV="1">
            <a:off x="2930985" y="4481088"/>
            <a:ext cx="1800770" cy="111612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7" name="Line 7"/>
          <p:cNvSpPr>
            <a:spLocks noChangeShapeType="1"/>
          </p:cNvSpPr>
          <p:nvPr/>
        </p:nvSpPr>
        <p:spPr bwMode="auto">
          <a:xfrm flipH="1" flipV="1">
            <a:off x="2898328" y="5396982"/>
            <a:ext cx="2263163" cy="2883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8" name="Text Box 8"/>
          <p:cNvSpPr txBox="1">
            <a:spLocks noChangeArrowheads="1"/>
          </p:cNvSpPr>
          <p:nvPr/>
        </p:nvSpPr>
        <p:spPr bwMode="auto">
          <a:xfrm>
            <a:off x="4170967" y="5085184"/>
            <a:ext cx="44640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On the Results pages, click required items, then click </a:t>
            </a:r>
            <a:r>
              <a:rPr lang="en-GB" sz="2400" b="1" dirty="0" smtClean="0">
                <a:solidFill>
                  <a:srgbClr val="000000"/>
                </a:solidFill>
                <a:latin typeface="Lucida Sans" pitchFamily="34" charset="0"/>
              </a:rPr>
              <a:t>'Add to Marked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66"/>
                                        </p:tgtEl>
                                        <p:attrNameLst>
                                          <p:attrName>style.visibility</p:attrName>
                                        </p:attrNameLst>
                                      </p:cBhvr>
                                      <p:to>
                                        <p:strVal val="visible"/>
                                      </p:to>
                                    </p:set>
                                    <p:animEffect transition="in" filter="fade">
                                      <p:cBhvr>
                                        <p:cTn id="11" dur="2000"/>
                                        <p:tgtEl>
                                          <p:spTgt spid="14336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3367"/>
                                        </p:tgtEl>
                                        <p:attrNameLst>
                                          <p:attrName>style.visibility</p:attrName>
                                        </p:attrNameLst>
                                      </p:cBhvr>
                                      <p:to>
                                        <p:strVal val="visible"/>
                                      </p:to>
                                    </p:set>
                                    <p:animEffect transition="in" filter="fade">
                                      <p:cBhvr>
                                        <p:cTn id="14" dur="2000"/>
                                        <p:tgtEl>
                                          <p:spTgt spid="143367"/>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43365"/>
                                        </p:tgtEl>
                                        <p:attrNameLst>
                                          <p:attrName>style.visibility</p:attrName>
                                        </p:attrNameLst>
                                      </p:cBhvr>
                                      <p:to>
                                        <p:strVal val="visible"/>
                                      </p:to>
                                    </p:set>
                                    <p:animEffect transition="in" filter="fade">
                                      <p:cBhvr>
                                        <p:cTn id="18" dur="20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nimBg="1"/>
      <p:bldP spid="143366" grpId="0" animBg="1"/>
      <p:bldP spid="143367" grpId="0" animBg="1"/>
      <p:bldP spid="14336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2028" y="329543"/>
            <a:ext cx="9141972" cy="6007954"/>
          </a:xfrm>
          <a:prstGeom prst="rect">
            <a:avLst/>
          </a:prstGeom>
        </p:spPr>
      </p:pic>
      <p:sp>
        <p:nvSpPr>
          <p:cNvPr id="9" name="Line 6"/>
          <p:cNvSpPr>
            <a:spLocks noChangeShapeType="1"/>
          </p:cNvSpPr>
          <p:nvPr/>
        </p:nvSpPr>
        <p:spPr bwMode="auto">
          <a:xfrm flipV="1">
            <a:off x="7164288" y="1844824"/>
            <a:ext cx="1080120" cy="20685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89" name="Text Box 5"/>
          <p:cNvSpPr txBox="1">
            <a:spLocks noChangeArrowheads="1"/>
          </p:cNvSpPr>
          <p:nvPr/>
        </p:nvSpPr>
        <p:spPr bwMode="auto">
          <a:xfrm>
            <a:off x="5113337" y="3504936"/>
            <a:ext cx="36718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a:t>
            </a:r>
            <a:r>
              <a:rPr lang="en-GB" sz="2400" b="1" dirty="0" smtClean="0">
                <a:solidFill>
                  <a:srgbClr val="000000"/>
                </a:solidFill>
                <a:latin typeface="Lucida Sans" pitchFamily="34" charset="0"/>
              </a:rPr>
              <a:t>reate </a:t>
            </a:r>
            <a:r>
              <a:rPr lang="en-GB" sz="2400" b="1" dirty="0">
                <a:solidFill>
                  <a:srgbClr val="000000"/>
                </a:solidFill>
                <a:latin typeface="Lucida Sans" pitchFamily="34" charset="0"/>
              </a:rPr>
              <a:t>a list of all required records from the search, then export the marked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fade">
                                      <p:cBhvr>
                                        <p:cTn id="7" dur="2000"/>
                                        <p:tgtEl>
                                          <p:spTgt spid="1443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43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Create or open a library</a:t>
            </a:r>
          </a:p>
        </p:txBody>
      </p:sp>
      <p:sp>
        <p:nvSpPr>
          <p:cNvPr id="6147" name="Rectangle 3"/>
          <p:cNvSpPr>
            <a:spLocks noGrp="1" noChangeArrowheads="1"/>
          </p:cNvSpPr>
          <p:nvPr>
            <p:ph type="body" idx="1"/>
          </p:nvPr>
        </p:nvSpPr>
        <p:spPr>
          <a:xfrm>
            <a:off x="323850" y="2133600"/>
            <a:ext cx="3997325" cy="4502150"/>
          </a:xfrm>
        </p:spPr>
        <p:txBody>
          <a:bodyPr/>
          <a:lstStyle/>
          <a:p>
            <a:pPr eaLnBrk="1" hangingPunct="1">
              <a:buFont typeface="Wingdings" pitchFamily="2" charset="2"/>
              <a:buNone/>
            </a:pPr>
            <a:r>
              <a:rPr lang="en-GB" dirty="0" smtClean="0"/>
              <a:t>Go to: </a:t>
            </a:r>
          </a:p>
          <a:p>
            <a:pPr eaLnBrk="1" hangingPunct="1">
              <a:buFont typeface="Wingdings" pitchFamily="2" charset="2"/>
              <a:buNone/>
            </a:pPr>
            <a:r>
              <a:rPr lang="en-GB" dirty="0" smtClean="0"/>
              <a:t>Start </a:t>
            </a:r>
            <a:r>
              <a:rPr lang="en-GB" dirty="0" smtClean="0">
                <a:sym typeface="Wingdings 3" pitchFamily="18" charset="2"/>
              </a:rPr>
              <a:t> </a:t>
            </a:r>
            <a:r>
              <a:rPr lang="en-GB" dirty="0" smtClean="0"/>
              <a:t>All Programs </a:t>
            </a:r>
            <a:r>
              <a:rPr lang="en-GB" dirty="0" smtClean="0">
                <a:sym typeface="Wingdings 3" pitchFamily="18" charset="2"/>
              </a:rPr>
              <a:t></a:t>
            </a:r>
            <a:r>
              <a:rPr lang="en-GB" dirty="0" smtClean="0"/>
              <a:t> Bibliographic Software </a:t>
            </a:r>
            <a:r>
              <a:rPr lang="en-GB" dirty="0" smtClean="0">
                <a:sym typeface="Wingdings 3" pitchFamily="18" charset="2"/>
              </a:rPr>
              <a:t></a:t>
            </a:r>
            <a:r>
              <a:rPr lang="en-GB" dirty="0" smtClean="0"/>
              <a:t> EndNote X7.3</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a:t>
            </a:fld>
            <a:endParaRPr lang="en-GB"/>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l="-1823" t="-124" r="1823" b="122"/>
          <a:stretch/>
        </p:blipFill>
        <p:spPr>
          <a:xfrm>
            <a:off x="3870485" y="1926091"/>
            <a:ext cx="3960652" cy="3749077"/>
          </a:xfrm>
          <a:prstGeom prst="rect">
            <a:avLst/>
          </a:prstGeom>
          <a:ln>
            <a:solidFill>
              <a:srgbClr val="000066"/>
            </a:solidFill>
          </a:ln>
        </p:spPr>
      </p:pic>
      <p:sp>
        <p:nvSpPr>
          <p:cNvPr id="4" name="Oval 3"/>
          <p:cNvSpPr/>
          <p:nvPr/>
        </p:nvSpPr>
        <p:spPr bwMode="auto">
          <a:xfrm>
            <a:off x="3635896" y="1926091"/>
            <a:ext cx="1800200" cy="854837"/>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fade">
                                      <p:cBhvr>
                                        <p:cTn id="11" dur="20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188640"/>
            <a:ext cx="9131424" cy="6001022"/>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50</a:t>
            </a:fld>
            <a:endParaRPr lang="en-GB"/>
          </a:p>
        </p:txBody>
      </p:sp>
      <p:sp>
        <p:nvSpPr>
          <p:cNvPr id="4" name="Rectangle 3"/>
          <p:cNvSpPr/>
          <p:nvPr/>
        </p:nvSpPr>
        <p:spPr bwMode="auto">
          <a:xfrm>
            <a:off x="4572000" y="2420888"/>
            <a:ext cx="1944216" cy="1080120"/>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4211959" y="4365104"/>
            <a:ext cx="4104457"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Save directly to EndNote from the Results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43753851"/>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3638" t="46500" r="25175" b="29875"/>
          <a:stretch/>
        </p:blipFill>
        <p:spPr>
          <a:xfrm>
            <a:off x="1763688" y="2204864"/>
            <a:ext cx="5616624" cy="1944216"/>
          </a:xfrm>
          <a:prstGeom prst="rect">
            <a:avLst/>
          </a:prstGeom>
          <a:ln>
            <a:solidFill>
              <a:srgbClr val="000066"/>
            </a:solidFill>
          </a:ln>
        </p:spPr>
      </p:pic>
      <p:sp>
        <p:nvSpPr>
          <p:cNvPr id="145413" name="Text Box 5"/>
          <p:cNvSpPr txBox="1">
            <a:spLocks noChangeArrowheads="1"/>
          </p:cNvSpPr>
          <p:nvPr/>
        </p:nvSpPr>
        <p:spPr bwMode="auto">
          <a:xfrm>
            <a:off x="3635896" y="5225303"/>
            <a:ext cx="404462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Include the abstract or choose the full record</a:t>
            </a:r>
            <a:endParaRPr lang="en-GB" sz="2400" b="1" dirty="0">
              <a:latin typeface="Lucida Sans" pitchFamily="34" charset="0"/>
            </a:endParaRPr>
          </a:p>
        </p:txBody>
      </p:sp>
      <p:sp>
        <p:nvSpPr>
          <p:cNvPr id="145414" name="Line 6"/>
          <p:cNvSpPr>
            <a:spLocks noChangeShapeType="1"/>
          </p:cNvSpPr>
          <p:nvPr/>
        </p:nvSpPr>
        <p:spPr bwMode="auto">
          <a:xfrm flipH="1">
            <a:off x="3852067" y="836712"/>
            <a:ext cx="1295995"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415" name="Text Box 7"/>
          <p:cNvSpPr txBox="1">
            <a:spLocks noChangeArrowheads="1"/>
          </p:cNvSpPr>
          <p:nvPr/>
        </p:nvSpPr>
        <p:spPr bwMode="auto">
          <a:xfrm>
            <a:off x="4656336" y="476672"/>
            <a:ext cx="30241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There is no 'Selected Records' option here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51</a:t>
            </a:fld>
            <a:endParaRPr lang="en-GB"/>
          </a:p>
        </p:txBody>
      </p:sp>
      <p:sp>
        <p:nvSpPr>
          <p:cNvPr id="3" name="Oval 2"/>
          <p:cNvSpPr/>
          <p:nvPr/>
        </p:nvSpPr>
        <p:spPr bwMode="auto">
          <a:xfrm>
            <a:off x="2915816" y="3569119"/>
            <a:ext cx="3528392" cy="651969"/>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fade">
                                      <p:cBhvr>
                                        <p:cTn id="7" dur="2000"/>
                                        <p:tgtEl>
                                          <p:spTgt spid="14541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5"/>
                                        </p:tgtEl>
                                        <p:attrNameLst>
                                          <p:attrName>style.visibility</p:attrName>
                                        </p:attrNameLst>
                                      </p:cBhvr>
                                      <p:to>
                                        <p:strVal val="visible"/>
                                      </p:to>
                                    </p:set>
                                    <p:animEffect transition="in" filter="fade">
                                      <p:cBhvr>
                                        <p:cTn id="11" dur="2000"/>
                                        <p:tgtEl>
                                          <p:spTgt spid="14541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5414"/>
                                        </p:tgtEl>
                                        <p:attrNameLst>
                                          <p:attrName>style.visibility</p:attrName>
                                        </p:attrNameLst>
                                      </p:cBhvr>
                                      <p:to>
                                        <p:strVal val="visible"/>
                                      </p:to>
                                    </p:set>
                                    <p:animEffect transition="in" filter="fade">
                                      <p:cBhvr>
                                        <p:cTn id="15"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P spid="145414" grpId="0" animBg="1"/>
      <p:bldP spid="1454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260648"/>
            <a:ext cx="9203025" cy="6048077"/>
          </a:xfrm>
          <a:prstGeom prst="rect">
            <a:avLst/>
          </a:prstGeom>
        </p:spPr>
      </p:pic>
      <p:sp>
        <p:nvSpPr>
          <p:cNvPr id="146437" name="Line 5"/>
          <p:cNvSpPr>
            <a:spLocks noChangeShapeType="1"/>
          </p:cNvSpPr>
          <p:nvPr/>
        </p:nvSpPr>
        <p:spPr bwMode="auto">
          <a:xfrm flipH="1" flipV="1">
            <a:off x="5868144" y="4252911"/>
            <a:ext cx="423116" cy="12496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38" name="Text Box 6"/>
          <p:cNvSpPr txBox="1">
            <a:spLocks noChangeArrowheads="1"/>
          </p:cNvSpPr>
          <p:nvPr/>
        </p:nvSpPr>
        <p:spPr bwMode="auto">
          <a:xfrm>
            <a:off x="2483768" y="5228237"/>
            <a:ext cx="603894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fields to be included in output, then </a:t>
            </a:r>
            <a:r>
              <a:rPr lang="en-GB" sz="2400" b="1" dirty="0" smtClean="0">
                <a:solidFill>
                  <a:srgbClr val="000000"/>
                </a:solidFill>
                <a:latin typeface="Lucida Sans" pitchFamily="34" charset="0"/>
              </a:rPr>
              <a:t>choose 'EndNote desktop'</a:t>
            </a:r>
            <a:endParaRPr lang="en-GB" sz="2400" b="1" dirty="0">
              <a:latin typeface="Lucida Sans" pitchFamily="34" charset="0"/>
            </a:endParaRPr>
          </a:p>
        </p:txBody>
      </p:sp>
      <p:sp>
        <p:nvSpPr>
          <p:cNvPr id="146439" name="Line 7"/>
          <p:cNvSpPr>
            <a:spLocks noChangeShapeType="1"/>
          </p:cNvSpPr>
          <p:nvPr/>
        </p:nvSpPr>
        <p:spPr bwMode="auto">
          <a:xfrm flipH="1">
            <a:off x="1187624" y="2636912"/>
            <a:ext cx="1439862" cy="21605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40" name="Text Box 8"/>
          <p:cNvSpPr txBox="1">
            <a:spLocks noChangeArrowheads="1"/>
          </p:cNvSpPr>
          <p:nvPr/>
        </p:nvSpPr>
        <p:spPr bwMode="auto">
          <a:xfrm>
            <a:off x="1259061" y="1773312"/>
            <a:ext cx="33480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helpful to include the abstract in exported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440"/>
                                        </p:tgtEl>
                                        <p:attrNameLst>
                                          <p:attrName>style.visibility</p:attrName>
                                        </p:attrNameLst>
                                      </p:cBhvr>
                                      <p:to>
                                        <p:strVal val="visible"/>
                                      </p:to>
                                    </p:set>
                                    <p:animEffect transition="in" filter="fade">
                                      <p:cBhvr>
                                        <p:cTn id="7" dur="2000"/>
                                        <p:tgtEl>
                                          <p:spTgt spid="1464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6439"/>
                                        </p:tgtEl>
                                        <p:attrNameLst>
                                          <p:attrName>style.visibility</p:attrName>
                                        </p:attrNameLst>
                                      </p:cBhvr>
                                      <p:to>
                                        <p:strVal val="visible"/>
                                      </p:to>
                                    </p:set>
                                    <p:animEffect transition="in" filter="fade">
                                      <p:cBhvr>
                                        <p:cTn id="11" dur="2000"/>
                                        <p:tgtEl>
                                          <p:spTgt spid="14643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6438"/>
                                        </p:tgtEl>
                                        <p:attrNameLst>
                                          <p:attrName>style.visibility</p:attrName>
                                        </p:attrNameLst>
                                      </p:cBhvr>
                                      <p:to>
                                        <p:strVal val="visible"/>
                                      </p:to>
                                    </p:set>
                                    <p:animEffect transition="in" filter="fade">
                                      <p:cBhvr>
                                        <p:cTn id="15" dur="2000"/>
                                        <p:tgtEl>
                                          <p:spTgt spid="1464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20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animBg="1"/>
      <p:bldP spid="146438" grpId="0" animBg="1"/>
      <p:bldP spid="146439" grpId="0" animBg="1"/>
      <p:bldP spid="1464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8100"/>
            <a:ext cx="91948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5" name="Text Box 5"/>
          <p:cNvSpPr txBox="1">
            <a:spLocks noChangeArrowheads="1"/>
          </p:cNvSpPr>
          <p:nvPr/>
        </p:nvSpPr>
        <p:spPr bwMode="auto">
          <a:xfrm>
            <a:off x="468313" y="3357563"/>
            <a:ext cx="42481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temporary group 'Imported References' is created. The references have already been added to the main library</a:t>
            </a:r>
            <a:endParaRPr lang="en-GB" sz="2400" b="1">
              <a:latin typeface="Lucida Sans" pitchFamily="34" charset="0"/>
            </a:endParaRPr>
          </a:p>
        </p:txBody>
      </p:sp>
      <p:sp>
        <p:nvSpPr>
          <p:cNvPr id="148486" name="Text Box 6"/>
          <p:cNvSpPr txBox="1">
            <a:spLocks noChangeArrowheads="1"/>
          </p:cNvSpPr>
          <p:nvPr/>
        </p:nvSpPr>
        <p:spPr bwMode="auto">
          <a:xfrm>
            <a:off x="5148263" y="4076700"/>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Selected references are imported to the open EndNote Library</a:t>
            </a:r>
            <a:endParaRPr lang="en-GB" sz="2400" b="1">
              <a:latin typeface="Lucida Sans" pitchFamily="34" charset="0"/>
            </a:endParaRPr>
          </a:p>
        </p:txBody>
      </p:sp>
      <p:sp>
        <p:nvSpPr>
          <p:cNvPr id="148487" name="Line 7"/>
          <p:cNvSpPr>
            <a:spLocks noChangeShapeType="1"/>
          </p:cNvSpPr>
          <p:nvPr/>
        </p:nvSpPr>
        <p:spPr bwMode="auto">
          <a:xfrm flipH="1" flipV="1">
            <a:off x="3059832" y="1988839"/>
            <a:ext cx="3240956"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488" name="Text Box 8"/>
          <p:cNvSpPr txBox="1">
            <a:spLocks noChangeArrowheads="1"/>
          </p:cNvSpPr>
          <p:nvPr/>
        </p:nvSpPr>
        <p:spPr bwMode="auto">
          <a:xfrm>
            <a:off x="5148263" y="2420938"/>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on any imported reference to view details of the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fade">
                                      <p:cBhvr>
                                        <p:cTn id="7" dur="2000"/>
                                        <p:tgtEl>
                                          <p:spTgt spid="1484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fade">
                                      <p:cBhvr>
                                        <p:cTn id="11" dur="2000"/>
                                        <p:tgtEl>
                                          <p:spTgt spid="1484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fade">
                                      <p:cBhvr>
                                        <p:cTn id="15" dur="2000"/>
                                        <p:tgtEl>
                                          <p:spTgt spid="14848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8487"/>
                                        </p:tgtEl>
                                        <p:attrNameLst>
                                          <p:attrName>style.visibility</p:attrName>
                                        </p:attrNameLst>
                                      </p:cBhvr>
                                      <p:to>
                                        <p:strVal val="visible"/>
                                      </p:to>
                                    </p:set>
                                    <p:animEffect transition="in" filter="fade">
                                      <p:cBhvr>
                                        <p:cTn id="19" dur="20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nimBg="1"/>
      <p:bldP spid="148486" grpId="0" animBg="1"/>
      <p:bldP spid="148487" grpId="0" animBg="1"/>
      <p:bldP spid="14848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Text Box 5"/>
          <p:cNvSpPr txBox="1">
            <a:spLocks noChangeArrowheads="1"/>
          </p:cNvSpPr>
          <p:nvPr/>
        </p:nvSpPr>
        <p:spPr bwMode="auto">
          <a:xfrm>
            <a:off x="4211638" y="3284538"/>
            <a:ext cx="367347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the page</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pic>
        <p:nvPicPr>
          <p:cNvPr id="593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58" y="-1"/>
            <a:ext cx="9157758" cy="6868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20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Line 5"/>
          <p:cNvSpPr>
            <a:spLocks noChangeShapeType="1"/>
          </p:cNvSpPr>
          <p:nvPr/>
        </p:nvSpPr>
        <p:spPr bwMode="auto">
          <a:xfrm flipH="1" flipV="1">
            <a:off x="1907704" y="4581128"/>
            <a:ext cx="3168352" cy="7925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534" name="Text Box 6"/>
          <p:cNvSpPr txBox="1">
            <a:spLocks noChangeArrowheads="1"/>
          </p:cNvSpPr>
          <p:nvPr/>
        </p:nvSpPr>
        <p:spPr bwMode="auto">
          <a:xfrm>
            <a:off x="4355976" y="4765675"/>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URL link to view the source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pic>
        <p:nvPicPr>
          <p:cNvPr id="604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fade">
                                      <p:cBhvr>
                                        <p:cTn id="7" dur="2000"/>
                                        <p:tgtEl>
                                          <p:spTgt spid="15053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fade">
                                      <p:cBhvr>
                                        <p:cTn id="11" dur="20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188640"/>
            <a:ext cx="9144000" cy="6009287"/>
          </a:xfrm>
          <a:prstGeom prst="rect">
            <a:avLst/>
          </a:prstGeom>
        </p:spPr>
      </p:pic>
      <p:sp>
        <p:nvSpPr>
          <p:cNvPr id="151557" name="Text Box 5"/>
          <p:cNvSpPr txBox="1">
            <a:spLocks noChangeArrowheads="1"/>
          </p:cNvSpPr>
          <p:nvPr/>
        </p:nvSpPr>
        <p:spPr bwMode="auto">
          <a:xfrm>
            <a:off x="4499992" y="1988840"/>
            <a:ext cx="367347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Web of </a:t>
            </a:r>
            <a:r>
              <a:rPr lang="en-GB" sz="2400" b="1" dirty="0" smtClean="0">
                <a:solidFill>
                  <a:srgbClr val="000000"/>
                </a:solidFill>
                <a:latin typeface="Lucida Sans" pitchFamily="34" charset="0"/>
              </a:rPr>
              <a:t>Science </a:t>
            </a:r>
            <a:r>
              <a:rPr lang="en-GB" sz="2400" b="1" dirty="0">
                <a:solidFill>
                  <a:srgbClr val="000000"/>
                </a:solidFill>
                <a:latin typeface="Lucida Sans" pitchFamily="34" charset="0"/>
              </a:rPr>
              <a:t>database record is displayed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56</a:t>
            </a:fld>
            <a:endParaRPr lang="en-GB"/>
          </a:p>
        </p:txBody>
      </p:sp>
      <p:sp>
        <p:nvSpPr>
          <p:cNvPr id="4" name="Rectangle 3"/>
          <p:cNvSpPr/>
          <p:nvPr/>
        </p:nvSpPr>
        <p:spPr bwMode="auto">
          <a:xfrm>
            <a:off x="0" y="980728"/>
            <a:ext cx="1907704" cy="1152128"/>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fade">
                                      <p:cBhvr>
                                        <p:cTn id="7" dur="20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Find full text of articles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57</a:t>
            </a:fld>
            <a:endParaRPr lang="en-GB"/>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1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58</a:t>
            </a:fld>
            <a:endParaRPr lang="en-GB"/>
          </a:p>
        </p:txBody>
      </p:sp>
      <p:sp>
        <p:nvSpPr>
          <p:cNvPr id="3" name="Oval 2"/>
          <p:cNvSpPr/>
          <p:nvPr/>
        </p:nvSpPr>
        <p:spPr bwMode="auto">
          <a:xfrm>
            <a:off x="251520" y="3068960"/>
            <a:ext cx="2232248" cy="576064"/>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005064"/>
            <a:ext cx="460851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For the best search, 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1462552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5656" y="836712"/>
            <a:ext cx="5597759" cy="506835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59</a:t>
            </a:fld>
            <a:endParaRPr lang="en-GB"/>
          </a:p>
        </p:txBody>
      </p:sp>
      <p:sp>
        <p:nvSpPr>
          <p:cNvPr id="3" name="TextBox 2"/>
          <p:cNvSpPr txBox="1"/>
          <p:nvPr/>
        </p:nvSpPr>
        <p:spPr bwMode="auto">
          <a:xfrm>
            <a:off x="3203848" y="4149080"/>
            <a:ext cx="4392488"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'Find Full Text' and check the WOK, DOI and PubMed options</a:t>
            </a:r>
            <a:endParaRPr lang="en-GB" sz="2400" b="1" dirty="0">
              <a:solidFill>
                <a:srgbClr val="000000"/>
              </a:solidFill>
              <a:latin typeface="Lucida Sans" pitchFamily="34" charset="0"/>
            </a:endParaRPr>
          </a:p>
        </p:txBody>
      </p:sp>
      <p:sp>
        <p:nvSpPr>
          <p:cNvPr id="4" name="Oval 3"/>
          <p:cNvSpPr/>
          <p:nvPr/>
        </p:nvSpPr>
        <p:spPr bwMode="auto">
          <a:xfrm>
            <a:off x="1598823" y="1664804"/>
            <a:ext cx="1440160"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4903763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1266030"/>
            <a:ext cx="5957887" cy="4532313"/>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Oval 5"/>
          <p:cNvSpPr>
            <a:spLocks noChangeArrowheads="1"/>
          </p:cNvSpPr>
          <p:nvPr/>
        </p:nvSpPr>
        <p:spPr bwMode="auto">
          <a:xfrm>
            <a:off x="2483768" y="1772816"/>
            <a:ext cx="1079500"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 name="Text Box 6"/>
          <p:cNvSpPr txBox="1">
            <a:spLocks noChangeArrowheads="1"/>
          </p:cNvSpPr>
          <p:nvPr/>
        </p:nvSpPr>
        <p:spPr bwMode="auto">
          <a:xfrm>
            <a:off x="4427538" y="2924175"/>
            <a:ext cx="43910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best to save all libraries in a folder called 'EndNote' or 'EndNote </a:t>
            </a:r>
            <a:r>
              <a:rPr lang="en-GB" sz="2400" b="1" dirty="0" smtClean="0">
                <a:solidFill>
                  <a:srgbClr val="000000"/>
                </a:solidFill>
                <a:latin typeface="Lucida Sans" pitchFamily="34" charset="0"/>
              </a:rPr>
              <a:t>X7'</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fade">
                                      <p:cBhvr>
                                        <p:cTn id="7" dur="2000"/>
                                        <p:tgtEl>
                                          <p:spTgt spid="870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6"/>
                                        </p:tgtEl>
                                        <p:attrNameLst>
                                          <p:attrName>style.visibility</p:attrName>
                                        </p:attrNameLst>
                                      </p:cBhvr>
                                      <p:to>
                                        <p:strVal val="visible"/>
                                      </p:to>
                                    </p:set>
                                    <p:animEffect transition="in" filter="fade">
                                      <p:cBhvr>
                                        <p:cTn id="11"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344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Line 5"/>
          <p:cNvSpPr>
            <a:spLocks noChangeShapeType="1"/>
          </p:cNvSpPr>
          <p:nvPr/>
        </p:nvSpPr>
        <p:spPr bwMode="auto">
          <a:xfrm flipH="1" flipV="1">
            <a:off x="3431022" y="3284984"/>
            <a:ext cx="1152525" cy="1800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0" name="Text Box 6"/>
          <p:cNvSpPr txBox="1">
            <a:spLocks noChangeArrowheads="1"/>
          </p:cNvSpPr>
          <p:nvPr/>
        </p:nvSpPr>
        <p:spPr bwMode="auto">
          <a:xfrm>
            <a:off x="4151747" y="4366072"/>
            <a:ext cx="468153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search the whole library for free full text, select a single item, then go to 'Edit </a:t>
            </a:r>
            <a:r>
              <a:rPr lang="en-GB" sz="2400" b="1" dirty="0">
                <a:solidFill>
                  <a:srgbClr val="000000"/>
                </a:solidFill>
                <a:latin typeface="Lucida Sans" pitchFamily="34" charset="0"/>
                <a:sym typeface="Wingdings 3" pitchFamily="18" charset="2"/>
              </a:rPr>
              <a:t> Select All'</a:t>
            </a:r>
            <a:endParaRPr lang="en-GB" sz="2400" b="1" dirty="0">
              <a:latin typeface="Lucida Sans" pitchFamily="34" charset="0"/>
              <a:sym typeface="Wingdings 3" pitchFamily="18" charset="2"/>
            </a:endParaRPr>
          </a:p>
        </p:txBody>
      </p:sp>
      <p:sp>
        <p:nvSpPr>
          <p:cNvPr id="47111" name="Oval 7"/>
          <p:cNvSpPr>
            <a:spLocks noChangeArrowheads="1"/>
          </p:cNvSpPr>
          <p:nvPr/>
        </p:nvSpPr>
        <p:spPr bwMode="auto">
          <a:xfrm>
            <a:off x="323850" y="1554080"/>
            <a:ext cx="1944688" cy="32385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109"/>
                                        </p:tgtEl>
                                        <p:attrNameLst>
                                          <p:attrName>style.visibility</p:attrName>
                                        </p:attrNameLst>
                                      </p:cBhvr>
                                      <p:to>
                                        <p:strVal val="visible"/>
                                      </p:to>
                                    </p:set>
                                    <p:animEffect transition="in" filter="fade">
                                      <p:cBhvr>
                                        <p:cTn id="11" dur="2000"/>
                                        <p:tgtEl>
                                          <p:spTgt spid="471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111"/>
                                        </p:tgtEl>
                                        <p:attrNameLst>
                                          <p:attrName>style.visibility</p:attrName>
                                        </p:attrNameLst>
                                      </p:cBhvr>
                                      <p:to>
                                        <p:strVal val="visible"/>
                                      </p:to>
                                    </p:set>
                                    <p:animEffect transition="in" filter="fade">
                                      <p:cBhvr>
                                        <p:cTn id="15"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9" name="Text Box 5"/>
          <p:cNvSpPr txBox="1">
            <a:spLocks noChangeArrowheads="1"/>
          </p:cNvSpPr>
          <p:nvPr/>
        </p:nvSpPr>
        <p:spPr bwMode="auto">
          <a:xfrm>
            <a:off x="4211638" y="2637075"/>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'Find Full Text </a:t>
            </a:r>
            <a:r>
              <a:rPr lang="en-GB" sz="2400" b="1" dirty="0">
                <a:solidFill>
                  <a:srgbClr val="000000"/>
                </a:solidFill>
                <a:latin typeface="Lucida Sans" pitchFamily="34" charset="0"/>
                <a:sym typeface="Wingdings 3" pitchFamily="18" charset="2"/>
              </a:rPr>
              <a:t> Find Full Text </a:t>
            </a:r>
            <a:r>
              <a:rPr lang="en-GB" sz="2400" b="1" dirty="0" smtClean="0">
                <a:solidFill>
                  <a:srgbClr val="000000"/>
                </a:solidFill>
                <a:latin typeface="Lucida Sans" pitchFamily="34" charset="0"/>
                <a:sym typeface="Wingdings 3" pitchFamily="18" charset="2"/>
              </a:rPr>
              <a:t>…'</a:t>
            </a:r>
            <a:endParaRPr lang="en-GB" sz="2400" b="1" dirty="0">
              <a:latin typeface="Lucida Sans" pitchFamily="34" charset="0"/>
              <a:sym typeface="Wingdings 3" pitchFamily="18" charset="2"/>
            </a:endParaRPr>
          </a:p>
        </p:txBody>
      </p:sp>
      <p:sp>
        <p:nvSpPr>
          <p:cNvPr id="159750" name="Oval 6"/>
          <p:cNvSpPr>
            <a:spLocks noChangeArrowheads="1"/>
          </p:cNvSpPr>
          <p:nvPr/>
        </p:nvSpPr>
        <p:spPr bwMode="auto">
          <a:xfrm>
            <a:off x="755650" y="1722678"/>
            <a:ext cx="3816350" cy="57596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fade">
                                      <p:cBhvr>
                                        <p:cTn id="7" dur="2000"/>
                                        <p:tgtEl>
                                          <p:spTgt spid="1597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9750"/>
                                        </p:tgtEl>
                                        <p:attrNameLst>
                                          <p:attrName>style.visibility</p:attrName>
                                        </p:attrNameLst>
                                      </p:cBhvr>
                                      <p:to>
                                        <p:strVal val="visible"/>
                                      </p:to>
                                    </p:set>
                                    <p:animEffect transition="in" filter="fade">
                                      <p:cBhvr>
                                        <p:cTn id="11" dur="2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95" y="-60153"/>
            <a:ext cx="9224204" cy="691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73" name="Line 5"/>
          <p:cNvSpPr>
            <a:spLocks noChangeShapeType="1"/>
          </p:cNvSpPr>
          <p:nvPr/>
        </p:nvSpPr>
        <p:spPr bwMode="auto">
          <a:xfrm flipH="1">
            <a:off x="1403648" y="4400549"/>
            <a:ext cx="2232245" cy="1085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4" name="Line 6"/>
          <p:cNvSpPr>
            <a:spLocks noChangeShapeType="1"/>
          </p:cNvSpPr>
          <p:nvPr/>
        </p:nvSpPr>
        <p:spPr bwMode="auto">
          <a:xfrm flipH="1" flipV="1">
            <a:off x="1907703" y="2564903"/>
            <a:ext cx="1188266" cy="15693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5" name="Text Box 7"/>
          <p:cNvSpPr txBox="1">
            <a:spLocks noChangeArrowheads="1"/>
          </p:cNvSpPr>
          <p:nvPr/>
        </p:nvSpPr>
        <p:spPr bwMode="auto">
          <a:xfrm>
            <a:off x="2915816" y="3343652"/>
            <a:ext cx="4429546"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searches Web of </a:t>
            </a:r>
            <a:r>
              <a:rPr lang="en-GB" sz="2400" b="1" dirty="0" smtClean="0">
                <a:solidFill>
                  <a:srgbClr val="000000"/>
                </a:solidFill>
                <a:latin typeface="Lucida Sans" pitchFamily="34" charset="0"/>
              </a:rPr>
              <a:t>Science etc. </a:t>
            </a:r>
            <a:r>
              <a:rPr lang="en-GB" sz="2400" b="1" dirty="0">
                <a:solidFill>
                  <a:srgbClr val="000000"/>
                </a:solidFill>
                <a:latin typeface="Lucida Sans" pitchFamily="34" charset="0"/>
              </a:rPr>
              <a:t>for full text and attaches items found to the individual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2000"/>
                                        <p:tgtEl>
                                          <p:spTgt spid="1607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3"/>
                                        </p:tgtEl>
                                        <p:attrNameLst>
                                          <p:attrName>style.visibility</p:attrName>
                                        </p:attrNameLst>
                                      </p:cBhvr>
                                      <p:to>
                                        <p:strVal val="visible"/>
                                      </p:to>
                                    </p:set>
                                    <p:animEffect transition="in" filter="fade">
                                      <p:cBhvr>
                                        <p:cTn id="11" dur="2000"/>
                                        <p:tgtEl>
                                          <p:spTgt spid="1607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0774"/>
                                        </p:tgtEl>
                                        <p:attrNameLst>
                                          <p:attrName>style.visibility</p:attrName>
                                        </p:attrNameLst>
                                      </p:cBhvr>
                                      <p:to>
                                        <p:strVal val="visible"/>
                                      </p:to>
                                    </p:set>
                                    <p:animEffect transition="in" filter="fade">
                                      <p:cBhvr>
                                        <p:cTn id="15" dur="20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animBg="1"/>
      <p:bldP spid="160774" grpId="0" animBg="1"/>
      <p:bldP spid="16077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0758" name="Text Box 6"/>
          <p:cNvSpPr txBox="1">
            <a:spLocks noChangeArrowheads="1"/>
          </p:cNvSpPr>
          <p:nvPr/>
        </p:nvSpPr>
        <p:spPr bwMode="auto">
          <a:xfrm>
            <a:off x="2528459" y="4298152"/>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appears in the 'File Attachments' field</a:t>
            </a:r>
            <a:endParaRPr lang="en-GB" sz="2400" b="1" dirty="0">
              <a:latin typeface="Lucida Sans" pitchFamily="34" charset="0"/>
              <a:sym typeface="Wingdings 3" pitchFamily="18" charset="2"/>
            </a:endParaRPr>
          </a:p>
        </p:txBody>
      </p:sp>
      <p:sp>
        <p:nvSpPr>
          <p:cNvPr id="330759" name="Line 7"/>
          <p:cNvSpPr>
            <a:spLocks noChangeShapeType="1"/>
          </p:cNvSpPr>
          <p:nvPr/>
        </p:nvSpPr>
        <p:spPr bwMode="auto">
          <a:xfrm flipH="1">
            <a:off x="872275" y="4533330"/>
            <a:ext cx="108108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fade">
                                      <p:cBhvr>
                                        <p:cTn id="7" dur="2000"/>
                                        <p:tgtEl>
                                          <p:spTgt spid="330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0759"/>
                                        </p:tgtEl>
                                        <p:attrNameLst>
                                          <p:attrName>style.visibility</p:attrName>
                                        </p:attrNameLst>
                                      </p:cBhvr>
                                      <p:to>
                                        <p:strVal val="visible"/>
                                      </p:to>
                                    </p:set>
                                    <p:animEffect transition="in" filter="fade">
                                      <p:cBhvr>
                                        <p:cTn id="11" dur="20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8" grpId="0" animBg="1"/>
      <p:bldP spid="33075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64</a:t>
            </a:fld>
            <a:endParaRPr lang="en-GB"/>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8111"/>
            <a:ext cx="9154814" cy="686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43" name="Oval 19"/>
          <p:cNvSpPr>
            <a:spLocks noChangeArrowheads="1"/>
          </p:cNvSpPr>
          <p:nvPr/>
        </p:nvSpPr>
        <p:spPr bwMode="auto">
          <a:xfrm>
            <a:off x="2987824" y="4653136"/>
            <a:ext cx="100811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995936" y="3645024"/>
            <a:ext cx="468153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paperclip symbol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497" y="-37728"/>
            <a:ext cx="9194304" cy="689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5" name="Oval 5"/>
          <p:cNvSpPr>
            <a:spLocks noChangeArrowheads="1"/>
          </p:cNvSpPr>
          <p:nvPr/>
        </p:nvSpPr>
        <p:spPr bwMode="auto">
          <a:xfrm>
            <a:off x="2893056" y="2852936"/>
            <a:ext cx="2664296" cy="7920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66</a:t>
            </a:fld>
            <a:endParaRPr lang="en-GB"/>
          </a:p>
        </p:txBody>
      </p:sp>
      <p:sp>
        <p:nvSpPr>
          <p:cNvPr id="3" name="TextBox 2"/>
          <p:cNvSpPr txBox="1"/>
          <p:nvPr/>
        </p:nvSpPr>
        <p:spPr bwMode="auto">
          <a:xfrm>
            <a:off x="3743908" y="4077072"/>
            <a:ext cx="36364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Browse to locate the required file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3845"/>
                                        </p:tgtEl>
                                        <p:attrNameLst>
                                          <p:attrName>style.visibility</p:attrName>
                                        </p:attrNameLst>
                                      </p:cBhvr>
                                      <p:to>
                                        <p:strVal val="visible"/>
                                      </p:to>
                                    </p:set>
                                    <p:animEffect transition="in" filter="fade">
                                      <p:cBhvr>
                                        <p:cTn id="11"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5" y="635615"/>
            <a:ext cx="9144000" cy="516193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65893" name="Line 5"/>
          <p:cNvSpPr>
            <a:spLocks noChangeShapeType="1"/>
          </p:cNvSpPr>
          <p:nvPr/>
        </p:nvSpPr>
        <p:spPr bwMode="auto">
          <a:xfrm flipH="1" flipV="1">
            <a:off x="2699791" y="2564903"/>
            <a:ext cx="1512166" cy="26246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3563938" y="4581525"/>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V="1">
            <a:off x="2987825" y="1988840"/>
            <a:ext cx="2088232" cy="576062"/>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53" y="-1"/>
            <a:ext cx="9151753" cy="68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6917" name="Line 5"/>
          <p:cNvSpPr>
            <a:spLocks noChangeShapeType="1"/>
          </p:cNvSpPr>
          <p:nvPr/>
        </p:nvSpPr>
        <p:spPr bwMode="auto">
          <a:xfrm flipH="1" flipV="1">
            <a:off x="1980257" y="1412776"/>
            <a:ext cx="2374900" cy="14010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995936" y="2629721"/>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925" y="2192"/>
            <a:ext cx="9141077" cy="685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869" name="Line 5"/>
          <p:cNvSpPr>
            <a:spLocks noChangeShapeType="1"/>
          </p:cNvSpPr>
          <p:nvPr/>
        </p:nvSpPr>
        <p:spPr bwMode="auto">
          <a:xfrm>
            <a:off x="4788024" y="3430095"/>
            <a:ext cx="230425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870" name="Text Box 6"/>
          <p:cNvSpPr txBox="1">
            <a:spLocks noChangeArrowheads="1"/>
          </p:cNvSpPr>
          <p:nvPr/>
        </p:nvSpPr>
        <p:spPr bwMode="auto">
          <a:xfrm>
            <a:off x="1223168" y="2822083"/>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is added to the 'File Attachments' field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fade">
                                      <p:cBhvr>
                                        <p:cTn id="7" dur="2000"/>
                                        <p:tgtEl>
                                          <p:spTgt spid="1648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4869"/>
                                        </p:tgtEl>
                                        <p:attrNameLst>
                                          <p:attrName>style.visibility</p:attrName>
                                        </p:attrNameLst>
                                      </p:cBhvr>
                                      <p:to>
                                        <p:strVal val="visible"/>
                                      </p:to>
                                    </p:set>
                                    <p:animEffect transition="in" filter="fade">
                                      <p:cBhvr>
                                        <p:cTn id="11" dur="2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p:bldP spid="1648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951" y="904660"/>
            <a:ext cx="6825546" cy="523790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83974" name="Oval 6"/>
          <p:cNvSpPr>
            <a:spLocks noChangeArrowheads="1"/>
          </p:cNvSpPr>
          <p:nvPr/>
        </p:nvSpPr>
        <p:spPr bwMode="auto">
          <a:xfrm>
            <a:off x="2051050" y="4724400"/>
            <a:ext cx="2016125"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Text Box 7"/>
          <p:cNvSpPr txBox="1">
            <a:spLocks noChangeArrowheads="1"/>
          </p:cNvSpPr>
          <p:nvPr/>
        </p:nvSpPr>
        <p:spPr bwMode="auto">
          <a:xfrm rot="16200000" flipH="1">
            <a:off x="4751328" y="2065189"/>
            <a:ext cx="646111"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spcBef>
                <a:spcPct val="50000"/>
              </a:spcBef>
            </a:pPr>
            <a:r>
              <a:rPr lang="en-GB" sz="3600" dirty="0">
                <a:solidFill>
                  <a:srgbClr val="FF0066"/>
                </a:solidFill>
                <a:sym typeface="Wingdings" pitchFamily="2" charset="2"/>
              </a:rPr>
              <a:t></a:t>
            </a:r>
          </a:p>
        </p:txBody>
      </p:sp>
      <p:sp>
        <p:nvSpPr>
          <p:cNvPr id="83977" name="Oval 9"/>
          <p:cNvSpPr>
            <a:spLocks noChangeArrowheads="1"/>
          </p:cNvSpPr>
          <p:nvPr/>
        </p:nvSpPr>
        <p:spPr bwMode="auto">
          <a:xfrm>
            <a:off x="5544344" y="5421841"/>
            <a:ext cx="122396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8" name="Text Box 10"/>
          <p:cNvSpPr txBox="1">
            <a:spLocks noChangeArrowheads="1"/>
          </p:cNvSpPr>
          <p:nvPr/>
        </p:nvSpPr>
        <p:spPr bwMode="auto">
          <a:xfrm>
            <a:off x="4733762" y="3721863"/>
            <a:ext cx="4069085" cy="10156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An EndNote library always has two parts - the library 'shape' and the data collected</a:t>
            </a:r>
          </a:p>
        </p:txBody>
      </p:sp>
      <p:sp>
        <p:nvSpPr>
          <p:cNvPr id="83979" name="Text Box 11"/>
          <p:cNvSpPr txBox="1">
            <a:spLocks noChangeArrowheads="1"/>
          </p:cNvSpPr>
          <p:nvPr/>
        </p:nvSpPr>
        <p:spPr bwMode="auto">
          <a:xfrm>
            <a:off x="251520" y="3699365"/>
            <a:ext cx="3096344" cy="76944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Give the new library a name, and click 'Save</a:t>
            </a:r>
            <a:r>
              <a:rPr lang="en-GB" sz="2400" b="1" dirty="0">
                <a:solidFill>
                  <a:srgbClr val="000000"/>
                </a:solidFill>
                <a:latin typeface="Lucida Sans" pitchFamily="34" charset="0"/>
              </a:rPr>
              <a: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a:t>
            </a:fld>
            <a:endParaRPr lang="en-GB"/>
          </a:p>
        </p:txBody>
      </p:sp>
      <p:sp>
        <p:nvSpPr>
          <p:cNvPr id="9" name="Text Box 7"/>
          <p:cNvSpPr txBox="1">
            <a:spLocks noChangeArrowheads="1"/>
          </p:cNvSpPr>
          <p:nvPr/>
        </p:nvSpPr>
        <p:spPr bwMode="auto">
          <a:xfrm rot="16200000" flipH="1">
            <a:off x="4755358" y="2999333"/>
            <a:ext cx="646111"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spcBef>
                <a:spcPct val="50000"/>
              </a:spcBef>
            </a:pPr>
            <a:r>
              <a:rPr lang="en-GB" sz="3600" dirty="0">
                <a:solidFill>
                  <a:srgbClr val="FF0066"/>
                </a:solidFill>
                <a:sym typeface="Wingdings" pitchFamily="2" charset="2"/>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78"/>
                                        </p:tgtEl>
                                        <p:attrNameLst>
                                          <p:attrName>style.visibility</p:attrName>
                                        </p:attrNameLst>
                                      </p:cBhvr>
                                      <p:to>
                                        <p:strVal val="visible"/>
                                      </p:to>
                                    </p:set>
                                    <p:animEffect transition="in" filter="fade">
                                      <p:cBhvr>
                                        <p:cTn id="7" dur="2000"/>
                                        <p:tgtEl>
                                          <p:spTgt spid="8397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fade">
                                      <p:cBhvr>
                                        <p:cTn id="11" dur="2000"/>
                                        <p:tgtEl>
                                          <p:spTgt spid="8397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3979"/>
                                        </p:tgtEl>
                                        <p:attrNameLst>
                                          <p:attrName>style.visibility</p:attrName>
                                        </p:attrNameLst>
                                      </p:cBhvr>
                                      <p:to>
                                        <p:strVal val="visible"/>
                                      </p:to>
                                    </p:set>
                                    <p:animEffect transition="in" filter="fade">
                                      <p:cBhvr>
                                        <p:cTn id="15" dur="2000"/>
                                        <p:tgtEl>
                                          <p:spTgt spid="8397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3974"/>
                                        </p:tgtEl>
                                        <p:attrNameLst>
                                          <p:attrName>style.visibility</p:attrName>
                                        </p:attrNameLst>
                                      </p:cBhvr>
                                      <p:to>
                                        <p:strVal val="visible"/>
                                      </p:to>
                                    </p:set>
                                    <p:animEffect transition="in" filter="fade">
                                      <p:cBhvr>
                                        <p:cTn id="19" dur="2000"/>
                                        <p:tgtEl>
                                          <p:spTgt spid="8397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3977"/>
                                        </p:tgtEl>
                                        <p:attrNameLst>
                                          <p:attrName>style.visibility</p:attrName>
                                        </p:attrNameLst>
                                      </p:cBhvr>
                                      <p:to>
                                        <p:strVal val="visible"/>
                                      </p:to>
                                    </p:set>
                                    <p:animEffect transition="in" filter="fade">
                                      <p:cBhvr>
                                        <p:cTn id="23" dur="2000"/>
                                        <p:tgtEl>
                                          <p:spTgt spid="83977"/>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5" grpId="0" animBg="1"/>
      <p:bldP spid="83977" grpId="0" animBg="1"/>
      <p:bldP spid="83978" grpId="0" animBg="1"/>
      <p:bldP spid="83979"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70</a:t>
            </a:fld>
            <a:endParaRPr lang="en-GB"/>
          </a:p>
        </p:txBody>
      </p:sp>
      <p:pic>
        <p:nvPicPr>
          <p:cNvPr id="3" name="Picture 2"/>
          <p:cNvPicPr>
            <a:picLocks noChangeAspect="1"/>
          </p:cNvPicPr>
          <p:nvPr/>
        </p:nvPicPr>
        <p:blipFill rotWithShape="1">
          <a:blip r:embed="rId3"/>
          <a:srcRect l="50000" r="8823" b="18134"/>
          <a:stretch/>
        </p:blipFill>
        <p:spPr>
          <a:xfrm>
            <a:off x="0" y="4119"/>
            <a:ext cx="9192931" cy="6853881"/>
          </a:xfrm>
          <a:prstGeom prst="rect">
            <a:avLst/>
          </a:prstGeom>
        </p:spPr>
      </p:pic>
    </p:spTree>
    <p:extLst>
      <p:ext uri="{BB962C8B-B14F-4D97-AF65-F5344CB8AC3E}">
        <p14:creationId xmlns:p14="http://schemas.microsoft.com/office/powerpoint/2010/main" val="260277192"/>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 folder containing PDFs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71</a:t>
            </a:fld>
            <a:endParaRPr lang="en-GB"/>
          </a:p>
        </p:txBody>
      </p:sp>
    </p:spTree>
    <p:extLst>
      <p:ext uri="{BB962C8B-B14F-4D97-AF65-F5344CB8AC3E}">
        <p14:creationId xmlns:p14="http://schemas.microsoft.com/office/powerpoint/2010/main" val="1197322387"/>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1" name="Oval 3"/>
          <p:cNvSpPr>
            <a:spLocks noChangeArrowheads="1"/>
          </p:cNvSpPr>
          <p:nvPr/>
        </p:nvSpPr>
        <p:spPr bwMode="auto">
          <a:xfrm>
            <a:off x="2267744" y="1846263"/>
            <a:ext cx="1296987" cy="50261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6852" name="Text Box 4"/>
          <p:cNvSpPr txBox="1">
            <a:spLocks noChangeArrowheads="1"/>
          </p:cNvSpPr>
          <p:nvPr/>
        </p:nvSpPr>
        <p:spPr bwMode="auto">
          <a:xfrm>
            <a:off x="4356100" y="692150"/>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Complete folders of PDF files can also be imported</a:t>
            </a:r>
          </a:p>
        </p:txBody>
      </p:sp>
      <p:sp>
        <p:nvSpPr>
          <p:cNvPr id="206853" name="Text Box 5"/>
          <p:cNvSpPr txBox="1">
            <a:spLocks noChangeArrowheads="1"/>
          </p:cNvSpPr>
          <p:nvPr/>
        </p:nvSpPr>
        <p:spPr bwMode="auto">
          <a:xfrm>
            <a:off x="3779838" y="5013325"/>
            <a:ext cx="4608512" cy="78898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From the File menu, choose </a:t>
            </a:r>
            <a:r>
              <a:rPr lang="en-GB" sz="2400" b="1" dirty="0" smtClean="0">
                <a:solidFill>
                  <a:srgbClr val="000000"/>
                </a:solidFill>
                <a:latin typeface="Lucida Sans" pitchFamily="34" charset="0"/>
              </a:rPr>
              <a:t>'Import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Folder</a:t>
            </a:r>
            <a:r>
              <a:rPr lang="en-GB" sz="2400" b="1" dirty="0">
                <a:solidFill>
                  <a:srgbClr val="000000"/>
                </a:solidFill>
                <a:latin typeface="Lucida Sans" pitchFamily="34" charset="0"/>
                <a:sym typeface="Wingdings 3" pitchFamily="18" charset="2"/>
              </a:rPr>
              <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72</a:t>
            </a:fld>
            <a:endParaRPr lang="en-GB"/>
          </a:p>
        </p:txBody>
      </p:sp>
    </p:spTree>
    <p:extLst>
      <p:ext uri="{BB962C8B-B14F-4D97-AF65-F5344CB8AC3E}">
        <p14:creationId xmlns:p14="http://schemas.microsoft.com/office/powerpoint/2010/main" val="1759537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fade">
                                      <p:cBhvr>
                                        <p:cTn id="7" dur="2000"/>
                                        <p:tgtEl>
                                          <p:spTgt spid="206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6853"/>
                                        </p:tgtEl>
                                        <p:attrNameLst>
                                          <p:attrName>style.visibility</p:attrName>
                                        </p:attrNameLst>
                                      </p:cBhvr>
                                      <p:to>
                                        <p:strVal val="visible"/>
                                      </p:to>
                                    </p:set>
                                    <p:animEffect transition="in" filter="fade">
                                      <p:cBhvr>
                                        <p:cTn id="11" dur="2000"/>
                                        <p:tgtEl>
                                          <p:spTgt spid="206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6851"/>
                                        </p:tgtEl>
                                        <p:attrNameLst>
                                          <p:attrName>style.visibility</p:attrName>
                                        </p:attrNameLst>
                                      </p:cBhvr>
                                      <p:to>
                                        <p:strVal val="visible"/>
                                      </p:to>
                                    </p:set>
                                    <p:animEffect transition="in" filter="fade">
                                      <p:cBhvr>
                                        <p:cTn id="15" dur="2000"/>
                                        <p:tgtEl>
                                          <p:spTgt spid="20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211" y="1003665"/>
            <a:ext cx="4188542" cy="2409473"/>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00675" y="293179"/>
            <a:ext cx="3148012" cy="3119959"/>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01151" y="4082396"/>
            <a:ext cx="4247536" cy="237093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08901" name="Line 5"/>
          <p:cNvSpPr>
            <a:spLocks noChangeShapeType="1"/>
          </p:cNvSpPr>
          <p:nvPr/>
        </p:nvSpPr>
        <p:spPr bwMode="auto">
          <a:xfrm>
            <a:off x="4608649" y="1635309"/>
            <a:ext cx="1331503" cy="4356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2" name="Oval 6"/>
          <p:cNvSpPr>
            <a:spLocks noChangeArrowheads="1"/>
          </p:cNvSpPr>
          <p:nvPr/>
        </p:nvSpPr>
        <p:spPr bwMode="auto">
          <a:xfrm>
            <a:off x="6660232" y="2860165"/>
            <a:ext cx="1080120" cy="54434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3" name="Line 7"/>
          <p:cNvSpPr>
            <a:spLocks noChangeShapeType="1"/>
          </p:cNvSpPr>
          <p:nvPr/>
        </p:nvSpPr>
        <p:spPr bwMode="auto">
          <a:xfrm>
            <a:off x="4515311" y="2507866"/>
            <a:ext cx="1208817" cy="27599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4" name="Oval 8"/>
          <p:cNvSpPr>
            <a:spLocks noChangeArrowheads="1"/>
          </p:cNvSpPr>
          <p:nvPr/>
        </p:nvSpPr>
        <p:spPr bwMode="auto">
          <a:xfrm>
            <a:off x="6660232" y="5734195"/>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5" name="Text Box 9"/>
          <p:cNvSpPr txBox="1">
            <a:spLocks noChangeArrowheads="1"/>
          </p:cNvSpPr>
          <p:nvPr/>
        </p:nvSpPr>
        <p:spPr bwMode="auto">
          <a:xfrm>
            <a:off x="468313" y="4737787"/>
            <a:ext cx="3600450" cy="1519237"/>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Locate the required folder, and choose the Import Option 'PDF'</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73</a:t>
            </a:fld>
            <a:endParaRPr lang="en-GB"/>
          </a:p>
        </p:txBody>
      </p:sp>
    </p:spTree>
    <p:extLst>
      <p:ext uri="{BB962C8B-B14F-4D97-AF65-F5344CB8AC3E}">
        <p14:creationId xmlns:p14="http://schemas.microsoft.com/office/powerpoint/2010/main" val="2746885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905"/>
                                        </p:tgtEl>
                                        <p:attrNameLst>
                                          <p:attrName>style.visibility</p:attrName>
                                        </p:attrNameLst>
                                      </p:cBhvr>
                                      <p:to>
                                        <p:strVal val="visible"/>
                                      </p:to>
                                    </p:set>
                                    <p:animEffect transition="in" filter="fade">
                                      <p:cBhvr>
                                        <p:cTn id="7" dur="2000"/>
                                        <p:tgtEl>
                                          <p:spTgt spid="2089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8901"/>
                                        </p:tgtEl>
                                        <p:attrNameLst>
                                          <p:attrName>style.visibility</p:attrName>
                                        </p:attrNameLst>
                                      </p:cBhvr>
                                      <p:to>
                                        <p:strVal val="visible"/>
                                      </p:to>
                                    </p:set>
                                    <p:animEffect transition="in" filter="fade">
                                      <p:cBhvr>
                                        <p:cTn id="11" dur="2000"/>
                                        <p:tgtEl>
                                          <p:spTgt spid="20890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8902"/>
                                        </p:tgtEl>
                                        <p:attrNameLst>
                                          <p:attrName>style.visibility</p:attrName>
                                        </p:attrNameLst>
                                      </p:cBhvr>
                                      <p:to>
                                        <p:strVal val="visible"/>
                                      </p:to>
                                    </p:set>
                                    <p:animEffect transition="in" filter="fade">
                                      <p:cBhvr>
                                        <p:cTn id="15" dur="2000"/>
                                        <p:tgtEl>
                                          <p:spTgt spid="20890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8903"/>
                                        </p:tgtEl>
                                        <p:attrNameLst>
                                          <p:attrName>style.visibility</p:attrName>
                                        </p:attrNameLst>
                                      </p:cBhvr>
                                      <p:to>
                                        <p:strVal val="visible"/>
                                      </p:to>
                                    </p:set>
                                    <p:animEffect transition="in" filter="fade">
                                      <p:cBhvr>
                                        <p:cTn id="19" dur="2000"/>
                                        <p:tgtEl>
                                          <p:spTgt spid="208903"/>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8904"/>
                                        </p:tgtEl>
                                        <p:attrNameLst>
                                          <p:attrName>style.visibility</p:attrName>
                                        </p:attrNameLst>
                                      </p:cBhvr>
                                      <p:to>
                                        <p:strVal val="visible"/>
                                      </p:to>
                                    </p:set>
                                    <p:animEffect transition="in" filter="fade">
                                      <p:cBhvr>
                                        <p:cTn id="23"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208902" grpId="0" animBg="1"/>
      <p:bldP spid="208903" grpId="0" animBg="1"/>
      <p:bldP spid="208904" grpId="0" animBg="1"/>
      <p:bldP spid="20890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83592"/>
            <a:ext cx="9255456" cy="694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7" name="Text Box 3"/>
          <p:cNvSpPr txBox="1">
            <a:spLocks noChangeArrowheads="1"/>
          </p:cNvSpPr>
          <p:nvPr/>
        </p:nvSpPr>
        <p:spPr bwMode="auto">
          <a:xfrm>
            <a:off x="1835696" y="3370023"/>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EndNote records are created with the PDF files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74</a:t>
            </a:fld>
            <a:endParaRPr lang="en-GB"/>
          </a:p>
        </p:txBody>
      </p:sp>
    </p:spTree>
    <p:extLst>
      <p:ext uri="{BB962C8B-B14F-4D97-AF65-F5344CB8AC3E}">
        <p14:creationId xmlns:p14="http://schemas.microsoft.com/office/powerpoint/2010/main" val="32496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PDF viewer</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75</a:t>
            </a:fld>
            <a:endParaRPr lang="en-GB"/>
          </a:p>
        </p:txBody>
      </p:sp>
    </p:spTree>
    <p:extLst>
      <p:ext uri="{BB962C8B-B14F-4D97-AF65-F5344CB8AC3E}">
        <p14:creationId xmlns:p14="http://schemas.microsoft.com/office/powerpoint/2010/main" val="2764201593"/>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14"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76</a:t>
            </a:fld>
            <a:endParaRPr lang="en-GB"/>
          </a:p>
        </p:txBody>
      </p:sp>
      <p:sp>
        <p:nvSpPr>
          <p:cNvPr id="5" name="Line 9"/>
          <p:cNvSpPr>
            <a:spLocks noChangeShapeType="1"/>
          </p:cNvSpPr>
          <p:nvPr/>
        </p:nvSpPr>
        <p:spPr bwMode="auto">
          <a:xfrm flipH="1" flipV="1">
            <a:off x="5724126" y="2441580"/>
            <a:ext cx="864097"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Line 9"/>
          <p:cNvSpPr>
            <a:spLocks noChangeShapeType="1"/>
          </p:cNvSpPr>
          <p:nvPr/>
        </p:nvSpPr>
        <p:spPr bwMode="auto">
          <a:xfrm flipH="1">
            <a:off x="3356214" y="3933056"/>
            <a:ext cx="2447800" cy="212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5076056" y="3548915"/>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Select the required record and go to the PDF tab</a:t>
            </a:r>
            <a:endParaRPr lang="en-GB" sz="2400" b="1" dirty="0">
              <a:latin typeface="Lucida Sans" pitchFamily="34" charset="0"/>
            </a:endParaRPr>
          </a:p>
        </p:txBody>
      </p:sp>
    </p:spTree>
    <p:extLst>
      <p:ext uri="{BB962C8B-B14F-4D97-AF65-F5344CB8AC3E}">
        <p14:creationId xmlns:p14="http://schemas.microsoft.com/office/powerpoint/2010/main" val="201820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11" y="0"/>
            <a:ext cx="9144811" cy="6858608"/>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77</a:t>
            </a:fld>
            <a:endParaRPr lang="en-GB"/>
          </a:p>
        </p:txBody>
      </p:sp>
      <p:cxnSp>
        <p:nvCxnSpPr>
          <p:cNvPr id="5" name="Straight Arrow Connector 4"/>
          <p:cNvCxnSpPr/>
          <p:nvPr/>
        </p:nvCxnSpPr>
        <p:spPr bwMode="auto">
          <a:xfrm>
            <a:off x="1331640" y="2016569"/>
            <a:ext cx="504056" cy="2060503"/>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39552" y="1556792"/>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view PDF in full screen</a:t>
            </a:r>
            <a:endParaRPr lang="en-GB" sz="2400" b="1" dirty="0">
              <a:solidFill>
                <a:srgbClr val="000000"/>
              </a:solidFill>
              <a:latin typeface="Lucida Sans" pitchFamily="34" charset="0"/>
            </a:endParaRPr>
          </a:p>
        </p:txBody>
      </p:sp>
      <p:sp>
        <p:nvSpPr>
          <p:cNvPr id="6" name="Line 9"/>
          <p:cNvSpPr>
            <a:spLocks noChangeShapeType="1"/>
          </p:cNvSpPr>
          <p:nvPr/>
        </p:nvSpPr>
        <p:spPr bwMode="auto">
          <a:xfrm flipH="1">
            <a:off x="5436096" y="2088578"/>
            <a:ext cx="936104" cy="191648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Text Box 8"/>
          <p:cNvSpPr txBox="1">
            <a:spLocks noChangeArrowheads="1"/>
          </p:cNvSpPr>
          <p:nvPr/>
        </p:nvSpPr>
        <p:spPr bwMode="auto">
          <a:xfrm>
            <a:off x="4880752" y="1628800"/>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PDF toolbar to navigate and annotate the document </a:t>
            </a:r>
            <a:endParaRPr lang="en-GB" sz="2400" b="1" dirty="0">
              <a:latin typeface="Lucida Sans" pitchFamily="34" charset="0"/>
            </a:endParaRPr>
          </a:p>
        </p:txBody>
      </p:sp>
    </p:spTree>
    <p:extLst>
      <p:ext uri="{BB962C8B-B14F-4D97-AF65-F5344CB8AC3E}">
        <p14:creationId xmlns:p14="http://schemas.microsoft.com/office/powerpoint/2010/main" val="658618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78</a:t>
            </a:fld>
            <a:endParaRPr lang="en-GB"/>
          </a:p>
        </p:txBody>
      </p:sp>
      <p:cxnSp>
        <p:nvCxnSpPr>
          <p:cNvPr id="5" name="Straight Arrow Connector 4"/>
          <p:cNvCxnSpPr/>
          <p:nvPr/>
        </p:nvCxnSpPr>
        <p:spPr bwMode="auto">
          <a:xfrm flipH="1" flipV="1">
            <a:off x="323528" y="836712"/>
            <a:ext cx="2160240" cy="9915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038736" y="1628800"/>
            <a:ext cx="295232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return to library view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33028533"/>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79</a:t>
            </a:fld>
            <a:endParaRPr lang="en-GB"/>
          </a:p>
        </p:txBody>
      </p:sp>
      <p:sp>
        <p:nvSpPr>
          <p:cNvPr id="4" name="Line 9"/>
          <p:cNvSpPr>
            <a:spLocks noChangeShapeType="1"/>
          </p:cNvSpPr>
          <p:nvPr/>
        </p:nvSpPr>
        <p:spPr bwMode="auto">
          <a:xfrm flipH="1" flipV="1">
            <a:off x="4068412" y="980728"/>
            <a:ext cx="1367683" cy="9361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Line 9"/>
          <p:cNvSpPr>
            <a:spLocks noChangeShapeType="1"/>
          </p:cNvSpPr>
          <p:nvPr/>
        </p:nvSpPr>
        <p:spPr bwMode="auto">
          <a:xfrm flipH="1">
            <a:off x="3275855" y="2204864"/>
            <a:ext cx="2448271" cy="223224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4444818" y="1609346"/>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Highlight sections of the document</a:t>
            </a:r>
            <a:endParaRPr lang="en-GB" sz="2400" b="1" dirty="0">
              <a:latin typeface="Lucida Sans" pitchFamily="34" charset="0"/>
            </a:endParaRPr>
          </a:p>
        </p:txBody>
      </p:sp>
    </p:spTree>
    <p:extLst>
      <p:ext uri="{BB962C8B-B14F-4D97-AF65-F5344CB8AC3E}">
        <p14:creationId xmlns:p14="http://schemas.microsoft.com/office/powerpoint/2010/main" val="3405601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660" y="332656"/>
            <a:ext cx="9182660" cy="6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7" name="Text Box 5"/>
          <p:cNvSpPr txBox="1">
            <a:spLocks noChangeArrowheads="1"/>
          </p:cNvSpPr>
          <p:nvPr/>
        </p:nvSpPr>
        <p:spPr bwMode="auto">
          <a:xfrm>
            <a:off x="3491880" y="2215235"/>
            <a:ext cx="49672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usually best to keep all references in one main library</a:t>
            </a:r>
          </a:p>
        </p:txBody>
      </p:sp>
      <p:sp>
        <p:nvSpPr>
          <p:cNvPr id="84998" name="Text Box 6"/>
          <p:cNvSpPr txBox="1">
            <a:spLocks noChangeArrowheads="1"/>
          </p:cNvSpPr>
          <p:nvPr/>
        </p:nvSpPr>
        <p:spPr bwMode="auto">
          <a:xfrm>
            <a:off x="1389684" y="4963069"/>
            <a:ext cx="74168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Smaller libraries for particular topics can be created using the 'Groups' option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fade">
                                      <p:cBhvr>
                                        <p:cTn id="11"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80</a:t>
            </a:fld>
            <a:endParaRPr lang="en-GB"/>
          </a:p>
        </p:txBody>
      </p:sp>
      <p:pic>
        <p:nvPicPr>
          <p:cNvPr id="3" name="Picture 2"/>
          <p:cNvPicPr>
            <a:picLocks noChangeAspect="1"/>
          </p:cNvPicPr>
          <p:nvPr/>
        </p:nvPicPr>
        <p:blipFill>
          <a:blip r:embed="rId3"/>
          <a:stretch>
            <a:fillRect/>
          </a:stretch>
        </p:blipFill>
        <p:spPr>
          <a:xfrm>
            <a:off x="34888" y="0"/>
            <a:ext cx="9109112" cy="6831834"/>
          </a:xfrm>
          <a:prstGeom prst="rect">
            <a:avLst/>
          </a:prstGeom>
        </p:spPr>
      </p:pic>
      <p:cxnSp>
        <p:nvCxnSpPr>
          <p:cNvPr id="7" name="Straight Arrow Connector 6"/>
          <p:cNvCxnSpPr/>
          <p:nvPr/>
        </p:nvCxnSpPr>
        <p:spPr bwMode="auto">
          <a:xfrm flipV="1">
            <a:off x="2555776" y="836712"/>
            <a:ext cx="1584176" cy="43204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flipH="1" flipV="1">
            <a:off x="4499992" y="836712"/>
            <a:ext cx="1296144" cy="36004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1115616" y="1052737"/>
            <a:ext cx="1728192"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Underline</a:t>
            </a:r>
            <a:endParaRPr lang="en-GB" sz="2400" b="1" dirty="0">
              <a:solidFill>
                <a:srgbClr val="000000"/>
              </a:solidFill>
              <a:latin typeface="Lucida Sans" pitchFamily="34" charset="0"/>
            </a:endParaRPr>
          </a:p>
        </p:txBody>
      </p:sp>
      <p:sp>
        <p:nvSpPr>
          <p:cNvPr id="5" name="TextBox 4"/>
          <p:cNvSpPr txBox="1"/>
          <p:nvPr/>
        </p:nvSpPr>
        <p:spPr bwMode="auto">
          <a:xfrm>
            <a:off x="5220072" y="1052736"/>
            <a:ext cx="2448272"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Strike through</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66928497"/>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487" y="33943"/>
            <a:ext cx="9123513" cy="6842635"/>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81</a:t>
            </a:fld>
            <a:endParaRPr lang="en-GB"/>
          </a:p>
        </p:txBody>
      </p:sp>
      <p:sp>
        <p:nvSpPr>
          <p:cNvPr id="4" name="Line 9"/>
          <p:cNvSpPr>
            <a:spLocks noChangeShapeType="1"/>
          </p:cNvSpPr>
          <p:nvPr/>
        </p:nvSpPr>
        <p:spPr bwMode="auto">
          <a:xfrm flipH="1" flipV="1">
            <a:off x="2411760" y="3678121"/>
            <a:ext cx="2304256" cy="14070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Line 9"/>
          <p:cNvSpPr>
            <a:spLocks noChangeShapeType="1"/>
          </p:cNvSpPr>
          <p:nvPr/>
        </p:nvSpPr>
        <p:spPr bwMode="auto">
          <a:xfrm flipH="1" flipV="1">
            <a:off x="3707904" y="980728"/>
            <a:ext cx="2160240" cy="446449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4283968" y="4861851"/>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a sticky note at the selected location</a:t>
            </a:r>
            <a:endParaRPr lang="en-GB" sz="2400" b="1" dirty="0">
              <a:latin typeface="Lucida Sans" pitchFamily="34" charset="0"/>
            </a:endParaRPr>
          </a:p>
        </p:txBody>
      </p:sp>
    </p:spTree>
    <p:extLst>
      <p:ext uri="{BB962C8B-B14F-4D97-AF65-F5344CB8AC3E}">
        <p14:creationId xmlns:p14="http://schemas.microsoft.com/office/powerpoint/2010/main" val="392412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the EndNote Library</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82</a:t>
            </a:fld>
            <a:endParaRPr lang="en-GB"/>
          </a:p>
        </p:txBody>
      </p:sp>
    </p:spTree>
    <p:extLst>
      <p:ext uri="{BB962C8B-B14F-4D97-AF65-F5344CB8AC3E}">
        <p14:creationId xmlns:p14="http://schemas.microsoft.com/office/powerpoint/2010/main" val="1225222425"/>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83</a:t>
            </a:fld>
            <a:endParaRPr lang="en-GB"/>
          </a:p>
        </p:txBody>
      </p:sp>
      <p:pic>
        <p:nvPicPr>
          <p:cNvPr id="901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5364088" y="260648"/>
            <a:ext cx="2376264" cy="720080"/>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2843808" y="2060848"/>
            <a:ext cx="25202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Quick Search box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32379063"/>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84</a:t>
            </a:fld>
            <a:endParaRPr lang="en-GB"/>
          </a:p>
        </p:txBody>
      </p:sp>
      <p:pic>
        <p:nvPicPr>
          <p:cNvPr id="911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396536" cy="704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flipV="1">
            <a:off x="1691680" y="1556792"/>
            <a:ext cx="2016224" cy="9915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347864" y="2132856"/>
            <a:ext cx="381642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Results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97787854"/>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85</a:t>
            </a:fld>
            <a:endParaRPr lang="en-GB"/>
          </a:p>
        </p:txBody>
      </p:sp>
      <p:cxnSp>
        <p:nvCxnSpPr>
          <p:cNvPr id="5" name="Straight Arrow Connector 4"/>
          <p:cNvCxnSpPr/>
          <p:nvPr/>
        </p:nvCxnSpPr>
        <p:spPr bwMode="auto">
          <a:xfrm flipV="1">
            <a:off x="5076056" y="548680"/>
            <a:ext cx="2088232" cy="20162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195736" y="2343666"/>
            <a:ext cx="31683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open the Search panel</a:t>
            </a:r>
            <a:endParaRPr lang="en-GB" sz="2400" b="1" dirty="0">
              <a:solidFill>
                <a:srgbClr val="000000"/>
              </a:solidFill>
              <a:latin typeface="Lucida Sans" pitchFamily="34" charset="0"/>
            </a:endParaRPr>
          </a:p>
        </p:txBody>
      </p:sp>
      <p:pic>
        <p:nvPicPr>
          <p:cNvPr id="921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3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V="1">
            <a:off x="5796136" y="692696"/>
            <a:ext cx="1584176" cy="206646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347864" y="2343666"/>
            <a:ext cx="32403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or click to show the search panel</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7241875"/>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flipV="1">
            <a:off x="3491880" y="1772816"/>
            <a:ext cx="1872208" cy="151216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86</a:t>
            </a:fld>
            <a:endParaRPr lang="en-GB"/>
          </a:p>
        </p:txBody>
      </p:sp>
      <p:sp>
        <p:nvSpPr>
          <p:cNvPr id="3" name="TextBox 2"/>
          <p:cNvSpPr txBox="1"/>
          <p:nvPr/>
        </p:nvSpPr>
        <p:spPr bwMode="auto">
          <a:xfrm>
            <a:off x="4283968" y="2828835"/>
            <a:ext cx="42484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any field in the EndNote record for a given term</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55509414"/>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87</a:t>
            </a:fld>
            <a:endParaRPr lang="en-GB"/>
          </a:p>
        </p:txBody>
      </p:sp>
      <p:cxnSp>
        <p:nvCxnSpPr>
          <p:cNvPr id="5" name="Straight Arrow Connector 4"/>
          <p:cNvCxnSpPr/>
          <p:nvPr/>
        </p:nvCxnSpPr>
        <p:spPr bwMode="auto">
          <a:xfrm flipH="1" flipV="1">
            <a:off x="4788024" y="2060848"/>
            <a:ext cx="1656184" cy="8640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004048" y="2636912"/>
            <a:ext cx="37444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relevant command from the dropdown list</a:t>
            </a:r>
            <a:endParaRPr lang="en-GB" sz="2400" b="1" dirty="0">
              <a:solidFill>
                <a:srgbClr val="000000"/>
              </a:solidFill>
              <a:latin typeface="Lucida Sans" pitchFamily="34" charset="0"/>
            </a:endParaRPr>
          </a:p>
        </p:txBody>
      </p:sp>
      <p:cxnSp>
        <p:nvCxnSpPr>
          <p:cNvPr id="8" name="Straight Arrow Connector 7"/>
          <p:cNvCxnSpPr/>
          <p:nvPr/>
        </p:nvCxnSpPr>
        <p:spPr bwMode="auto">
          <a:xfrm flipV="1">
            <a:off x="1403648" y="1556792"/>
            <a:ext cx="432048" cy="122413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TextBox 5"/>
          <p:cNvSpPr txBox="1"/>
          <p:nvPr/>
        </p:nvSpPr>
        <p:spPr bwMode="auto">
          <a:xfrm>
            <a:off x="611560" y="2636912"/>
            <a:ext cx="24482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Combine rows with AND, OR, NOT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9884390"/>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09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88</a:t>
            </a:fld>
            <a:endParaRPr lang="en-GB"/>
          </a:p>
        </p:txBody>
      </p:sp>
      <p:cxnSp>
        <p:nvCxnSpPr>
          <p:cNvPr id="5" name="Straight Arrow Connector 4"/>
          <p:cNvCxnSpPr/>
          <p:nvPr/>
        </p:nvCxnSpPr>
        <p:spPr bwMode="auto">
          <a:xfrm flipH="1" flipV="1">
            <a:off x="1259632" y="1484784"/>
            <a:ext cx="2088232" cy="149561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699792" y="2564904"/>
            <a:ext cx="50405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results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3003131"/>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89</a:t>
            </a:fld>
            <a:endParaRPr lang="en-GB"/>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4664"/>
            <a:ext cx="9138350" cy="615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a:t>
            </a:fld>
            <a:endParaRPr lang="en-GB"/>
          </a:p>
        </p:txBody>
      </p:sp>
      <p:sp>
        <p:nvSpPr>
          <p:cNvPr id="4" name="Oval 3"/>
          <p:cNvSpPr/>
          <p:nvPr/>
        </p:nvSpPr>
        <p:spPr bwMode="auto">
          <a:xfrm>
            <a:off x="7979453" y="6133089"/>
            <a:ext cx="1151360" cy="615887"/>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1979712" y="4109918"/>
            <a:ext cx="439160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menu to customise the library view</a:t>
            </a:r>
            <a:endParaRPr lang="en-GB" sz="2400" b="1" dirty="0">
              <a:solidFill>
                <a:srgbClr val="000000"/>
              </a:solidFill>
              <a:latin typeface="Lucida Sans"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88224" y="3140968"/>
            <a:ext cx="1806519" cy="276889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bwMode="auto">
          <a:xfrm>
            <a:off x="467544" y="764704"/>
            <a:ext cx="504056"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6" name="TextBox 5"/>
          <p:cNvSpPr txBox="1"/>
          <p:nvPr/>
        </p:nvSpPr>
        <p:spPr bwMode="auto">
          <a:xfrm>
            <a:off x="1691680" y="1268760"/>
            <a:ext cx="489654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Make sure you have selected the desktop/online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1693269"/>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517" y="26227"/>
            <a:ext cx="9176986" cy="68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Line 6"/>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3635375" y="1412875"/>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to Create a Custom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78" y="0"/>
            <a:ext cx="9145578" cy="685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69" name="Line 5"/>
          <p:cNvSpPr>
            <a:spLocks noChangeShapeType="1"/>
          </p:cNvSpPr>
          <p:nvPr/>
        </p:nvSpPr>
        <p:spPr bwMode="auto">
          <a:xfrm flipH="1" flipV="1">
            <a:off x="1416059" y="1958284"/>
            <a:ext cx="2378075" cy="1008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928947" y="260598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a:solidFill>
                  <a:srgbClr val="000000"/>
                </a:solidFill>
                <a:latin typeface="Lucida Sans" pitchFamily="34" charset="0"/>
              </a:rPr>
              <a:t>rightclicking</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014"/>
            <a:ext cx="9182684" cy="688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493" name="Line 5"/>
          <p:cNvSpPr>
            <a:spLocks noChangeShapeType="1"/>
          </p:cNvSpPr>
          <p:nvPr/>
        </p:nvSpPr>
        <p:spPr bwMode="auto">
          <a:xfrm flipH="1">
            <a:off x="2413000" y="1387475"/>
            <a:ext cx="2590800" cy="14654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375" y="7397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99592" y="1955800"/>
            <a:ext cx="1297110" cy="756442"/>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11584"/>
            <a:ext cx="9128554" cy="684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93</a:t>
            </a:fld>
            <a:endParaRPr lang="en-GB"/>
          </a:p>
        </p:txBody>
      </p:sp>
      <p:sp>
        <p:nvSpPr>
          <p:cNvPr id="6" name="Text Box 5"/>
          <p:cNvSpPr txBox="1">
            <a:spLocks noChangeArrowheads="1"/>
          </p:cNvSpPr>
          <p:nvPr/>
        </p:nvSpPr>
        <p:spPr bwMode="auto">
          <a:xfrm>
            <a:off x="2987824" y="2605093"/>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with Smart Groups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94</a:t>
            </a:fld>
            <a:endParaRPr lang="en-GB"/>
          </a:p>
        </p:txBody>
      </p:sp>
    </p:spTree>
    <p:extLst>
      <p:ext uri="{BB962C8B-B14F-4D97-AF65-F5344CB8AC3E}">
        <p14:creationId xmlns:p14="http://schemas.microsoft.com/office/powerpoint/2010/main" val="1162915577"/>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95</a:t>
            </a:fld>
            <a:endParaRPr lang="en-GB"/>
          </a:p>
        </p:txBody>
      </p:sp>
      <p:sp>
        <p:nvSpPr>
          <p:cNvPr id="3" name="TextBox 2"/>
          <p:cNvSpPr txBox="1"/>
          <p:nvPr/>
        </p:nvSpPr>
        <p:spPr bwMode="auto">
          <a:xfrm>
            <a:off x="4067944" y="1988840"/>
            <a:ext cx="345638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 Create Smart Group</a:t>
            </a:r>
            <a:endParaRPr lang="en-GB" sz="2400" b="1" dirty="0">
              <a:solidFill>
                <a:srgbClr val="000000"/>
              </a:solidFill>
              <a:latin typeface="Lucida Sans" pitchFamily="34" charset="0"/>
            </a:endParaRPr>
          </a:p>
        </p:txBody>
      </p:sp>
      <p:sp>
        <p:nvSpPr>
          <p:cNvPr id="4" name="Oval 3"/>
          <p:cNvSpPr/>
          <p:nvPr/>
        </p:nvSpPr>
        <p:spPr bwMode="auto">
          <a:xfrm>
            <a:off x="1043608" y="476672"/>
            <a:ext cx="3024336"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25250822"/>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96</a:t>
            </a:fld>
            <a:endParaRPr lang="en-GB"/>
          </a:p>
        </p:txBody>
      </p:sp>
      <p:pic>
        <p:nvPicPr>
          <p:cNvPr id="460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1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4139952" y="4149080"/>
            <a:ext cx="374441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Set criteria for any Endnote field</a:t>
            </a:r>
            <a:endParaRPr lang="en-GB" sz="2400" b="1" dirty="0">
              <a:solidFill>
                <a:srgbClr val="000000"/>
              </a:solidFill>
              <a:latin typeface="Lucida Sans" pitchFamily="34" charset="0"/>
            </a:endParaRPr>
          </a:p>
        </p:txBody>
      </p:sp>
      <p:sp>
        <p:nvSpPr>
          <p:cNvPr id="4" name="Rectangle 3"/>
          <p:cNvSpPr/>
          <p:nvPr/>
        </p:nvSpPr>
        <p:spPr bwMode="auto">
          <a:xfrm>
            <a:off x="2411760" y="1916832"/>
            <a:ext cx="1512168" cy="2647746"/>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07641499"/>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97</a:t>
            </a:fld>
            <a:endParaRPr lang="en-GB"/>
          </a:p>
        </p:txBody>
      </p:sp>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27880"/>
            <a:ext cx="9106826" cy="683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979712" y="2276872"/>
            <a:ext cx="576064" cy="648072"/>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149080"/>
            <a:ext cx="45365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Boolean operators to combine search terms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66398167"/>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98</a:t>
            </a:fld>
            <a:endParaRPr lang="en-GB"/>
          </a:p>
        </p:txBody>
      </p:sp>
      <p:pic>
        <p:nvPicPr>
          <p:cNvPr id="481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881689"/>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a:t>
            </a:r>
            <a:r>
              <a:rPr lang="en-GB" dirty="0" err="1" smtClean="0"/>
              <a:t>DelphiS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99</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88840"/>
            <a:ext cx="6696744" cy="2476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bwMode="auto">
          <a:xfrm>
            <a:off x="2339752" y="5313239"/>
            <a:ext cx="4392488"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www.soton.ac.uk/delphis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0210595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EwLGZhbHNlLGZhbHNlLGZhbHNlIi8+DQoJPC9icmFuZGluZz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PC9jb25maWd1cmF0aW9uPg0K"/>
  <p:tag name="ARTICULATE_PROJECT_OPEN" val="0"/>
  <p:tag name="MMPROD_UIDATA" val="&lt;database version=&quot;8.0&quot;&gt;&lt;object type=&quot;1&quot; unique_id=&quot;10001&quot;&gt;&lt;property id=&quot;20141&quot; value=&quot;EndNote X3&quot;/&gt;&lt;property id=&quot;20144&quot; value=&quot;1&quot;/&gt;&lt;property id=&quot;20146&quot; value=&quot;0&quot;/&gt;&lt;property id=&quot;20147&quot; value=&quot;0&quot;/&gt;&lt;property id=&quot;20148&quot; value=&quot;5&quot;/&gt;&lt;property id=&quot;20184&quot; value=&quot;7&quot;/&gt;&lt;object type=&quot;8&quot; unique_id=&quot;10287&quot;&gt;&lt;/object&gt;&lt;object type=&quot;2&quot; unique_id=&quot;10288&quot;&gt;&lt;object type=&quot;3&quot; unique_id=&quot;10289&quot;&gt;&lt;property id=&quot;20148&quot; value=&quot;5&quot;/&gt;&lt;property id=&quot;20300&quot; value=&quot;Slide 1 - &amp;quot;EndNote X7 - basic graduate session&amp;quot;&quot;/&gt;&lt;property id=&quot;20303&quot; value=&quot;-1&quot;/&gt;&lt;property id=&quot;20307&quot; value=&quot;256&quot;/&gt;&lt;/object&gt;&lt;object type=&quot;3&quot; unique_id=&quot;10290&quot;&gt;&lt;property id=&quot;20148&quot; value=&quot;5&quot;/&gt;&lt;property id=&quot;20300&quot; value=&quot;Slide 2 - &amp;quot;What is EndNote for?&amp;quot;&quot;/&gt;&lt;property id=&quot;20303&quot; value=&quot;-1&quot;/&gt;&lt;property id=&quot;20307&quot; value=&quot;257&quot;/&gt;&lt;/object&gt;&lt;object type=&quot;3&quot; unique_id=&quot;10479&quot;&gt;&lt;property id=&quot;20148&quot; value=&quot;5&quot;/&gt;&lt;property id=&quot;20300&quot; value=&quot;Slide 3 - &amp;quot;Create or open a library&amp;quot;&quot;/&gt;&lt;property id=&quot;20303&quot; value=&quot;-1&quot;/&gt;&lt;property id=&quot;20307&quot; value=&quot;258&quot;/&gt;&lt;/object&gt;&lt;object type=&quot;3&quot; unique_id=&quot;10480&quot;&gt;&lt;property id=&quot;20148&quot; value=&quot;5&quot;/&gt;&lt;property id=&quot;20300&quot; value=&quot;Slide 9 - &amp;quot;Add a new reference&amp;quot;&quot;/&gt;&lt;property id=&quot;20303&quot; value=&quot;-1&quot;/&gt;&lt;property id=&quot;20307&quot; value=&quot;259&quot;/&gt;&lt;/object&gt;&lt;object type=&quot;3&quot; unique_id=&quot;10481&quot;&gt;&lt;property id=&quot;20148&quot; value=&quot;5&quot;/&gt;&lt;property id=&quot;20300&quot; value=&quot;Slide 22&quot;/&gt;&lt;property id=&quot;20303&quot; value=&quot;-1&quot;/&gt;&lt;property id=&quot;20307&quot; value=&quot;260&quot;/&gt;&lt;/object&gt;&lt;object type=&quot;3&quot; unique_id=&quot;10482&quot;&gt;&lt;property id=&quot;20148&quot; value=&quot;5&quot;/&gt;&lt;property id=&quot;20300&quot; value=&quot;Slide 34&quot;/&gt;&lt;property id=&quot;20303&quot; value=&quot;-1&quot;/&gt;&lt;property id=&quot;20307&quot; value=&quot;261&quot;/&gt;&lt;/object&gt;&lt;object type=&quot;3&quot; unique_id=&quot;10484&quot;&gt;&lt;property id=&quot;20148&quot; value=&quot;5&quot;/&gt;&lt;property id=&quot;20300&quot; value=&quot;Slide 45&quot;/&gt;&lt;property id=&quot;20303&quot; value=&quot;-1&quot;/&gt;&lt;property id=&quot;20307&quot; value=&quot;263&quot;/&gt;&lt;/object&gt;&lt;object type=&quot;3&quot; unique_id=&quot;10486&quot;&gt;&lt;property id=&quot;20148&quot; value=&quot;5&quot;/&gt;&lt;property id=&quot;20300&quot; value=&quot;Slide 62&quot;/&gt;&lt;property id=&quot;20303&quot; value=&quot;-1&quot;/&gt;&lt;property id=&quot;20307&quot; value=&quot;270&quot;/&gt;&lt;/object&gt;&lt;object type=&quot;3&quot; unique_id=&quot;10488&quot;&gt;&lt;property id=&quot;20148&quot; value=&quot;5&quot;/&gt;&lt;property id=&quot;20300&quot; value=&quot;Slide 67&quot;/&gt;&lt;property id=&quot;20303&quot; value=&quot;-1&quot;/&gt;&lt;property id=&quot;20307&quot; value=&quot;273&quot;/&gt;&lt;/object&gt;&lt;object type=&quot;3&quot; unique_id=&quot;10490&quot;&gt;&lt;property id=&quot;20148&quot; value=&quot;5&quot;/&gt;&lt;property id=&quot;20300&quot; value=&quot;Slide 144 - &amp;quot;Use EndNote with Word&amp;quot;&quot;/&gt;&lt;property id=&quot;20303&quot; value=&quot;-1&quot;/&gt;&lt;property id=&quot;20307&quot; value=&quot;272&quot;/&gt;&lt;/object&gt;&lt;object type=&quot;3&quot; unique_id=&quot;10491&quot;&gt;&lt;property id=&quot;20148&quot; value=&quot;5&quot;/&gt;&lt;property id=&quot;20300&quot; value=&quot;Slide 153&quot;/&gt;&lt;property id=&quot;20303&quot; value=&quot;-1&quot;/&gt;&lt;property id=&quot;20307&quot; value=&quot;275&quot;/&gt;&lt;/object&gt;&lt;object type=&quot;3&quot; unique_id=&quot;10493&quot;&gt;&lt;property id=&quot;20148&quot; value=&quot;5&quot;/&gt;&lt;property id=&quot;20300&quot; value=&quot;Slide 162&quot;/&gt;&lt;property id=&quot;20303&quot; value=&quot;-1&quot;/&gt;&lt;property id=&quot;20307&quot; value=&quot;276&quot;/&gt;&lt;/object&gt;&lt;object type=&quot;3&quot; unique_id=&quot;10496&quot;&gt;&lt;property id=&quot;20148&quot; value=&quot;5&quot;/&gt;&lt;property id=&quot;20300&quot; value=&quot;Slide 82&quot;/&gt;&lt;property id=&quot;20303&quot; value=&quot;-1&quot;/&gt;&lt;property id=&quot;20307&quot; value=&quot;266&quot;/&gt;&lt;/object&gt;&lt;object type=&quot;3&quot; unique_id=&quot;10499&quot;&gt;&lt;property id=&quot;20148&quot; value=&quot;5&quot;/&gt;&lt;property id=&quot;20300&quot; value=&quot;Slide 95&quot;/&gt;&lt;property id=&quot;20303&quot; value=&quot;-1&quot;/&gt;&lt;property id=&quot;20307&quot; value=&quot;298&quot;/&gt;&lt;/object&gt;&lt;object type=&quot;3&quot; unique_id=&quot;10500&quot;&gt;&lt;property id=&quot;20148&quot; value=&quot;5&quot;/&gt;&lt;property id=&quot;20300&quot; value=&quot;Slide 100&quot;/&gt;&lt;property id=&quot;20303&quot; value=&quot;-1&quot;/&gt;&lt;property id=&quot;20307&quot; value=&quot;278&quot;/&gt;&lt;/object&gt;&lt;object type=&quot;3&quot; unique_id=&quot;10502&quot;&gt;&lt;property id=&quot;20148&quot; value=&quot;5&quot;/&gt;&lt;property id=&quot;20300&quot; value=&quot;Slide 194 - &amp;quot;Get more help&amp;quot;&quot;/&gt;&lt;property id=&quot;20303&quot; value=&quot;-1&quot;/&gt;&lt;property id=&quot;20307&quot; value=&quot;291&quot;/&gt;&lt;/object&gt;&lt;object type=&quot;3&quot; unique_id=&quot;10531&quot;&gt;&lt;property id=&quot;20148&quot; value=&quot;5&quot;/&gt;&lt;property id=&quot;20300&quot; value=&quot;Slide 13&quot;/&gt;&lt;property id=&quot;20303&quot; value=&quot;-1&quot;/&gt;&lt;property id=&quot;20307&quot; value=&quot;299&quot;/&gt;&lt;/object&gt;&lt;object type=&quot;3&quot; unique_id=&quot;10534&quot;&gt;&lt;property id=&quot;20148&quot; value=&quot;5&quot;/&gt;&lt;property id=&quot;20300&quot; value=&quot;Slide 57&quot;/&gt;&lt;property id=&quot;20303&quot; value=&quot;-1&quot;/&gt;&lt;property id=&quot;20307&quot; value=&quot;301&quot;/&gt;&lt;/object&gt;&lt;object type=&quot;3&quot; unique_id=&quot;11664&quot;&gt;&lt;property id=&quot;20148&quot; value=&quot;5&quot;/&gt;&lt;property id=&quot;20300&quot; value=&quot;Slide 80 - &amp;quot;Export database information to EndNote&amp;quot;&quot;/&gt;&lt;property id=&quot;20303&quot; value=&quot;-1&quot;/&gt;&lt;property id=&quot;20307&quot; value=&quot;302&quot;/&gt;&lt;/object&gt;&lt;object type=&quot;3&quot; unique_id=&quot;12142&quot;&gt;&lt;property id=&quot;20148&quot; value=&quot;5&quot;/&gt;&lt;property id=&quot;20300&quot; value=&quot;Slide 4&quot;/&gt;&lt;property id=&quot;20307&quot; value=&quot;306&quot;/&gt;&lt;/object&gt;&lt;object type=&quot;3&quot; unique_id=&quot;12143&quot;&gt;&lt;property id=&quot;20148&quot; value=&quot;5&quot;/&gt;&lt;property id=&quot;20300&quot; value=&quot;Slide 5&quot;/&gt;&lt;property id=&quot;20307&quot; value=&quot;303&quot;/&gt;&lt;/object&gt;&lt;object type=&quot;3&quot; unique_id=&quot;12144&quot;&gt;&lt;property id=&quot;20148&quot; value=&quot;5&quot;/&gt;&lt;property id=&quot;20300&quot; value=&quot;Slide 6&quot;/&gt;&lt;property id=&quot;20307&quot; value=&quot;304&quot;/&gt;&lt;/object&gt;&lt;object type=&quot;3&quot; unique_id=&quot;12146&quot;&gt;&lt;property id=&quot;20148&quot; value=&quot;5&quot;/&gt;&lt;property id=&quot;20300&quot; value=&quot;Slide 10&quot;/&gt;&lt;property id=&quot;20307&quot; value=&quot;308&quot;/&gt;&lt;/object&gt;&lt;object type=&quot;3&quot; unique_id=&quot;12147&quot;&gt;&lt;property id=&quot;20148&quot; value=&quot;5&quot;/&gt;&lt;property id=&quot;20300&quot; value=&quot;Slide 11&quot;/&gt;&lt;property id=&quot;20307&quot; value=&quot;309&quot;/&gt;&lt;/object&gt;&lt;object type=&quot;3&quot; unique_id=&quot;13109&quot;&gt;&lt;property id=&quot;20148&quot; value=&quot;5&quot;/&gt;&lt;property id=&quot;20300&quot; value=&quot;Slide 23&quot;/&gt;&lt;property id=&quot;20307&quot; value=&quot;311&quot;/&gt;&lt;/object&gt;&lt;object type=&quot;3&quot; unique_id=&quot;13110&quot;&gt;&lt;property id=&quot;20148&quot; value=&quot;5&quot;/&gt;&lt;property id=&quot;20300&quot; value=&quot;Slide 24&quot;/&gt;&lt;property id=&quot;20307&quot; value=&quot;312&quot;/&gt;&lt;/object&gt;&lt;object type=&quot;3&quot; unique_id=&quot;13112&quot;&gt;&lt;property id=&quot;20148&quot; value=&quot;5&quot;/&gt;&lt;property id=&quot;20300&quot; value=&quot;Slide 36&quot;/&gt;&lt;property id=&quot;20307&quot; value=&quot;313&quot;/&gt;&lt;/object&gt;&lt;object type=&quot;3&quot; unique_id=&quot;13114&quot;&gt;&lt;property id=&quot;20148&quot; value=&quot;5&quot;/&gt;&lt;property id=&quot;20300&quot; value=&quot;Slide 40&quot;/&gt;&lt;property id=&quot;20307&quot; value=&quot;316&quot;/&gt;&lt;/object&gt;&lt;object type=&quot;3&quot; unique_id=&quot;13115&quot;&gt;&lt;property id=&quot;20148&quot; value=&quot;5&quot;/&gt;&lt;property id=&quot;20300&quot; value=&quot;Slide 42&quot;/&gt;&lt;property id=&quot;20307&quot; value=&quot;317&quot;/&gt;&lt;/object&gt;&lt;object type=&quot;3&quot; unique_id=&quot;13116&quot;&gt;&lt;property id=&quot;20148&quot; value=&quot;5&quot;/&gt;&lt;property id=&quot;20300&quot; value=&quot;Slide 43&quot;/&gt;&lt;property id=&quot;20307&quot; value=&quot;318&quot;/&gt;&lt;/object&gt;&lt;object type=&quot;3&quot; unique_id=&quot;13117&quot;&gt;&lt;property id=&quot;20148&quot; value=&quot;5&quot;/&gt;&lt;property id=&quot;20300&quot; value=&quot;Slide 46&quot;/&gt;&lt;property id=&quot;20307&quot; value=&quot;319&quot;/&gt;&lt;/object&gt;&lt;object type=&quot;3&quot; unique_id=&quot;13118&quot;&gt;&lt;property id=&quot;20148&quot; value=&quot;5&quot;/&gt;&lt;property id=&quot;20300&quot; value=&quot;Slide 47&quot;/&gt;&lt;property id=&quot;20307&quot; value=&quot;320&quot;/&gt;&lt;/object&gt;&lt;object type=&quot;3&quot; unique_id=&quot;13119&quot;&gt;&lt;property id=&quot;20148&quot; value=&quot;5&quot;/&gt;&lt;property id=&quot;20300&quot; value=&quot;Slide 48&quot;/&gt;&lt;property id=&quot;20307&quot; value=&quot;321&quot;/&gt;&lt;/object&gt;&lt;object type=&quot;3&quot; unique_id=&quot;13120&quot;&gt;&lt;property id=&quot;20148&quot; value=&quot;5&quot;/&gt;&lt;property id=&quot;20300&quot; value=&quot;Slide 49&quot;/&gt;&lt;property id=&quot;20307&quot; value=&quot;322&quot;/&gt;&lt;/object&gt;&lt;object type=&quot;3&quot; unique_id=&quot;13121&quot;&gt;&lt;property id=&quot;20148&quot; value=&quot;5&quot;/&gt;&lt;property id=&quot;20300&quot; value=&quot;Slide 50&quot;/&gt;&lt;property id=&quot;20307&quot; value=&quot;323&quot;/&gt;&lt;/object&gt;&lt;object type=&quot;3&quot; unique_id=&quot;13124&quot;&gt;&lt;property id=&quot;20148&quot; value=&quot;5&quot;/&gt;&lt;property id=&quot;20300&quot; value=&quot;Slide 51&quot;/&gt;&lt;property id=&quot;20307&quot; value=&quot;326&quot;/&gt;&lt;/object&gt;&lt;object type=&quot;3&quot; unique_id=&quot;13125&quot;&gt;&lt;property id=&quot;20148&quot; value=&quot;5&quot;/&gt;&lt;property id=&quot;20300&quot; value=&quot;Slide 52&quot;/&gt;&lt;property id=&quot;20307&quot; value=&quot;327&quot;/&gt;&lt;/object&gt;&lt;object type=&quot;3&quot; unique_id=&quot;13126&quot;&gt;&lt;property id=&quot;20148&quot; value=&quot;5&quot;/&gt;&lt;property id=&quot;20300&quot; value=&quot;Slide 53&quot;/&gt;&lt;property id=&quot;20307&quot; value=&quot;328&quot;/&gt;&lt;/object&gt;&lt;object type=&quot;3&quot; unique_id=&quot;13132&quot;&gt;&lt;property id=&quot;20148&quot; value=&quot;5&quot;/&gt;&lt;property id=&quot;20300&quot; value=&quot;Slide 8 - &amp;quot;Add a new reference&amp;quot;&quot;/&gt;&lt;property id=&quot;20307&quot; value=&quot;385&quot;/&gt;&lt;/object&gt;&lt;object type=&quot;3&quot; unique_id=&quot;13133&quot;&gt;&lt;property id=&quot;20148&quot; value=&quot;5&quot;/&gt;&lt;property id=&quot;20300&quot; value=&quot;Slide 12 - &amp;quot;More about record fields&amp;quot;&quot;/&gt;&lt;property id=&quot;20307&quot; value=&quot;386&quot;/&gt;&lt;/object&gt;&lt;object type=&quot;3&quot; unique_id=&quot;13134&quot;&gt;&lt;property id=&quot;20148&quot; value=&quot;5&quot;/&gt;&lt;property id=&quot;20300&quot; value=&quot;Slide 21 - &amp;quot;Change the reference style&amp;quot;&quot;/&gt;&lt;property id=&quot;20307&quot; value=&quot;387&quot;/&gt;&lt;/object&gt;&lt;object type=&quot;3&quot; unique_id=&quot;13135&quot;&gt;&lt;property id=&quot;20148&quot; value=&quot;5&quot;/&gt;&lt;property id=&quot;20300&quot; value=&quot;Slide 33 - &amp;quot;Edit the reference style&amp;quot;&quot;/&gt;&lt;property id=&quot;20307&quot; value=&quot;388&quot;/&gt;&lt;/object&gt;&lt;object type=&quot;3&quot; unique_id=&quot;13136&quot;&gt;&lt;property id=&quot;20148&quot; value=&quot;5&quot;/&gt;&lt;property id=&quot;20300&quot; value=&quot;Slide 37 - &amp;quot;Edit the reference style - citations&amp;quot;&quot;/&gt;&lt;property id=&quot;20307&quot; value=&quot;416&quot;/&gt;&lt;/object&gt;&lt;object type=&quot;3&quot; unique_id=&quot;13137&quot;&gt;&lt;property id=&quot;20148&quot; value=&quot;5&quot;/&gt;&lt;property id=&quot;20300&quot; value=&quot;Slide 44 - &amp;quot;Edit the reference style - bibliography&amp;quot;&quot;/&gt;&lt;property id=&quot;20307&quot; value=&quot;389&quot;/&gt;&lt;/object&gt;&lt;object type=&quot;3&quot; unique_id=&quot;13138&quot;&gt;&lt;property id=&quot;20148&quot; value=&quot;5&quot;/&gt;&lt;property id=&quot;20300&quot; value=&quot;Slide 56 - &amp;quot;Apply an edited reference style&amp;quot;&quot;/&gt;&lt;property id=&quot;20307&quot; value=&quot;390&quot;/&gt;&lt;/object&gt;&lt;object type=&quot;3&quot; unique_id=&quot;13139&quot;&gt;&lt;property id=&quot;20148&quot; value=&quot;5&quot;/&gt;&lt;property id=&quot;20300&quot; value=&quot;Slide 59&quot;/&gt;&lt;property id=&quot;20307&quot; value=&quot;331&quot;/&gt;&lt;/object&gt;&lt;object type=&quot;3&quot; unique_id=&quot;13140&quot;&gt;&lt;property id=&quot;20148&quot; value=&quot;5&quot;/&gt;&lt;property id=&quot;20300&quot; value=&quot;Slide 60&quot;/&gt;&lt;property id=&quot;20307&quot; value=&quot;332&quot;/&gt;&lt;/object&gt;&lt;object type=&quot;3&quot; unique_id=&quot;13144&quot;&gt;&lt;property id=&quot;20148&quot; value=&quot;5&quot;/&gt;&lt;property id=&quot;20300&quot; value=&quot;Slide 61 - &amp;quot;Set some EndNote preferences&amp;quot;&quot;/&gt;&lt;property id=&quot;20307&quot; value=&quot;392&quot;/&gt;&lt;/object&gt;&lt;object type=&quot;3&quot; unique_id=&quot;13145&quot;&gt;&lt;property id=&quot;20148&quot; value=&quot;5&quot;/&gt;&lt;property id=&quot;20300&quot; value=&quot;Slide 63&quot;/&gt;&lt;property id=&quot;20307&quot; value=&quot;335&quot;/&gt;&lt;/object&gt;&lt;object type=&quot;3&quot; unique_id=&quot;13146&quot;&gt;&lt;property id=&quot;20148&quot; value=&quot;5&quot;/&gt;&lt;property id=&quot;20300&quot; value=&quot;Slide 64&quot;/&gt;&lt;property id=&quot;20307&quot; value=&quot;336&quot;/&gt;&lt;/object&gt;&lt;object type=&quot;3&quot; unique_id=&quot;13149&quot;&gt;&lt;property id=&quot;20148&quot; value=&quot;5&quot;/&gt;&lt;property id=&quot;20300&quot; value=&quot;Slide 142 - &amp;quot;Use EndNote with Word&amp;quot;&quot;/&gt;&lt;property id=&quot;20307&quot; value=&quot;394&quot;/&gt;&lt;/object&gt;&lt;object type=&quot;3&quot; unique_id=&quot;13150&quot;&gt;&lt;property id=&quot;20148&quot; value=&quot;5&quot;/&gt;&lt;property id=&quot;20300&quot; value=&quot;Slide 145&quot;/&gt;&lt;property id=&quot;20307&quot; value=&quot;339&quot;/&gt;&lt;/object&gt;&lt;object type=&quot;3&quot; unique_id=&quot;13151&quot;&gt;&lt;property id=&quot;20148&quot; value=&quot;5&quot;/&gt;&lt;property id=&quot;20300&quot; value=&quot;Slide 146&quot;/&gt;&lt;property id=&quot;20307&quot; value=&quot;340&quot;/&gt;&lt;/object&gt;&lt;object type=&quot;3&quot; unique_id=&quot;13152&quot;&gt;&lt;property id=&quot;20148&quot; value=&quot;5&quot;/&gt;&lt;property id=&quot;20300&quot; value=&quot;Slide 147&quot;/&gt;&lt;property id=&quot;20307&quot; value=&quot;341&quot;/&gt;&lt;/object&gt;&lt;object type=&quot;3&quot; unique_id=&quot;13153&quot;&gt;&lt;property id=&quot;20148&quot; value=&quot;5&quot;/&gt;&lt;property id=&quot;20300&quot; value=&quot;Slide 151&quot;/&gt;&lt;property id=&quot;20307&quot; value=&quot;342&quot;/&gt;&lt;/object&gt;&lt;object type=&quot;3&quot; unique_id=&quot;13154&quot;&gt;&lt;property id=&quot;20148&quot; value=&quot;5&quot;/&gt;&lt;property id=&quot;20300&quot; value=&quot;Slide 154&quot;/&gt;&lt;property id=&quot;20307&quot; value=&quot;343&quot;/&gt;&lt;/object&gt;&lt;object type=&quot;3&quot; unique_id=&quot;13155&quot;&gt;&lt;property id=&quot;20148&quot; value=&quot;5&quot;/&gt;&lt;property id=&quot;20300&quot; value=&quot;Slide 157&quot;/&gt;&lt;property id=&quot;20307&quot; value=&quot;344&quot;/&gt;&lt;/object&gt;&lt;object type=&quot;3&quot; unique_id=&quot;13156&quot;&gt;&lt;property id=&quot;20148&quot; value=&quot;5&quot;/&gt;&lt;property id=&quot;20300&quot; value=&quot;Slide 159&quot;/&gt;&lt;property id=&quot;20307&quot; value=&quot;345&quot;/&gt;&lt;/object&gt;&lt;object type=&quot;3&quot; unique_id=&quot;13157&quot;&gt;&lt;property id=&quot;20148&quot; value=&quot;5&quot;/&gt;&lt;property id=&quot;20300&quot; value=&quot;Slide 161 - &amp;quot;Manage the bibliography layout&amp;quot;&quot;/&gt;&lt;property id=&quot;20307&quot; value=&quot;395&quot;/&gt;&lt;/object&gt;&lt;object type=&quot;3&quot; unique_id=&quot;13174&quot;&gt;&lt;property id=&quot;20148&quot; value=&quot;5&quot;/&gt;&lt;property id=&quot;20300&quot; value=&quot;Slide 81 - &amp;quot;Export from Web of Science&amp;quot;&quot;/&gt;&lt;property id=&quot;20307&quot; value=&quot;398&quot;/&gt;&lt;/object&gt;&lt;object type=&quot;3&quot; unique_id=&quot;13175&quot;&gt;&lt;property id=&quot;20148&quot; value=&quot;5&quot;/&gt;&lt;property id=&quot;20300&quot; value=&quot;Slide 83&quot;/&gt;&lt;property id=&quot;20307&quot; value=&quot;360&quot;/&gt;&lt;/object&gt;&lt;object type=&quot;3&quot; unique_id=&quot;13176&quot;&gt;&lt;property id=&quot;20148&quot; value=&quot;5&quot;/&gt;&lt;property id=&quot;20300&quot; value=&quot;Slide 84&quot;/&gt;&lt;property id=&quot;20307&quot; value=&quot;361&quot;/&gt;&lt;/object&gt;&lt;object type=&quot;3&quot; unique_id=&quot;13177&quot;&gt;&lt;property id=&quot;20148&quot; value=&quot;5&quot;/&gt;&lt;property id=&quot;20300&quot; value=&quot;Slide 86&quot;/&gt;&lt;property id=&quot;20307&quot; value=&quot;362&quot;/&gt;&lt;/object&gt;&lt;object type=&quot;3&quot; unique_id=&quot;13178&quot;&gt;&lt;property id=&quot;20148&quot; value=&quot;5&quot;/&gt;&lt;property id=&quot;20300&quot; value=&quot;Slide 87&quot;/&gt;&lt;property id=&quot;20307&quot; value=&quot;363&quot;/&gt;&lt;/object&gt;&lt;object type=&quot;3&quot; unique_id=&quot;13180&quot;&gt;&lt;property id=&quot;20148&quot; value=&quot;5&quot;/&gt;&lt;property id=&quot;20300&quot; value=&quot;Slide 88&quot;/&gt;&lt;property id=&quot;20307&quot; value=&quot;365&quot;/&gt;&lt;/object&gt;&lt;object type=&quot;3&quot; unique_id=&quot;13181&quot;&gt;&lt;property id=&quot;20148&quot; value=&quot;5&quot;/&gt;&lt;property id=&quot;20300&quot; value=&quot;Slide 89&quot;/&gt;&lt;property id=&quot;20307&quot; value=&quot;366&quot;/&gt;&lt;/object&gt;&lt;object type=&quot;3&quot; unique_id=&quot;13182&quot;&gt;&lt;property id=&quot;20148&quot; value=&quot;5&quot;/&gt;&lt;property id=&quot;20300&quot; value=&quot;Slide 90&quot;/&gt;&lt;property id=&quot;20307&quot; value=&quot;367&quot;/&gt;&lt;/object&gt;&lt;object type=&quot;3&quot; unique_id=&quot;13183&quot;&gt;&lt;property id=&quot;20148&quot; value=&quot;5&quot;/&gt;&lt;property id=&quot;20300&quot; value=&quot;Slide 91&quot;/&gt;&lt;property id=&quot;20307&quot; value=&quot;368&quot;/&gt;&lt;/object&gt;&lt;object type=&quot;3&quot; unique_id=&quot;13192&quot;&gt;&lt;property id=&quot;20148&quot; value=&quot;5&quot;/&gt;&lt;property id=&quot;20300&quot; value=&quot;Slide 92 - &amp;quot;Find full text of articles&amp;quot;&quot;/&gt;&lt;property id=&quot;20307&quot; value=&quot;378&quot;/&gt;&lt;/object&gt;&lt;object type=&quot;3&quot; unique_id=&quot;13193&quot;&gt;&lt;property id=&quot;20148&quot; value=&quot;5&quot;/&gt;&lt;property id=&quot;20300&quot; value=&quot;Slide 96&quot;/&gt;&lt;property id=&quot;20307&quot; value=&quot;376&quot;/&gt;&lt;/object&gt;&lt;object type=&quot;3&quot; unique_id=&quot;13194&quot;&gt;&lt;property id=&quot;20148&quot; value=&quot;5&quot;/&gt;&lt;property id=&quot;20300&quot; value=&quot;Slide 97&quot;/&gt;&lt;property id=&quot;20307&quot; value=&quot;377&quot;/&gt;&lt;/object&gt;&lt;object type=&quot;3&quot; unique_id=&quot;13195&quot;&gt;&lt;property id=&quot;20148&quot; value=&quot;5&quot;/&gt;&lt;property id=&quot;20300&quot; value=&quot;Slide 99 - &amp;quot;Attach PDF files to records&amp;quot;&quot;/&gt;&lt;property id=&quot;20307&quot; value=&quot;379&quot;/&gt;&lt;/object&gt;&lt;object type=&quot;3&quot; unique_id=&quot;13196&quot;&gt;&lt;property id=&quot;20148&quot; value=&quot;5&quot;/&gt;&lt;property id=&quot;20300&quot; value=&quot;Slide 101&quot;/&gt;&lt;property id=&quot;20307&quot; value=&quot;380&quot;/&gt;&lt;/object&gt;&lt;object type=&quot;3&quot; unique_id=&quot;13197&quot;&gt;&lt;property id=&quot;20148&quot; value=&quot;5&quot;/&gt;&lt;property id=&quot;20300&quot; value=&quot;Slide 104&quot;/&gt;&lt;property id=&quot;20307&quot; value=&quot;381&quot;/&gt;&lt;/object&gt;&lt;object type=&quot;3&quot; unique_id=&quot;13198&quot;&gt;&lt;property id=&quot;20148&quot; value=&quot;5&quot;/&gt;&lt;property id=&quot;20300&quot; value=&quot;Slide 102&quot;/&gt;&lt;property id=&quot;20307&quot; value=&quot;382&quot;/&gt;&lt;/object&gt;&lt;object type=&quot;3&quot; unique_id=&quot;13199&quot;&gt;&lt;property id=&quot;20148&quot; value=&quot;5&quot;/&gt;&lt;property id=&quot;20300&quot; value=&quot;Slide 103&quot;/&gt;&lt;property id=&quot;20307&quot; value=&quot;383&quot;/&gt;&lt;/object&gt;&lt;object type=&quot;3&quot; unique_id=&quot;13206&quot;&gt;&lt;property id=&quot;20148&quot; value=&quot;5&quot;/&gt;&lt;property id=&quot;20300&quot; value=&quot;Slide 66 - &amp;quot;Sort references into groups&amp;quot;&quot;/&gt;&lt;property id=&quot;20307&quot; value=&quot;405&quot;/&gt;&lt;/object&gt;&lt;object type=&quot;3&quot; unique_id=&quot;13207&quot;&gt;&lt;property id=&quot;20148&quot; value=&quot;5&quot;/&gt;&lt;property id=&quot;20300&quot; value=&quot;Slide 68&quot;/&gt;&lt;property id=&quot;20307&quot; value=&quot;406&quot;/&gt;&lt;/object&gt;&lt;object type=&quot;3&quot; unique_id=&quot;13208&quot;&gt;&lt;property id=&quot;20148&quot; value=&quot;5&quot;/&gt;&lt;property id=&quot;20300&quot; value=&quot;Slide 69&quot;/&gt;&lt;property id=&quot;20307&quot; value=&quot;407&quot;/&gt;&lt;/object&gt;&lt;object type=&quot;3&quot; unique_id=&quot;14522&quot;&gt;&lt;property id=&quot;20148&quot; value=&quot;5&quot;/&gt;&lt;property id=&quot;20300&quot; value=&quot;Slide 143 - &amp;quot;Insert citations in a document&amp;quot;&quot;/&gt;&lt;property id=&quot;20307&quot; value=&quot;417&quot;/&gt;&lt;/object&gt;&lt;object type=&quot;3&quot; unique_id=&quot;14523&quot;&gt;&lt;property id=&quot;20148&quot; value=&quot;5&quot;/&gt;&lt;property id=&quot;20300&quot; value=&quot;Slide 152 - &amp;quot;Edit citations&amp;quot;&quot;/&gt;&lt;property id=&quot;20307&quot; value=&quot;418&quot;/&gt;&lt;/object&gt;&lt;object type=&quot;3&quot; unique_id=&quot;16438&quot;&gt;&lt;property id=&quot;20148&quot; value=&quot;5&quot;/&gt;&lt;property id=&quot;20300&quot; value=&quot;Slide 14&quot;/&gt;&lt;property id=&quot;20307&quot; value=&quot;419&quot;/&gt;&lt;/object&gt;&lt;object type=&quot;3&quot; unique_id=&quot;16440&quot;&gt;&lt;property id=&quot;20148&quot; value=&quot;5&quot;/&gt;&lt;property id=&quot;20300&quot; value=&quot;Slide 41&quot;/&gt;&lt;property id=&quot;20307&quot; value=&quot;421&quot;/&gt;&lt;/object&gt;&lt;object type=&quot;3&quot; unique_id=&quot;17775&quot;&gt;&lt;property id=&quot;20148&quot; value=&quot;5&quot;/&gt;&lt;property id=&quot;20300&quot; value=&quot;Slide 54&quot;/&gt;&lt;property id=&quot;20307&quot; value=&quot;422&quot;/&gt;&lt;/object&gt;&lt;object type=&quot;3&quot; unique_id=&quot;17776&quot;&gt;&lt;property id=&quot;20148&quot; value=&quot;5&quot;/&gt;&lt;property id=&quot;20300&quot; value=&quot;Slide 55&quot;/&gt;&lt;property id=&quot;20307&quot; value=&quot;423&quot;/&gt;&lt;/object&gt;&lt;object type=&quot;3&quot; unique_id=&quot;17777&quot;&gt;&lt;property id=&quot;20148&quot; value=&quot;5&quot;/&gt;&lt;property id=&quot;20300&quot; value=&quot;Slide 58&quot;/&gt;&lt;property id=&quot;20307&quot; value=&quot;424&quot;/&gt;&lt;/object&gt;&lt;object type=&quot;3&quot; unique_id=&quot;19718&quot;&gt;&lt;property id=&quot;20148&quot; value=&quot;5&quot;/&gt;&lt;property id=&quot;20300&quot; value=&quot;Slide 148&quot;/&gt;&lt;property id=&quot;20307&quot; value=&quot;425&quot;/&gt;&lt;/object&gt;&lt;object type=&quot;3&quot; unique_id=&quot;19719&quot;&gt;&lt;property id=&quot;20148&quot; value=&quot;5&quot;/&gt;&lt;property id=&quot;20300&quot; value=&quot;Slide 155&quot;/&gt;&lt;property id=&quot;20307&quot; value=&quot;426&quot;/&gt;&lt;/object&gt;&lt;object type=&quot;3&quot; unique_id=&quot;19720&quot;&gt;&lt;property id=&quot;20148&quot; value=&quot;5&quot;/&gt;&lt;property id=&quot;20300&quot; value=&quot;Slide 156&quot;/&gt;&lt;property id=&quot;20307&quot; value=&quot;427&quot;/&gt;&lt;/object&gt;&lt;object type=&quot;3&quot; unique_id=&quot;19722&quot;&gt;&lt;property id=&quot;20148&quot; value=&quot;5&quot;/&gt;&lt;property id=&quot;20300&quot; value=&quot;Slide 163&quot;/&gt;&lt;property id=&quot;20307&quot; value=&quot;431&quot;/&gt;&lt;/object&gt;&lt;object type=&quot;3&quot; unique_id=&quot;21750&quot;&gt;&lt;property id=&quot;20148&quot; value=&quot;5&quot;/&gt;&lt;property id=&quot;20300&quot; value=&quot;Slide 98&quot;/&gt;&lt;property id=&quot;20307&quot; value=&quot;438&quot;/&gt;&lt;/object&gt;&lt;object type=&quot;3&quot; unique_id=&quot;24615&quot;&gt;&lt;property id=&quot;20148&quot; value=&quot;5&quot;/&gt;&lt;property id=&quot;20300&quot; value=&quot;Slide 70&quot;/&gt;&lt;property id=&quot;20307&quot; value=&quot;439&quot;/&gt;&lt;/object&gt;&lt;object type=&quot;3&quot; unique_id=&quot;28337&quot;&gt;&lt;property id=&quot;20148&quot; value=&quot;5&quot;/&gt;&lt;property id=&quot;20300&quot; value=&quot;Slide 158&quot;/&gt;&lt;property id=&quot;20307&quot; value=&quot;441&quot;/&gt;&lt;/object&gt;&lt;object type=&quot;3&quot; unique_id=&quot;28338&quot;&gt;&lt;property id=&quot;20148&quot; value=&quot;5&quot;/&gt;&lt;property id=&quot;20300&quot; value=&quot;Slide 164&quot;/&gt;&lt;property id=&quot;20307&quot; value=&quot;442&quot;/&gt;&lt;/object&gt;&lt;object type=&quot;3&quot; unique_id=&quot;28859&quot;&gt;&lt;property id=&quot;20148&quot; value=&quot;5&quot;/&gt;&lt;property id=&quot;20300&quot; value=&quot;Slide 105 - &amp;quot;Use the PDF viewer&amp;quot;&quot;/&gt;&lt;property id=&quot;20307&quot; value=&quot;443&quot;/&gt;&lt;/object&gt;&lt;object type=&quot;3&quot; unique_id=&quot;28860&quot;&gt;&lt;property id=&quot;20148&quot; value=&quot;5&quot;/&gt;&lt;property id=&quot;20300&quot; value=&quot;Slide 106&quot;/&gt;&lt;property id=&quot;20307&quot; value=&quot;444&quot;/&gt;&lt;/object&gt;&lt;object type=&quot;3&quot; unique_id=&quot;28861&quot;&gt;&lt;property id=&quot;20148&quot; value=&quot;5&quot;/&gt;&lt;property id=&quot;20300&quot; value=&quot;Slide 109&quot;/&gt;&lt;property id=&quot;20307&quot; value=&quot;445&quot;/&gt;&lt;/object&gt;&lt;object type=&quot;3&quot; unique_id=&quot;28862&quot;&gt;&lt;property id=&quot;20148&quot; value=&quot;5&quot;/&gt;&lt;property id=&quot;20300&quot; value=&quot;Slide 110&quot;/&gt;&lt;property id=&quot;20307&quot; value=&quot;446&quot;/&gt;&lt;/object&gt;&lt;object type=&quot;3&quot; unique_id=&quot;33487&quot;&gt;&lt;property id=&quot;20148&quot; value=&quot;5&quot;/&gt;&lt;property id=&quot;20300&quot; value=&quot;Slide 16&quot;/&gt;&lt;property id=&quot;20307&quot; value=&quot;453&quot;/&gt;&lt;/object&gt;&lt;object type=&quot;3&quot; unique_id=&quot;33488&quot;&gt;&lt;property id=&quot;20148&quot; value=&quot;5&quot;/&gt;&lt;property id=&quot;20300&quot; value=&quot;Slide 20&quot;/&gt;&lt;property id=&quot;20307&quot; value=&quot;454&quot;/&gt;&lt;/object&gt;&lt;object type=&quot;3&quot; unique_id=&quot;33491&quot;&gt;&lt;property id=&quot;20148&quot; value=&quot;5&quot;/&gt;&lt;property id=&quot;20300&quot; value=&quot;Slide 93&quot;/&gt;&lt;property id=&quot;20307&quot; value=&quot;457&quot;/&gt;&lt;/object&gt;&lt;object type=&quot;3&quot; unique_id=&quot;33492&quot;&gt;&lt;property id=&quot;20148&quot; value=&quot;5&quot;/&gt;&lt;property id=&quot;20300&quot; value=&quot;Slide 94&quot;/&gt;&lt;property id=&quot;20307&quot; value=&quot;458&quot;/&gt;&lt;/object&gt;&lt;object type=&quot;3&quot; unique_id=&quot;35354&quot;&gt;&lt;property id=&quot;20148&quot; value=&quot;5&quot;/&gt;&lt;property id=&quot;20300&quot; value=&quot;Slide 107&quot;/&gt;&lt;property id=&quot;20307&quot; value=&quot;459&quot;/&gt;&lt;/object&gt;&lt;object type=&quot;3&quot; unique_id=&quot;35355&quot;&gt;&lt;property id=&quot;20148&quot; value=&quot;5&quot;/&gt;&lt;property id=&quot;20300&quot; value=&quot;Slide 108&quot;/&gt;&lt;property id=&quot;20307&quot; value=&quot;460&quot;/&gt;&lt;/object&gt;&lt;object type=&quot;3&quot; unique_id=&quot;35356&quot;&gt;&lt;property id=&quot;20148&quot; value=&quot;5&quot;/&gt;&lt;property id=&quot;20300&quot; value=&quot;Slide 129 - &amp;quot;Search the EndNote Library&amp;quot;&quot;/&gt;&lt;property id=&quot;20307&quot; value=&quot;461&quot;/&gt;&lt;/object&gt;&lt;object type=&quot;3&quot; unique_id=&quot;35357&quot;&gt;&lt;property id=&quot;20148&quot; value=&quot;5&quot;/&gt;&lt;property id=&quot;20300&quot; value=&quot;Slide 132&quot;/&gt;&lt;property id=&quot;20307&quot; value=&quot;462&quot;/&gt;&lt;/object&gt;&lt;object type=&quot;3&quot; unique_id=&quot;35358&quot;&gt;&lt;property id=&quot;20148&quot; value=&quot;5&quot;/&gt;&lt;property id=&quot;20300&quot; value=&quot;Slide 133&quot;/&gt;&lt;property id=&quot;20307&quot; value=&quot;463&quot;/&gt;&lt;/object&gt;&lt;object type=&quot;3&quot; unique_id=&quot;35360&quot;&gt;&lt;property id=&quot;20148&quot; value=&quot;5&quot;/&gt;&lt;property id=&quot;20300&quot; value=&quot;Slide 134&quot;/&gt;&lt;property id=&quot;20307&quot; value=&quot;465&quot;/&gt;&lt;/object&gt;&lt;object type=&quot;3&quot; unique_id=&quot;35361&quot;&gt;&lt;property id=&quot;20148&quot; value=&quot;5&quot;/&gt;&lt;property id=&quot;20300&quot; value=&quot;Slide 135&quot;/&gt;&lt;property id=&quot;20307&quot; value=&quot;466&quot;/&gt;&lt;/object&gt;&lt;object type=&quot;3&quot; unique_id=&quot;35362&quot;&gt;&lt;property id=&quot;20148&quot; value=&quot;5&quot;/&gt;&lt;property id=&quot;20300&quot; value=&quot;Slide 160&quot;/&gt;&lt;property id=&quot;20307&quot; value=&quot;467&quot;/&gt;&lt;/object&gt;&lt;object type=&quot;3&quot; unique_id=&quot;35645&quot;&gt;&lt;property id=&quot;20148&quot; value=&quot;5&quot;/&gt;&lt;property id=&quot;20300&quot; value=&quot;Slide 38&quot;/&gt;&lt;property id=&quot;20307&quot; value=&quot;468&quot;/&gt;&lt;/object&gt;&lt;object type=&quot;3&quot; unique_id=&quot;35646&quot;&gt;&lt;property id=&quot;20148&quot; value=&quot;5&quot;/&gt;&lt;property id=&quot;20300&quot; value=&quot;Slide 39&quot;/&gt;&lt;property id=&quot;20307&quot; value=&quot;469&quot;/&gt;&lt;/object&gt;&lt;object type=&quot;3&quot; unique_id=&quot;38099&quot;&gt;&lt;property id=&quot;20148&quot; value=&quot;5&quot;/&gt;&lt;property id=&quot;20300&quot; value=&quot;Slide 25 - &amp;quot;Find and use UoS styles&amp;quot;&quot;/&gt;&lt;property id=&quot;20307&quot; value=&quot;470&quot;/&gt;&lt;/object&gt;&lt;object type=&quot;3&quot; unique_id=&quot;38101&quot;&gt;&lt;property id=&quot;20148&quot; value=&quot;5&quot;/&gt;&lt;property id=&quot;20300&quot; value=&quot;Slide 71 - &amp;quot;Working with Smart Groups&amp;quot;&quot;/&gt;&lt;property id=&quot;20307&quot; value=&quot;472&quot;/&gt;&lt;/object&gt;&lt;object type=&quot;3&quot; unique_id=&quot;38102&quot;&gt;&lt;property id=&quot;20148&quot; value=&quot;5&quot;/&gt;&lt;property id=&quot;20300&quot; value=&quot;Slide 76 - &amp;quot;Back up the EndNote Library&amp;quot;&quot;/&gt;&lt;property id=&quot;20307&quot; value=&quot;473&quot;/&gt;&lt;/object&gt;&lt;object type=&quot;3&quot; unique_id=&quot;38103&quot;&gt;&lt;property id=&quot;20148&quot; value=&quot;5&quot;/&gt;&lt;property id=&quot;20300&quot; value=&quot;Slide 111 - &amp;quot;Import folder containing PDFs&amp;quot;&quot;/&gt;&lt;property id=&quot;20307&quot; value=&quot;474&quot;/&gt;&lt;/object&gt;&lt;object type=&quot;3&quot; unique_id=&quot;38104&quot;&gt;&lt;property id=&quot;20148&quot; value=&quot;5&quot;/&gt;&lt;property id=&quot;20300&quot; value=&quot;Slide 124 - &amp;quot;Search DelphiS&amp;quot;&quot;/&gt;&lt;property id=&quot;20307&quot; value=&quot;475&quot;/&gt;&lt;/object&gt;&lt;object type=&quot;3&quot; unique_id=&quot;38105&quot;&gt;&lt;property id=&quot;20148&quot; value=&quot;5&quot;/&gt;&lt;property id=&quot;20300&quot; value=&quot;Slide 115 - &amp;quot;Export from Google Scholar&amp;quot;&quot;/&gt;&lt;property id=&quot;20307&quot; value=&quot;476&quot;/&gt;&lt;/object&gt;&lt;object type=&quot;3&quot; unique_id=&quot;38106&quot;&gt;&lt;property id=&quot;20148&quot; value=&quot;5&quot;/&gt;&lt;property id=&quot;20300&quot; value=&quot;Slide 136 - &amp;quot;Managing duplicates&amp;quot;&quot;/&gt;&lt;property id=&quot;20307&quot; value=&quot;477&quot;/&gt;&lt;/object&gt;&lt;object type=&quot;3&quot; unique_id=&quot;38107&quot;&gt;&lt;property id=&quot;20148&quot; value=&quot;5&quot;/&gt;&lt;property id=&quot;20300&quot; value=&quot;Slide 165 - &amp;quot;Synchronising with EndNote Online&amp;quot;&quot;/&gt;&lt;property id=&quot;20307&quot; value=&quot;478&quot;/&gt;&lt;/object&gt;&lt;object type=&quot;3&quot; unique_id=&quot;38108&quot;&gt;&lt;property id=&quot;20148&quot; value=&quot;5&quot;/&gt;&lt;property id=&quot;20300&quot; value=&quot;Slide 178 - &amp;quot;CWYW with EndNote Online&amp;quot;&quot;/&gt;&lt;property id=&quot;20307&quot; value=&quot;479&quot;/&gt;&lt;/object&gt;&lt;object type=&quot;3&quot; unique_id=&quot;40369&quot;&gt;&lt;property id=&quot;20148&quot; value=&quot;5&quot;/&gt;&lt;property id=&quot;20300&quot; value=&quot;Slide 15&quot;/&gt;&lt;property id=&quot;20307&quot; value=&quot;480&quot;/&gt;&lt;/object&gt;&lt;object type=&quot;3&quot; unique_id=&quot;40370&quot;&gt;&lt;property id=&quot;20148&quot; value=&quot;5&quot;/&gt;&lt;property id=&quot;20300&quot; value=&quot;Slide 17&quot;/&gt;&lt;property id=&quot;20307&quot; value=&quot;481&quot;/&gt;&lt;/object&gt;&lt;object type=&quot;3&quot; unique_id=&quot;40371&quot;&gt;&lt;property id=&quot;20148&quot; value=&quot;5&quot;/&gt;&lt;property id=&quot;20300&quot; value=&quot;Slide 18&quot;/&gt;&lt;property id=&quot;20307&quot; value=&quot;482&quot;/&gt;&lt;/object&gt;&lt;object type=&quot;3&quot; unique_id=&quot;40372&quot;&gt;&lt;property id=&quot;20148&quot; value=&quot;5&quot;/&gt;&lt;property id=&quot;20300&quot; value=&quot;Slide 19&quot;/&gt;&lt;property id=&quot;20307&quot; value=&quot;483&quot;/&gt;&lt;/object&gt;&lt;object type=&quot;3&quot; unique_id=&quot;40373&quot;&gt;&lt;property id=&quot;20148&quot; value=&quot;5&quot;/&gt;&lt;property id=&quot;20300&quot; value=&quot;Slide 35&quot;/&gt;&lt;property id=&quot;20307&quot; value=&quot;484&quot;/&gt;&lt;/object&gt;&lt;object type=&quot;3&quot; unique_id=&quot;40375&quot;&gt;&lt;property id=&quot;20148&quot; value=&quot;5&quot;/&gt;&lt;property id=&quot;20300&quot; value=&quot;Slide 65&quot;/&gt;&lt;property id=&quot;20307&quot; value=&quot;486&quot;/&gt;&lt;/object&gt;&lt;object type=&quot;3&quot; unique_id=&quot;40379&quot;&gt;&lt;property id=&quot;20148&quot; value=&quot;5&quot;/&gt;&lt;property id=&quot;20300&quot; value=&quot;Slide 72&quot;/&gt;&lt;property id=&quot;20307&quot; value=&quot;490&quot;/&gt;&lt;/object&gt;&lt;object type=&quot;3&quot; unique_id=&quot;40380&quot;&gt;&lt;property id=&quot;20148&quot; value=&quot;5&quot;/&gt;&lt;property id=&quot;20300&quot; value=&quot;Slide 73&quot;/&gt;&lt;property id=&quot;20307&quot; value=&quot;491&quot;/&gt;&lt;/object&gt;&lt;object type=&quot;3&quot; unique_id=&quot;40381&quot;&gt;&lt;property id=&quot;20148&quot; value=&quot;5&quot;/&gt;&lt;property id=&quot;20300&quot; value=&quot;Slide 74&quot;/&gt;&lt;property id=&quot;20307&quot; value=&quot;492&quot;/&gt;&lt;/object&gt;&lt;object type=&quot;3&quot; unique_id=&quot;40382&quot;&gt;&lt;property id=&quot;20148&quot; value=&quot;5&quot;/&gt;&lt;property id=&quot;20300&quot; value=&quot;Slide 75&quot;/&gt;&lt;property id=&quot;20307&quot; value=&quot;493&quot;/&gt;&lt;/object&gt;&lt;object type=&quot;3&quot; unique_id=&quot;41297&quot;&gt;&lt;property id=&quot;20148&quot; value=&quot;5&quot;/&gt;&lt;property id=&quot;20300&quot; value=&quot;Slide 77&quot;/&gt;&lt;property id=&quot;20307&quot; value=&quot;494&quot;/&gt;&lt;/object&gt;&lt;object type=&quot;3&quot; unique_id=&quot;41298&quot;&gt;&lt;property id=&quot;20148&quot; value=&quot;5&quot;/&gt;&lt;property id=&quot;20300&quot; value=&quot;Slide 78&quot;/&gt;&lt;property id=&quot;20307&quot; value=&quot;495&quot;/&gt;&lt;/object&gt;&lt;object type=&quot;3&quot; unique_id=&quot;41299&quot;&gt;&lt;property id=&quot;20148&quot; value=&quot;5&quot;/&gt;&lt;property id=&quot;20300&quot; value=&quot;Slide 79&quot;/&gt;&lt;property id=&quot;20307&quot; value=&quot;496&quot;/&gt;&lt;/object&gt;&lt;object type=&quot;3&quot; unique_id=&quot;162727&quot;&gt;&lt;property id=&quot;20148&quot; value=&quot;5&quot;/&gt;&lt;property id=&quot;20300&quot; value=&quot;Slide 112&quot;/&gt;&lt;property id=&quot;20307&quot; value=&quot;501&quot;/&gt;&lt;/object&gt;&lt;object type=&quot;3&quot; unique_id=&quot;162728&quot;&gt;&lt;property id=&quot;20148&quot; value=&quot;5&quot;/&gt;&lt;property id=&quot;20300&quot; value=&quot;Slide 113&quot;/&gt;&lt;property id=&quot;20307&quot; value=&quot;502&quot;/&gt;&lt;/object&gt;&lt;object type=&quot;3&quot; unique_id=&quot;162729&quot;&gt;&lt;property id=&quot;20148&quot; value=&quot;5&quot;/&gt;&lt;property id=&quot;20300&quot; value=&quot;Slide 114&quot;/&gt;&lt;property id=&quot;20307&quot; value=&quot;503&quot;/&gt;&lt;/object&gt;&lt;object type=&quot;3&quot; unique_id=&quot;162734&quot;&gt;&lt;property id=&quot;20148&quot; value=&quot;5&quot;/&gt;&lt;property id=&quot;20300&quot; value=&quot;Slide 116&quot;/&gt;&lt;property id=&quot;20307&quot; value=&quot;504&quot;/&gt;&lt;/object&gt;&lt;object type=&quot;3&quot; unique_id=&quot;162735&quot;&gt;&lt;property id=&quot;20148&quot; value=&quot;5&quot;/&gt;&lt;property id=&quot;20300&quot; value=&quot;Slide 117&quot;/&gt;&lt;property id=&quot;20307&quot; value=&quot;505&quot;/&gt;&lt;/object&gt;&lt;object type=&quot;3&quot; unique_id=&quot;162736&quot;&gt;&lt;property id=&quot;20148&quot; value=&quot;5&quot;/&gt;&lt;property id=&quot;20300&quot; value=&quot;Slide 118&quot;/&gt;&lt;property id=&quot;20307&quot; value=&quot;506&quot;/&gt;&lt;/object&gt;&lt;object type=&quot;3&quot; unique_id=&quot;162737&quot;&gt;&lt;property id=&quot;20148&quot; value=&quot;5&quot;/&gt;&lt;property id=&quot;20300&quot; value=&quot;Slide 119&quot;/&gt;&lt;property id=&quot;20307&quot; value=&quot;507&quot;/&gt;&lt;/object&gt;&lt;object type=&quot;3&quot; unique_id=&quot;162738&quot;&gt;&lt;property id=&quot;20148&quot; value=&quot;5&quot;/&gt;&lt;property id=&quot;20300&quot; value=&quot;Slide 120&quot;/&gt;&lt;property id=&quot;20307&quot; value=&quot;508&quot;/&gt;&lt;/object&gt;&lt;object type=&quot;3&quot; unique_id=&quot;162739&quot;&gt;&lt;property id=&quot;20148&quot; value=&quot;5&quot;/&gt;&lt;property id=&quot;20300&quot; value=&quot;Slide 121&quot;/&gt;&lt;property id=&quot;20307&quot; value=&quot;509&quot;/&gt;&lt;/object&gt;&lt;object type=&quot;3&quot; unique_id=&quot;162740&quot;&gt;&lt;property id=&quot;20148&quot; value=&quot;5&quot;/&gt;&lt;property id=&quot;20300&quot; value=&quot;Slide 122&quot;/&gt;&lt;property id=&quot;20307&quot; value=&quot;510&quot;/&gt;&lt;/object&gt;&lt;object type=&quot;3&quot; unique_id=&quot;162741&quot;&gt;&lt;property id=&quot;20148&quot; value=&quot;5&quot;/&gt;&lt;property id=&quot;20300&quot; value=&quot;Slide 123&quot;/&gt;&lt;property id=&quot;20307&quot; value=&quot;511&quot;/&gt;&lt;/object&gt;&lt;object type=&quot;3&quot; unique_id=&quot;162742&quot;&gt;&lt;property id=&quot;20148&quot; value=&quot;5&quot;/&gt;&lt;property id=&quot;20300&quot; value=&quot;Slide 130&quot;/&gt;&lt;property id=&quot;20307&quot; value=&quot;527&quot;/&gt;&lt;/object&gt;&lt;object type=&quot;3&quot; unique_id=&quot;162743&quot;&gt;&lt;property id=&quot;20148&quot; value=&quot;5&quot;/&gt;&lt;property id=&quot;20300&quot; value=&quot;Slide 131&quot;/&gt;&lt;property id=&quot;20307&quot; value=&quot;528&quot;/&gt;&lt;/object&gt;&lt;object type=&quot;3&quot; unique_id=&quot;162744&quot;&gt;&lt;property id=&quot;20148&quot; value=&quot;5&quot;/&gt;&lt;property id=&quot;20300&quot; value=&quot;Slide 137&quot;/&gt;&lt;property id=&quot;20307&quot; value=&quot;512&quot;/&gt;&lt;/object&gt;&lt;object type=&quot;3&quot; unique_id=&quot;162745&quot;&gt;&lt;property id=&quot;20148&quot; value=&quot;5&quot;/&gt;&lt;property id=&quot;20300&quot; value=&quot;Slide 138&quot;/&gt;&lt;property id=&quot;20307&quot; value=&quot;513&quot;/&gt;&lt;/object&gt;&lt;object type=&quot;3&quot; unique_id=&quot;162746&quot;&gt;&lt;property id=&quot;20148&quot; value=&quot;5&quot;/&gt;&lt;property id=&quot;20300&quot; value=&quot;Slide 139&quot;/&gt;&lt;property id=&quot;20307&quot; value=&quot;514&quot;/&gt;&lt;/object&gt;&lt;object type=&quot;3&quot; unique_id=&quot;162747&quot;&gt;&lt;property id=&quot;20148&quot; value=&quot;5&quot;/&gt;&lt;property id=&quot;20300&quot; value=&quot;Slide 140&quot;/&gt;&lt;property id=&quot;20307&quot; value=&quot;529&quot;/&gt;&lt;/object&gt;&lt;object type=&quot;3&quot; unique_id=&quot;162748&quot;&gt;&lt;property id=&quot;20148&quot; value=&quot;5&quot;/&gt;&lt;property id=&quot;20300&quot; value=&quot;Slide 141&quot;/&gt;&lt;property id=&quot;20307&quot; value=&quot;530&quot;/&gt;&lt;/object&gt;&lt;object type=&quot;3&quot; unique_id=&quot;162749&quot;&gt;&lt;property id=&quot;20148&quot; value=&quot;5&quot;/&gt;&lt;property id=&quot;20300&quot; value=&quot;Slide 149&quot;/&gt;&lt;property id=&quot;20307&quot; value=&quot;531&quot;/&gt;&lt;/object&gt;&lt;object type=&quot;3&quot; unique_id=&quot;162750&quot;&gt;&lt;property id=&quot;20148&quot; value=&quot;5&quot;/&gt;&lt;property id=&quot;20300&quot; value=&quot;Slide 150&quot;/&gt;&lt;property id=&quot;20307&quot; value=&quot;532&quot;/&gt;&lt;/object&gt;&lt;object type=&quot;3&quot; unique_id=&quot;162751&quot;&gt;&lt;property id=&quot;20148&quot; value=&quot;5&quot;/&gt;&lt;property id=&quot;20300&quot; value=&quot;Slide 166&quot;/&gt;&lt;property id=&quot;20307&quot; value=&quot;515&quot;/&gt;&lt;/object&gt;&lt;object type=&quot;3&quot; unique_id=&quot;162752&quot;&gt;&lt;property id=&quot;20148&quot; value=&quot;5&quot;/&gt;&lt;property id=&quot;20300&quot; value=&quot;Slide 167&quot;/&gt;&lt;property id=&quot;20307&quot; value=&quot;516&quot;/&gt;&lt;/object&gt;&lt;object type=&quot;3&quot; unique_id=&quot;162753&quot;&gt;&lt;property id=&quot;20148&quot; value=&quot;5&quot;/&gt;&lt;property id=&quot;20300&quot; value=&quot;Slide 168&quot;/&gt;&lt;property id=&quot;20307&quot; value=&quot;517&quot;/&gt;&lt;/object&gt;&lt;object type=&quot;3&quot; unique_id=&quot;162754&quot;&gt;&lt;property id=&quot;20148&quot; value=&quot;5&quot;/&gt;&lt;property id=&quot;20300&quot; value=&quot;Slide 169&quot;/&gt;&lt;property id=&quot;20307&quot; value=&quot;518&quot;/&gt;&lt;/object&gt;&lt;object type=&quot;3&quot; unique_id=&quot;162755&quot;&gt;&lt;property id=&quot;20148&quot; value=&quot;5&quot;/&gt;&lt;property id=&quot;20300&quot; value=&quot;Slide 170&quot;/&gt;&lt;property id=&quot;20307&quot; value=&quot;519&quot;/&gt;&lt;/object&gt;&lt;object type=&quot;3&quot; unique_id=&quot;162756&quot;&gt;&lt;property id=&quot;20148&quot; value=&quot;5&quot;/&gt;&lt;property id=&quot;20300&quot; value=&quot;Slide 171&quot;/&gt;&lt;property id=&quot;20307&quot; value=&quot;520&quot;/&gt;&lt;/object&gt;&lt;object type=&quot;3&quot; unique_id=&quot;162757&quot;&gt;&lt;property id=&quot;20148&quot; value=&quot;5&quot;/&gt;&lt;property id=&quot;20300&quot; value=&quot;Slide 172&quot;/&gt;&lt;property id=&quot;20307&quot; value=&quot;521&quot;/&gt;&lt;/object&gt;&lt;object type=&quot;3&quot; unique_id=&quot;162758&quot;&gt;&lt;property id=&quot;20148&quot; value=&quot;5&quot;/&gt;&lt;property id=&quot;20300&quot; value=&quot;Slide 173&quot;/&gt;&lt;property id=&quot;20307&quot; value=&quot;522&quot;/&gt;&lt;/object&gt;&lt;object type=&quot;3&quot; unique_id=&quot;162759&quot;&gt;&lt;property id=&quot;20148&quot; value=&quot;5&quot;/&gt;&lt;property id=&quot;20300&quot; value=&quot;Slide 174&quot;/&gt;&lt;property id=&quot;20307&quot; value=&quot;523&quot;/&gt;&lt;/object&gt;&lt;object type=&quot;3&quot; unique_id=&quot;162760&quot;&gt;&lt;property id=&quot;20148&quot; value=&quot;5&quot;/&gt;&lt;property id=&quot;20300&quot; value=&quot;Slide 175&quot;/&gt;&lt;property id=&quot;20307&quot; value=&quot;524&quot;/&gt;&lt;/object&gt;&lt;object type=&quot;3&quot; unique_id=&quot;162761&quot;&gt;&lt;property id=&quot;20148&quot; value=&quot;5&quot;/&gt;&lt;property id=&quot;20300&quot; value=&quot;Slide 176&quot;/&gt;&lt;property id=&quot;20307&quot; value=&quot;525&quot;/&gt;&lt;/object&gt;&lt;object type=&quot;3&quot; unique_id=&quot;162762&quot;&gt;&lt;property id=&quot;20148&quot; value=&quot;5&quot;/&gt;&lt;property id=&quot;20300&quot; value=&quot;Slide 177&quot;/&gt;&lt;property id=&quot;20307&quot; value=&quot;526&quot;/&gt;&lt;/object&gt;&lt;object type=&quot;3&quot; unique_id=&quot;166526&quot;&gt;&lt;property id=&quot;20148&quot; value=&quot;5&quot;/&gt;&lt;property id=&quot;20300&quot; value=&quot;Slide 179&quot;/&gt;&lt;property id=&quot;20307&quot; value=&quot;533&quot;/&gt;&lt;/object&gt;&lt;object type=&quot;3&quot; unique_id=&quot;166527&quot;&gt;&lt;property id=&quot;20148&quot; value=&quot;5&quot;/&gt;&lt;property id=&quot;20300&quot; value=&quot;Slide 180&quot;/&gt;&lt;property id=&quot;20307&quot; value=&quot;534&quot;/&gt;&lt;/object&gt;&lt;object type=&quot;3&quot; unique_id=&quot;166528&quot;&gt;&lt;property id=&quot;20148&quot; value=&quot;5&quot;/&gt;&lt;property id=&quot;20300&quot; value=&quot;Slide 181&quot;/&gt;&lt;property id=&quot;20307&quot; value=&quot;535&quot;/&gt;&lt;/object&gt;&lt;object type=&quot;3&quot; unique_id=&quot;166529&quot;&gt;&lt;property id=&quot;20148&quot; value=&quot;5&quot;/&gt;&lt;property id=&quot;20300&quot; value=&quot;Slide 182&quot;/&gt;&lt;property id=&quot;20307&quot; value=&quot;536&quot;/&gt;&lt;/object&gt;&lt;object type=&quot;3&quot; unique_id=&quot;166530&quot;&gt;&lt;property id=&quot;20148&quot; value=&quot;5&quot;/&gt;&lt;property id=&quot;20300&quot; value=&quot;Slide 183&quot;/&gt;&lt;property id=&quot;20307&quot; value=&quot;537&quot;/&gt;&lt;/object&gt;&lt;object type=&quot;3&quot; unique_id=&quot;166531&quot;&gt;&lt;property id=&quot;20148&quot; value=&quot;5&quot;/&gt;&lt;property id=&quot;20300&quot; value=&quot;Slide 184 - &amp;quot;Edit citations&amp;quot;&quot;/&gt;&lt;property id=&quot;20307&quot; value=&quot;538&quot;/&gt;&lt;/object&gt;&lt;object type=&quot;3&quot; unique_id=&quot;166532&quot;&gt;&lt;property id=&quot;20148&quot; value=&quot;5&quot;/&gt;&lt;property id=&quot;20300&quot; value=&quot;Slide 185&quot;/&gt;&lt;property id=&quot;20307&quot; value=&quot;539&quot;/&gt;&lt;/object&gt;&lt;object type=&quot;3&quot; unique_id=&quot;166533&quot;&gt;&lt;property id=&quot;20148&quot; value=&quot;5&quot;/&gt;&lt;property id=&quot;20300&quot; value=&quot;Slide 186&quot;/&gt;&lt;property id=&quot;20307&quot; value=&quot;540&quot;/&gt;&lt;/object&gt;&lt;object type=&quot;3&quot; unique_id=&quot;166534&quot;&gt;&lt;property id=&quot;20148&quot; value=&quot;5&quot;/&gt;&lt;property id=&quot;20300&quot; value=&quot;Slide 187&quot;/&gt;&lt;property id=&quot;20307&quot; value=&quot;541&quot;/&gt;&lt;/object&gt;&lt;object type=&quot;3&quot; unique_id=&quot;166535&quot;&gt;&lt;property id=&quot;20148&quot; value=&quot;5&quot;/&gt;&lt;property id=&quot;20300&quot; value=&quot;Slide 188&quot;/&gt;&lt;property id=&quot;20307&quot; value=&quot;542&quot;/&gt;&lt;/object&gt;&lt;object type=&quot;3&quot; unique_id=&quot;166536&quot;&gt;&lt;property id=&quot;20148&quot; value=&quot;5&quot;/&gt;&lt;property id=&quot;20300&quot; value=&quot;Slide 189 - &amp;quot;Manage the bibliography layout&amp;quot;&quot;/&gt;&lt;property id=&quot;20307&quot; value=&quot;544&quot;/&gt;&lt;/object&gt;&lt;object type=&quot;3&quot; unique_id=&quot;166537&quot;&gt;&lt;property id=&quot;20148&quot; value=&quot;5&quot;/&gt;&lt;property id=&quot;20300&quot; value=&quot;Slide 190&quot;/&gt;&lt;property id=&quot;20307&quot; value=&quot;545&quot;/&gt;&lt;/object&gt;&lt;object type=&quot;3&quot; unique_id=&quot;166538&quot;&gt;&lt;property id=&quot;20148&quot; value=&quot;5&quot;/&gt;&lt;property id=&quot;20300&quot; value=&quot;Slide 191&quot;/&gt;&lt;property id=&quot;20307&quot; value=&quot;546&quot;/&gt;&lt;/object&gt;&lt;object type=&quot;3&quot; unique_id=&quot;166539&quot;&gt;&lt;property id=&quot;20148&quot; value=&quot;5&quot;/&gt;&lt;property id=&quot;20300&quot; value=&quot;Slide 192&quot;/&gt;&lt;property id=&quot;20307&quot; value=&quot;547&quot;/&gt;&lt;/object&gt;&lt;object type=&quot;3&quot; unique_id=&quot;166540&quot;&gt;&lt;property id=&quot;20148&quot; value=&quot;5&quot;/&gt;&lt;property id=&quot;20300&quot; value=&quot;Slide 193&quot;/&gt;&lt;property id=&quot;20307&quot; value=&quot;548&quot;/&gt;&lt;/object&gt;&lt;object type=&quot;3&quot; unique_id=&quot;167157&quot;&gt;&lt;property id=&quot;20148&quot; value=&quot;5&quot;/&gt;&lt;property id=&quot;20300&quot; value=&quot;Slide 7&quot;/&gt;&lt;property id=&quot;20307&quot; value=&quot;549&quot;/&gt;&lt;/object&gt;&lt;object type=&quot;3&quot; unique_id=&quot;168563&quot;&gt;&lt;property id=&quot;20148&quot; value=&quot;5&quot;/&gt;&lt;property id=&quot;20300&quot; value=&quot;Slide 125&quot;/&gt;&lt;property id=&quot;20307&quot; value=&quot;550&quot;/&gt;&lt;/object&gt;&lt;object type=&quot;3&quot; unique_id=&quot;168564&quot;&gt;&lt;property id=&quot;20148&quot; value=&quot;5&quot;/&gt;&lt;property id=&quot;20300&quot; value=&quot;Slide 126&quot;/&gt;&lt;property id=&quot;20307&quot; value=&quot;551&quot;/&gt;&lt;/object&gt;&lt;object type=&quot;3&quot; unique_id=&quot;168565&quot;&gt;&lt;property id=&quot;20148&quot; value=&quot;5&quot;/&gt;&lt;property id=&quot;20300&quot; value=&quot;Slide 127&quot;/&gt;&lt;property id=&quot;20307&quot; value=&quot;552&quot;/&gt;&lt;/object&gt;&lt;object type=&quot;3&quot; unique_id=&quot;168566&quot;&gt;&lt;property id=&quot;20148&quot; value=&quot;5&quot;/&gt;&lt;property id=&quot;20300&quot; value=&quot;Slide 128&quot;/&gt;&lt;property id=&quot;20307&quot; value=&quot;553&quot;/&gt;&lt;/object&gt;&lt;object type=&quot;3&quot; unique_id=&quot;169915&quot;&gt;&lt;property id=&quot;20148&quot; value=&quot;5&quot;/&gt;&lt;property id=&quot;20300&quot; value=&quot;Slide 26&quot;/&gt;&lt;property id=&quot;20307&quot; value=&quot;558&quot;/&gt;&lt;/object&gt;&lt;object type=&quot;3&quot; unique_id=&quot;169916&quot;&gt;&lt;property id=&quot;20148&quot; value=&quot;5&quot;/&gt;&lt;property id=&quot;20300&quot; value=&quot;Slide 27&quot;/&gt;&lt;property id=&quot;20307&quot; value=&quot;554&quot;/&gt;&lt;/object&gt;&lt;object type=&quot;3&quot; unique_id=&quot;169917&quot;&gt;&lt;property id=&quot;20148&quot; value=&quot;5&quot;/&gt;&lt;property id=&quot;20300&quot; value=&quot;Slide 28&quot;/&gt;&lt;property id=&quot;20307&quot; value=&quot;555&quot;/&gt;&lt;/object&gt;&lt;object type=&quot;3&quot; unique_id=&quot;169918&quot;&gt;&lt;property id=&quot;20148&quot; value=&quot;5&quot;/&gt;&lt;property id=&quot;20300&quot; value=&quot;Slide 29&quot;/&gt;&lt;property id=&quot;20307&quot; value=&quot;556&quot;/&gt;&lt;/object&gt;&lt;object type=&quot;3&quot; unique_id=&quot;169919&quot;&gt;&lt;property id=&quot;20148&quot; value=&quot;5&quot;/&gt;&lt;property id=&quot;20300&quot; value=&quot;Slide 30&quot;/&gt;&lt;property id=&quot;20307&quot; value=&quot;557&quot;/&gt;&lt;/object&gt;&lt;object type=&quot;3&quot; unique_id=&quot;175837&quot;&gt;&lt;property id=&quot;20148&quot; value=&quot;5&quot;/&gt;&lt;property id=&quot;20300&quot; value=&quot;Slide 31&quot;/&gt;&lt;property id=&quot;20307&quot; value=&quot;559&quot;/&gt;&lt;/object&gt;&lt;object type=&quot;3&quot; unique_id=&quot;175838&quot;&gt;&lt;property id=&quot;20148&quot; value=&quot;5&quot;/&gt;&lt;property id=&quot;20300&quot; value=&quot;Slide 32&quot;/&gt;&lt;property id=&quot;20307&quot; value=&quot;560&quot;/&gt;&lt;/object&gt;&lt;object type=&quot;3&quot; unique_id=&quot;177540&quot;&gt;&lt;property id=&quot;20148&quot; value=&quot;5&quot;/&gt;&lt;property id=&quot;20300&quot; value=&quot;Slide 85&quot;/&gt;&lt;property id=&quot;20307&quot; value=&quot;561&quot;/&gt;&lt;/object&gt;&lt;/object&gt;&lt;object type=&quot;4&quot; unique_id=&quot;11065&quot;&gt;&lt;/object&gt;&lt;object type=&quot;10&quot; unique_id=&quot;11698&quot;&gt;&lt;object type=&quot;11&quot; unique_id=&quot;11699&quot;&gt;&lt;property id=&quot;20180&quot; value=&quot;1&quot;/&gt;&lt;property id=&quot;20181&quot; value=&quot;1&quot;/&gt;&lt;property id=&quot;20182&quot; value=&quot;0&quot;/&gt;&lt;property id=&quot;20183&quot; value=&quot;1&quot;/&gt;&lt;/object&gt;&lt;object type=&quot;12&quot; unique_id=&quot;2744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13,1184520841,\\userfiles.soton.ac.uk\Users\lmr\mydocuments\GradSchool_2013\EndNoteX7\EndNote_X7_basic_graduate_2013.2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4,1184520841,\\userfiles.soton.ac.uk\Users\lmr\mydocuments\GradSchool_2013\EndNoteX7\EndNote_X7_basic_graduate_2013.2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5,1184520841,\\userfiles.soton.ac.uk\Users\lmr\mydocuments\GradSchool_2013\EndNoteX7\EndNote_X7_basic_graduate_2013.2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1,1184520841,\\userfiles.soton.ac.uk\Users\lmr\mydocuments\GradSchool_2013\EndNoteX7\EndNote_X7_basic_graduate_2013.2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6,1184520841,\\userfiles.soton.ac.uk\Users\lmr\mydocuments\GradSchool_2013\EndNoteX7\EndNote_X7_basic_graduate_2013.2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7,1184520841,\\userfiles.soton.ac.uk\Users\lmr\mydocuments\GradSchool_2013\EndNoteX7\EndNote_X7_basic_graduate_2013.2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8,1184520841,\\userfiles.soton.ac.uk\Users\lmr\mydocuments\GradSchool_2013\EndNoteX7\EndNote_X7_basic_graduate_2013.2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9,1184520841,\\userfiles.soton.ac.uk\Users\lmr\mydocuments\GradSchool_2013\EndNoteX7\EndNote_X7_basic_graduate_2013.2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1184520841,\\userfiles.soton.ac.uk\Users\lmr\mydocuments\GradSchool_2013\EndNoteX7\EndNote_X7_basic_graduate_2013.2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184520841,\\userfiles.soton.ac.uk\Users\lmr\mydocuments\GradSchool_2013\EndNoteX7\EndNote_X7_basic_graduate_2013.2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1184520841,\\userfiles.soton.ac.uk\Users\lmr\mydocuments\GradSchool_2013\EndNoteX7\EndNote_X7_basic_graduate_2013.2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1184520841,\\userfiles.soton.ac.uk\Users\lmr\mydocuments\GradSchool_2013\EndNoteX7\EndNote_X7_basic_graduate_2013.2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1184520841,\\userfiles.soton.ac.uk\Users\lmr\mydocuments\GradSchool_2013\EndNoteX7\EndNote_X7_basic_graduate_2013.2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184520841,\\userfiles.soton.ac.uk\Users\lmr\mydocuments\GradSchool_2013\EndNoteX7\EndNote_X7_basic_graduate_2013.2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0,1184520841,\\userfiles.soton.ac.uk\Users\lmr\mydocuments\GradSchool_2013\EndNoteX7\EndNote_X7_basic_graduate_2013.2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2,1184520841,\\userfiles.soton.ac.uk\Users\lmr\mydocuments\GradSchool_2013\EndNoteX7\EndNote_X7_basic_graduate_2013.2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cs typeface="Arial" charset="0"/>
          </a:defRPr>
        </a:defPPr>
      </a:lstStyle>
    </a:spDef>
    <a:lnDef>
      <a:spPr bwMode="auto">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bwMode="auto">
        <a:solidFill>
          <a:srgbClr val="FFFF99"/>
        </a:solidFill>
        <a:ln w="28575" cap="sq">
          <a:solidFill>
            <a:srgbClr val="000000"/>
          </a:solidFill>
          <a:miter lim="800000"/>
          <a:headEnd type="none" w="sm" len="sm"/>
          <a:tailEnd type="none" w="sm" len="sm"/>
        </a:ln>
        <a:effectLst/>
        <a:extLst/>
      </a:spPr>
      <a:bodyPr>
        <a:spAutoFit/>
      </a:bodyPr>
      <a:lstStyle>
        <a:defPPr algn="l"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32798</TotalTime>
  <Words>10280</Words>
  <Application>Microsoft Office PowerPoint</Application>
  <PresentationFormat>On-screen Show (4:3)</PresentationFormat>
  <Paragraphs>994</Paragraphs>
  <Slides>209</Slides>
  <Notes>166</Notes>
  <HiddenSlides>0</HiddenSlides>
  <MMClips>0</MMClips>
  <ScaleCrop>false</ScaleCrop>
  <HeadingPairs>
    <vt:vector size="4" baseType="variant">
      <vt:variant>
        <vt:lpstr>Theme</vt:lpstr>
      </vt:variant>
      <vt:variant>
        <vt:i4>1</vt:i4>
      </vt:variant>
      <vt:variant>
        <vt:lpstr>Slide Titles</vt:lpstr>
      </vt:variant>
      <vt:variant>
        <vt:i4>209</vt:i4>
      </vt:variant>
    </vt:vector>
  </HeadingPairs>
  <TitlesOfParts>
    <vt:vector size="210" baseType="lpstr">
      <vt:lpstr>Presentation master linda new brand</vt:lpstr>
      <vt:lpstr>EndNote X7 - basic graduate session</vt:lpstr>
      <vt:lpstr>What is EndNote for?</vt:lpstr>
      <vt:lpstr>Before you start…</vt:lpstr>
      <vt:lpstr>Access EndNote anywhere</vt:lpstr>
      <vt:lpstr>Create or open a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a new reference</vt:lpstr>
      <vt:lpstr>Add a new reference</vt:lpstr>
      <vt:lpstr>PowerPoint Presentation</vt:lpstr>
      <vt:lpstr>PowerPoint Presentation</vt:lpstr>
      <vt:lpstr>More about record fields</vt:lpstr>
      <vt:lpstr>PowerPoint Presentation</vt:lpstr>
      <vt:lpstr>PowerPoint Presentation</vt:lpstr>
      <vt:lpstr>PowerPoint Presentation</vt:lpstr>
      <vt:lpstr>Change the reference style</vt:lpstr>
      <vt:lpstr>PowerPoint Presentation</vt:lpstr>
      <vt:lpstr>PowerPoint Presentation</vt:lpstr>
      <vt:lpstr>PowerPoint Presentation</vt:lpstr>
      <vt:lpstr>Find and use UoS styles</vt:lpstr>
      <vt:lpstr>PowerPoint Presentation</vt:lpstr>
      <vt:lpstr>PowerPoint Presentation</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PowerPoint Presentation</vt:lpstr>
      <vt:lpstr>Want to delete a record?</vt:lpstr>
      <vt:lpstr>Back up the EndNote Library</vt:lpstr>
      <vt:lpstr>PowerPoint Presentation</vt:lpstr>
      <vt:lpstr>PowerPoint Presentation</vt:lpstr>
      <vt:lpstr>PowerPoint Presentation</vt:lpstr>
      <vt:lpstr>Export database information to EndNote</vt:lpstr>
      <vt:lpstr>Beware the online search!</vt:lpstr>
      <vt:lpstr>Export from Web of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full text of articles</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PowerPoint Presentation</vt:lpstr>
      <vt:lpstr>Import folder containing PDFs</vt:lpstr>
      <vt:lpstr>PowerPoint Presentation</vt:lpstr>
      <vt:lpstr>PowerPoint Presentation</vt:lpstr>
      <vt:lpstr>PowerPoint Presentation</vt:lpstr>
      <vt:lpstr>Use the PDF viewer</vt:lpstr>
      <vt:lpstr>PowerPoint Presentation</vt:lpstr>
      <vt:lpstr>PowerPoint Presentation</vt:lpstr>
      <vt:lpstr>PowerPoint Presentation</vt:lpstr>
      <vt:lpstr>PowerPoint Presentation</vt:lpstr>
      <vt:lpstr>PowerPoint Presentation</vt:lpstr>
      <vt:lpstr>PowerPoint Presentation</vt:lpstr>
      <vt:lpstr>Search the EndNote Library</vt:lpstr>
      <vt:lpstr>PowerPoint Presentation</vt:lpstr>
      <vt:lpstr>PowerPoint Presentation</vt:lpstr>
      <vt:lpstr>PowerPoint Presentation</vt:lpstr>
      <vt:lpstr>PowerPoint Presentation</vt:lpstr>
      <vt:lpstr>PowerPoint Presentation</vt:lpstr>
      <vt:lpstr>PowerPoint Presentation</vt:lpstr>
      <vt:lpstr>Sort references into groups</vt:lpstr>
      <vt:lpstr>PowerPoint Presentation</vt:lpstr>
      <vt:lpstr>PowerPoint Presentation</vt:lpstr>
      <vt:lpstr>PowerPoint Presentation</vt:lpstr>
      <vt:lpstr>PowerPoint Presentation</vt:lpstr>
      <vt:lpstr>Working with Smart Groups</vt:lpstr>
      <vt:lpstr>PowerPoint Presentation</vt:lpstr>
      <vt:lpstr>PowerPoint Presentation</vt:lpstr>
      <vt:lpstr>PowerPoint Presentation</vt:lpstr>
      <vt:lpstr>PowerPoint Presentation</vt:lpstr>
      <vt:lpstr>Search DelphiS</vt:lpstr>
      <vt:lpstr>PowerPoint Presentation</vt:lpstr>
      <vt:lpstr>PowerPoint Presentation</vt:lpstr>
      <vt:lpstr>PowerPoint Presentation</vt:lpstr>
      <vt:lpstr>PowerPoint Presentation</vt:lpstr>
      <vt:lpstr>Export from Google Scholar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duplicates</vt:lpstr>
      <vt:lpstr>PowerPoint Presentation</vt:lpstr>
      <vt:lpstr>PowerPoint Presentation</vt:lpstr>
      <vt:lpstr>PowerPoint Presentation</vt:lpstr>
      <vt:lpstr>PowerPoint Presentation</vt:lpstr>
      <vt:lpstr>PowerPoint Presentation</vt:lpstr>
      <vt:lpstr>Use EndNote with Word</vt:lpstr>
      <vt:lpstr>Insert citations in a document</vt:lpstr>
      <vt:lpstr>Use EndNote with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ways of working with citations</vt:lpstr>
      <vt:lpstr>PowerPoint Presentation</vt:lpstr>
      <vt:lpstr>Manage the bibliography layout</vt:lpstr>
      <vt:lpstr>PowerPoint Presentation</vt:lpstr>
      <vt:lpstr>PowerPoint Presentation</vt:lpstr>
      <vt:lpstr>PowerPoint Presentation</vt:lpstr>
      <vt:lpstr>Insert footnote references into Word</vt:lpstr>
      <vt:lpstr>PowerPoint Presentation</vt:lpstr>
      <vt:lpstr>PowerPoint Presentation</vt:lpstr>
      <vt:lpstr>PowerPoint Presentation</vt:lpstr>
      <vt:lpstr>PowerPoint Presentation</vt:lpstr>
      <vt:lpstr>PowerPoint Presentation</vt:lpstr>
      <vt:lpstr>Remove field codes</vt:lpstr>
      <vt:lpstr>Create a plain text document</vt:lpstr>
      <vt:lpstr>PowerPoint Presentation</vt:lpstr>
      <vt:lpstr>Synchronising with EndNote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CWYW with EndNote Online</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Should I write my thesis in one document or in separate chapters?</vt:lpstr>
      <vt:lpstr>Template Options</vt:lpstr>
      <vt:lpstr>Combine chapters into a single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Powerpoint</vt:lpstr>
      <vt:lpstr>Inserting citations</vt:lpstr>
      <vt:lpstr>PowerPoint Presentation</vt:lpstr>
      <vt:lpstr>PowerPoint Presentation</vt:lpstr>
      <vt:lpstr>PowerPoint Presentation</vt:lpstr>
      <vt:lpstr>PowerPoint Presentation</vt:lpstr>
      <vt:lpstr>Creating reference lists</vt:lpstr>
      <vt:lpstr>PowerPoint Presentation</vt:lpstr>
      <vt:lpstr>PowerPoint Presentation</vt:lpstr>
      <vt:lpstr>Using the SVE</vt:lpstr>
      <vt:lpstr>PowerPoint Presentation</vt:lpstr>
      <vt:lpstr>PowerPoint Presentation</vt:lpstr>
      <vt:lpstr>Top Tips</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lmr</dc:creator>
  <cp:lastModifiedBy>Gibbs T.A.</cp:lastModifiedBy>
  <cp:revision>563</cp:revision>
  <cp:lastPrinted>2015-10-13T07:39:32Z</cp:lastPrinted>
  <dcterms:created xsi:type="dcterms:W3CDTF">2010-02-10T12:51:35Z</dcterms:created>
  <dcterms:modified xsi:type="dcterms:W3CDTF">2015-10-16T15:20:04Z</dcterms:modified>
</cp:coreProperties>
</file>