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31"/>
  </p:notesMasterIdLst>
  <p:sldIdLst>
    <p:sldId id="256" r:id="rId2"/>
    <p:sldId id="257" r:id="rId3"/>
    <p:sldId id="296" r:id="rId4"/>
    <p:sldId id="325" r:id="rId5"/>
    <p:sldId id="293" r:id="rId6"/>
    <p:sldId id="317" r:id="rId7"/>
    <p:sldId id="321" r:id="rId8"/>
    <p:sldId id="259" r:id="rId9"/>
    <p:sldId id="310" r:id="rId10"/>
    <p:sldId id="260" r:id="rId11"/>
    <p:sldId id="320" r:id="rId12"/>
    <p:sldId id="311" r:id="rId13"/>
    <p:sldId id="318" r:id="rId14"/>
    <p:sldId id="302" r:id="rId15"/>
    <p:sldId id="276" r:id="rId16"/>
    <p:sldId id="275" r:id="rId17"/>
    <p:sldId id="319" r:id="rId18"/>
    <p:sldId id="277" r:id="rId19"/>
    <p:sldId id="279" r:id="rId20"/>
    <p:sldId id="280" r:id="rId21"/>
    <p:sldId id="285" r:id="rId22"/>
    <p:sldId id="315" r:id="rId23"/>
    <p:sldId id="316" r:id="rId24"/>
    <p:sldId id="326" r:id="rId25"/>
    <p:sldId id="307" r:id="rId26"/>
    <p:sldId id="322" r:id="rId27"/>
    <p:sldId id="323" r:id="rId28"/>
    <p:sldId id="324" r:id="rId29"/>
    <p:sldId id="313" r:id="rId30"/>
  </p:sldIdLst>
  <p:sldSz cx="9144000" cy="6858000" type="screen4x3"/>
  <p:notesSz cx="6858000" cy="9144000"/>
  <p:defaultTextStyle>
    <a:defPPr>
      <a:defRPr lang="en-GB"/>
    </a:defPPr>
    <a:lvl1pPr algn="l" defTabSz="449263" rtl="0" fontAlgn="base">
      <a:lnSpc>
        <a:spcPct val="108000"/>
      </a:lnSpc>
      <a:spcBef>
        <a:spcPct val="0"/>
      </a:spcBef>
      <a:spcAft>
        <a:spcPct val="0"/>
      </a:spcAft>
      <a:buClr>
        <a:srgbClr val="000000"/>
      </a:buClr>
      <a:buSzPct val="100000"/>
      <a:buFont typeface="Arial" charset="0"/>
      <a:defRPr kern="1200">
        <a:solidFill>
          <a:schemeClr val="bg1"/>
        </a:solidFill>
        <a:latin typeface="Arial" charset="0"/>
        <a:ea typeface="Arial Unicode MS" charset="0"/>
        <a:cs typeface="Arial Unicode MS" charset="0"/>
      </a:defRPr>
    </a:lvl1pPr>
    <a:lvl2pPr marL="457200" algn="l" defTabSz="449263" rtl="0" fontAlgn="base">
      <a:lnSpc>
        <a:spcPct val="108000"/>
      </a:lnSpc>
      <a:spcBef>
        <a:spcPct val="0"/>
      </a:spcBef>
      <a:spcAft>
        <a:spcPct val="0"/>
      </a:spcAft>
      <a:buClr>
        <a:srgbClr val="000000"/>
      </a:buClr>
      <a:buSzPct val="100000"/>
      <a:buFont typeface="Arial" charset="0"/>
      <a:defRPr kern="1200">
        <a:solidFill>
          <a:schemeClr val="bg1"/>
        </a:solidFill>
        <a:latin typeface="Arial" charset="0"/>
        <a:ea typeface="Arial Unicode MS" charset="0"/>
        <a:cs typeface="Arial Unicode MS" charset="0"/>
      </a:defRPr>
    </a:lvl2pPr>
    <a:lvl3pPr marL="914400" algn="l" defTabSz="449263" rtl="0" fontAlgn="base">
      <a:lnSpc>
        <a:spcPct val="108000"/>
      </a:lnSpc>
      <a:spcBef>
        <a:spcPct val="0"/>
      </a:spcBef>
      <a:spcAft>
        <a:spcPct val="0"/>
      </a:spcAft>
      <a:buClr>
        <a:srgbClr val="000000"/>
      </a:buClr>
      <a:buSzPct val="100000"/>
      <a:buFont typeface="Arial" charset="0"/>
      <a:defRPr kern="1200">
        <a:solidFill>
          <a:schemeClr val="bg1"/>
        </a:solidFill>
        <a:latin typeface="Arial" charset="0"/>
        <a:ea typeface="Arial Unicode MS" charset="0"/>
        <a:cs typeface="Arial Unicode MS" charset="0"/>
      </a:defRPr>
    </a:lvl3pPr>
    <a:lvl4pPr marL="1371600" algn="l" defTabSz="449263" rtl="0" fontAlgn="base">
      <a:lnSpc>
        <a:spcPct val="108000"/>
      </a:lnSpc>
      <a:spcBef>
        <a:spcPct val="0"/>
      </a:spcBef>
      <a:spcAft>
        <a:spcPct val="0"/>
      </a:spcAft>
      <a:buClr>
        <a:srgbClr val="000000"/>
      </a:buClr>
      <a:buSzPct val="100000"/>
      <a:buFont typeface="Arial" charset="0"/>
      <a:defRPr kern="1200">
        <a:solidFill>
          <a:schemeClr val="bg1"/>
        </a:solidFill>
        <a:latin typeface="Arial" charset="0"/>
        <a:ea typeface="Arial Unicode MS" charset="0"/>
        <a:cs typeface="Arial Unicode MS" charset="0"/>
      </a:defRPr>
    </a:lvl4pPr>
    <a:lvl5pPr marL="1828800" algn="l" defTabSz="449263" rtl="0" fontAlgn="base">
      <a:lnSpc>
        <a:spcPct val="108000"/>
      </a:lnSpc>
      <a:spcBef>
        <a:spcPct val="0"/>
      </a:spcBef>
      <a:spcAft>
        <a:spcPct val="0"/>
      </a:spcAft>
      <a:buClr>
        <a:srgbClr val="000000"/>
      </a:buClr>
      <a:buSzPct val="100000"/>
      <a:buFont typeface="Arial" charset="0"/>
      <a:defRPr kern="1200">
        <a:solidFill>
          <a:schemeClr val="bg1"/>
        </a:solidFill>
        <a:latin typeface="Arial" charset="0"/>
        <a:ea typeface="Arial Unicode MS" charset="0"/>
        <a:cs typeface="Arial Unicode MS" charset="0"/>
      </a:defRPr>
    </a:lvl5pPr>
    <a:lvl6pPr marL="2286000" algn="l" defTabSz="457200" rtl="0" eaLnBrk="1" latinLnBrk="0" hangingPunct="1">
      <a:defRPr kern="1200">
        <a:solidFill>
          <a:schemeClr val="bg1"/>
        </a:solidFill>
        <a:latin typeface="Arial" charset="0"/>
        <a:ea typeface="Arial Unicode MS" charset="0"/>
        <a:cs typeface="Arial Unicode MS" charset="0"/>
      </a:defRPr>
    </a:lvl6pPr>
    <a:lvl7pPr marL="2743200" algn="l" defTabSz="457200" rtl="0" eaLnBrk="1" latinLnBrk="0" hangingPunct="1">
      <a:defRPr kern="1200">
        <a:solidFill>
          <a:schemeClr val="bg1"/>
        </a:solidFill>
        <a:latin typeface="Arial" charset="0"/>
        <a:ea typeface="Arial Unicode MS" charset="0"/>
        <a:cs typeface="Arial Unicode MS" charset="0"/>
      </a:defRPr>
    </a:lvl7pPr>
    <a:lvl8pPr marL="3200400" algn="l" defTabSz="457200" rtl="0" eaLnBrk="1" latinLnBrk="0" hangingPunct="1">
      <a:defRPr kern="1200">
        <a:solidFill>
          <a:schemeClr val="bg1"/>
        </a:solidFill>
        <a:latin typeface="Arial" charset="0"/>
        <a:ea typeface="Arial Unicode MS" charset="0"/>
        <a:cs typeface="Arial Unicode MS" charset="0"/>
      </a:defRPr>
    </a:lvl8pPr>
    <a:lvl9pPr marL="3657600" algn="l" defTabSz="457200" rtl="0" eaLnBrk="1" latinLnBrk="0" hangingPunct="1">
      <a:defRPr kern="1200">
        <a:solidFill>
          <a:schemeClr val="bg1"/>
        </a:solidFill>
        <a:latin typeface="Arial" charset="0"/>
        <a:ea typeface="Arial Unicode MS" charset="0"/>
        <a:cs typeface="Arial Unicode MS"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F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06" autoAdjust="0"/>
    <p:restoredTop sz="97065" autoAdjust="0"/>
  </p:normalViewPr>
  <p:slideViewPr>
    <p:cSldViewPr>
      <p:cViewPr varScale="1">
        <p:scale>
          <a:sx n="97" d="100"/>
          <a:sy n="97" d="100"/>
        </p:scale>
        <p:origin x="-1096" y="-112"/>
      </p:cViewPr>
      <p:guideLst>
        <p:guide orient="horz" pos="2160"/>
        <p:guide pos="2880"/>
      </p:guideLst>
    </p:cSldViewPr>
  </p:slideViewPr>
  <p:outlineViewPr>
    <p:cViewPr varScale="1">
      <p:scale>
        <a:sx n="170" d="200"/>
        <a:sy n="170" d="200"/>
      </p:scale>
      <p:origin x="0" y="1152"/>
    </p:cViewPr>
  </p:outlineViewPr>
  <p:notesTextViewPr>
    <p:cViewPr>
      <p:scale>
        <a:sx n="100" d="100"/>
        <a:sy n="100" d="100"/>
      </p:scale>
      <p:origin x="0" y="0"/>
    </p:cViewPr>
  </p:notesTextViewPr>
  <p:notesViewPr>
    <p:cSldViewPr>
      <p:cViewPr varScale="1">
        <p:scale>
          <a:sx n="80" d="100"/>
          <a:sy n="80" d="100"/>
        </p:scale>
        <p:origin x="-19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GB">
              <a:ea typeface="+mn-ea"/>
            </a:endParaRP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GB">
              <a:ea typeface="+mn-ea"/>
            </a:endParaRP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GB">
              <a:ea typeface="+mn-ea"/>
            </a:endParaRPr>
          </a:p>
        </p:txBody>
      </p:sp>
      <p:sp>
        <p:nvSpPr>
          <p:cNvPr id="2052" name="Rectangle 4"/>
          <p:cNvSpPr>
            <a:spLocks noGrp="1" noChangeArrowheads="1"/>
          </p:cNvSpPr>
          <p:nvPr>
            <p:ph type="hdr"/>
          </p:nvPr>
        </p:nvSpPr>
        <p:spPr bwMode="auto">
          <a:xfrm>
            <a:off x="0" y="0"/>
            <a:ext cx="2967038"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mn-ea"/>
              </a:defRPr>
            </a:lvl1pPr>
          </a:lstStyle>
          <a:p>
            <a:pPr>
              <a:defRPr/>
            </a:pPr>
            <a:endParaRPr lang="en-GB"/>
          </a:p>
        </p:txBody>
      </p:sp>
      <p:sp>
        <p:nvSpPr>
          <p:cNvPr id="2053" name="Rectangle 5"/>
          <p:cNvSpPr>
            <a:spLocks noGrp="1" noChangeArrowheads="1"/>
          </p:cNvSpPr>
          <p:nvPr>
            <p:ph type="dt"/>
          </p:nvPr>
        </p:nvSpPr>
        <p:spPr bwMode="auto">
          <a:xfrm>
            <a:off x="3884613" y="0"/>
            <a:ext cx="2967037"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mn-ea"/>
              </a:defRPr>
            </a:lvl1pPr>
          </a:lstStyle>
          <a:p>
            <a:pPr>
              <a:defRPr/>
            </a:pPr>
            <a:endParaRPr lang="en-GB"/>
          </a:p>
        </p:txBody>
      </p:sp>
      <p:sp>
        <p:nvSpPr>
          <p:cNvPr id="35847" name="Rectangle 6"/>
          <p:cNvSpPr>
            <a:spLocks noGrp="1" noRot="1" noChangeAspect="1" noChangeArrowheads="1"/>
          </p:cNvSpPr>
          <p:nvPr>
            <p:ph type="sldImg"/>
          </p:nvPr>
        </p:nvSpPr>
        <p:spPr bwMode="auto">
          <a:xfrm>
            <a:off x="1143000" y="685800"/>
            <a:ext cx="4567238" cy="3425825"/>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685800" y="4343400"/>
            <a:ext cx="5481638"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6" name="Rectangle 8"/>
          <p:cNvSpPr>
            <a:spLocks noGrp="1" noChangeArrowheads="1"/>
          </p:cNvSpPr>
          <p:nvPr>
            <p:ph type="ftr"/>
          </p:nvPr>
        </p:nvSpPr>
        <p:spPr bwMode="auto">
          <a:xfrm>
            <a:off x="0" y="8685213"/>
            <a:ext cx="2967038"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ea typeface="+mn-ea"/>
              </a:defRPr>
            </a:lvl1pPr>
          </a:lstStyle>
          <a:p>
            <a:pPr>
              <a:defRPr/>
            </a:pPr>
            <a:endParaRPr lang="en-GB"/>
          </a:p>
        </p:txBody>
      </p:sp>
      <p:sp>
        <p:nvSpPr>
          <p:cNvPr id="2057" name="Rectangle 9"/>
          <p:cNvSpPr>
            <a:spLocks noGrp="1" noChangeArrowheads="1"/>
          </p:cNvSpPr>
          <p:nvPr>
            <p:ph type="sldNum"/>
          </p:nvPr>
        </p:nvSpPr>
        <p:spPr bwMode="auto">
          <a:xfrm>
            <a:off x="3884613" y="8685213"/>
            <a:ext cx="2967037" cy="4524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1907E908-FBD1-CF4E-9278-8597BD835580}" type="slidenum">
              <a:rPr lang="en-GB"/>
              <a:pPr/>
              <a:t>‹#›</a:t>
            </a:fld>
            <a:endParaRPr lang="en-GB"/>
          </a:p>
        </p:txBody>
      </p:sp>
    </p:spTree>
    <p:extLst>
      <p:ext uri="{BB962C8B-B14F-4D97-AF65-F5344CB8AC3E}">
        <p14:creationId xmlns:p14="http://schemas.microsoft.com/office/powerpoint/2010/main" val="388960982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p:spPr>
        <p:txBody>
          <a:bodyPr/>
          <a:lstStyle/>
          <a:p>
            <a:fld id="{118CC52F-A6EE-7A43-B97B-541A35ECBB83}" type="slidenum">
              <a:rPr lang="en-GB"/>
              <a:pPr/>
              <a:t>1</a:t>
            </a:fld>
            <a:endParaRPr lang="en-GB"/>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6868"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287643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p:spPr>
        <p:txBody>
          <a:bodyPr/>
          <a:lstStyle/>
          <a:p>
            <a:fld id="{40D7007D-5FF5-AE4E-8B8E-477CE7215307}" type="slidenum">
              <a:rPr lang="en-GB"/>
              <a:pPr/>
              <a:t>17</a:t>
            </a:fld>
            <a:endParaRPr lang="en-GB"/>
          </a:p>
        </p:txBody>
      </p:sp>
      <p:sp>
        <p:nvSpPr>
          <p:cNvPr id="532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3252"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57353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31296-F690-DB43-B5FB-F8D27640150E}" type="slidenum">
              <a:rPr lang="en-GB" smtClean="0"/>
              <a:pPr/>
              <a:t>27</a:t>
            </a:fld>
            <a:endParaRPr lang="en-GB"/>
          </a:p>
        </p:txBody>
      </p:sp>
    </p:spTree>
    <p:extLst>
      <p:ext uri="{BB962C8B-B14F-4D97-AF65-F5344CB8AC3E}">
        <p14:creationId xmlns:p14="http://schemas.microsoft.com/office/powerpoint/2010/main" val="24070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p:spPr>
        <p:txBody>
          <a:bodyPr/>
          <a:lstStyle/>
          <a:p>
            <a:fld id="{77B2DC2C-1861-8946-AD38-B2B2977810EA}" type="slidenum">
              <a:rPr lang="en-GB"/>
              <a:pPr/>
              <a:t>29</a:t>
            </a:fld>
            <a:endParaRPr lang="en-GB"/>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2228"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391405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p:spPr>
        <p:txBody>
          <a:bodyPr/>
          <a:lstStyle/>
          <a:p>
            <a:fld id="{35E50C1C-3265-7444-960E-C8F1C782DD3E}" type="slidenum">
              <a:rPr lang="en-GB"/>
              <a:pPr/>
              <a:t>2</a:t>
            </a:fld>
            <a:endParaRPr lang="en-GB"/>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7892"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378479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p:spPr>
        <p:txBody>
          <a:bodyPr/>
          <a:lstStyle/>
          <a:p>
            <a:fld id="{B5857DC9-5948-4B41-94AA-4F76C7916DF3}" type="slidenum">
              <a:rPr lang="en-GB"/>
              <a:pPr/>
              <a:t>3</a:t>
            </a:fld>
            <a:endParaRPr lang="en-GB"/>
          </a:p>
        </p:txBody>
      </p:sp>
      <p:sp>
        <p:nvSpPr>
          <p:cNvPr id="389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8916"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317370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p:spPr>
        <p:txBody>
          <a:bodyPr/>
          <a:lstStyle/>
          <a:p>
            <a:fld id="{DF5CB22B-74EA-7442-ABBD-C84EA249BD6C}" type="slidenum">
              <a:rPr lang="en-GB"/>
              <a:pPr/>
              <a:t>8</a:t>
            </a:fld>
            <a:endParaRPr lang="en-GB"/>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9940"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178671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noFill/>
        </p:spPr>
        <p:txBody>
          <a:bodyPr/>
          <a:lstStyle/>
          <a:p>
            <a:fld id="{52D86FBE-1151-F947-A431-BEE75E7BF3D9}" type="slidenum">
              <a:rPr lang="en-GB"/>
              <a:pPr/>
              <a:t>9</a:t>
            </a:fld>
            <a:endParaRPr lang="en-GB"/>
          </a:p>
        </p:txBody>
      </p:sp>
      <p:sp>
        <p:nvSpPr>
          <p:cNvPr id="512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1204"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192851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p:spPr>
        <p:txBody>
          <a:bodyPr/>
          <a:lstStyle/>
          <a:p>
            <a:fld id="{4B65EF4F-CEB8-574F-9520-F64B6E76F707}" type="slidenum">
              <a:rPr lang="en-GB"/>
              <a:pPr/>
              <a:t>10</a:t>
            </a:fld>
            <a:endParaRPr lang="en-GB"/>
          </a:p>
        </p:txBody>
      </p:sp>
      <p:sp>
        <p:nvSpPr>
          <p:cNvPr id="409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0964"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276561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p:spPr>
        <p:txBody>
          <a:bodyPr/>
          <a:lstStyle/>
          <a:p>
            <a:fld id="{877E379E-AAE6-0842-BAEC-8603578F90B9}" type="slidenum">
              <a:rPr lang="en-GB"/>
              <a:pPr/>
              <a:t>11</a:t>
            </a:fld>
            <a:endParaRPr lang="en-GB"/>
          </a:p>
        </p:txBody>
      </p:sp>
      <p:sp>
        <p:nvSpPr>
          <p:cNvPr id="501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0180"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311460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p:spPr>
        <p:txBody>
          <a:bodyPr/>
          <a:lstStyle/>
          <a:p>
            <a:fld id="{A5952656-D475-3E4A-A03D-F419EBD4C5BD}" type="slidenum">
              <a:rPr lang="en-GB"/>
              <a:pPr/>
              <a:t>15</a:t>
            </a:fld>
            <a:endParaRPr lang="en-GB"/>
          </a:p>
        </p:txBody>
      </p:sp>
      <p:sp>
        <p:nvSpPr>
          <p:cNvPr id="430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3012"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43353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p:spPr>
        <p:txBody>
          <a:bodyPr/>
          <a:lstStyle/>
          <a:p>
            <a:fld id="{A73AA860-5AFB-4949-8F0D-20BD6E6B305C}" type="slidenum">
              <a:rPr lang="en-GB"/>
              <a:pPr/>
              <a:t>16</a:t>
            </a:fld>
            <a:endParaRPr lang="en-GB"/>
          </a:p>
        </p:txBody>
      </p:sp>
      <p:sp>
        <p:nvSpPr>
          <p:cNvPr id="440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4036" name="Rectangle 2"/>
          <p:cNvSpPr>
            <a:spLocks noGrp="1" noChangeArrowheads="1"/>
          </p:cNvSpPr>
          <p:nvPr>
            <p:ph type="body"/>
          </p:nvPr>
        </p:nvSpPr>
        <p:spPr>
          <a:xfrm>
            <a:off x="685800" y="4343400"/>
            <a:ext cx="5483225" cy="4114800"/>
          </a:xfrm>
          <a:noFill/>
          <a:ln/>
        </p:spPr>
        <p:txBody>
          <a:bodyPr wrap="none" anchor="ctr"/>
          <a:lstStyle/>
          <a:p>
            <a:endParaRPr lang="en-US">
              <a:latin typeface="Times New Roman" charset="0"/>
            </a:endParaRPr>
          </a:p>
        </p:txBody>
      </p:sp>
    </p:spTree>
    <p:extLst>
      <p:ext uri="{BB962C8B-B14F-4D97-AF65-F5344CB8AC3E}">
        <p14:creationId xmlns:p14="http://schemas.microsoft.com/office/powerpoint/2010/main" val="111998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GB"/>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GB"/>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B88DF5-DADE-2A4D-B8C1-2B1ABBFCFD3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04AF9223-3278-1140-8AC4-A2A75D82BF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GB"/>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D1856EF-5007-9942-B643-C7EC20CA524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endParaRPr lang="en-GB"/>
          </a:p>
        </p:txBody>
      </p:sp>
      <p:sp>
        <p:nvSpPr>
          <p:cNvPr id="3" name="Date Placeholder 2"/>
          <p:cNvSpPr>
            <a:spLocks noGrp="1"/>
          </p:cNvSpPr>
          <p:nvPr>
            <p:ph type="dt" idx="10"/>
          </p:nvPr>
        </p:nvSpPr>
        <p:spPr>
          <a:xfrm>
            <a:off x="457200" y="6245225"/>
            <a:ext cx="2128838" cy="471488"/>
          </a:xfrm>
        </p:spPr>
        <p:txBody>
          <a:bodyPr/>
          <a:lstStyle>
            <a:lvl1pPr>
              <a:defRPr/>
            </a:lvl1pPr>
          </a:lstStyle>
          <a:p>
            <a:pPr>
              <a:defRPr/>
            </a:pPr>
            <a:endParaRPr lang="en-GB"/>
          </a:p>
        </p:txBody>
      </p:sp>
      <p:sp>
        <p:nvSpPr>
          <p:cNvPr id="4" name="Footer Placeholder 3"/>
          <p:cNvSpPr>
            <a:spLocks noGrp="1"/>
          </p:cNvSpPr>
          <p:nvPr>
            <p:ph type="ftr" idx="11"/>
          </p:nvPr>
        </p:nvSpPr>
        <p:spPr>
          <a:xfrm>
            <a:off x="3124200" y="6245225"/>
            <a:ext cx="2890838" cy="471488"/>
          </a:xfrm>
        </p:spPr>
        <p:txBody>
          <a:bodyPr/>
          <a:lstStyle>
            <a:lvl1pPr>
              <a:defRPr/>
            </a:lvl1pPr>
          </a:lstStyle>
          <a:p>
            <a:pPr>
              <a:defRPr/>
            </a:pPr>
            <a:endParaRPr lang="en-GB"/>
          </a:p>
        </p:txBody>
      </p:sp>
      <p:sp>
        <p:nvSpPr>
          <p:cNvPr id="5" name="Slide Number Placeholder 4"/>
          <p:cNvSpPr>
            <a:spLocks noGrp="1"/>
          </p:cNvSpPr>
          <p:nvPr>
            <p:ph type="sldNum" idx="12"/>
          </p:nvPr>
        </p:nvSpPr>
        <p:spPr>
          <a:xfrm>
            <a:off x="6553200" y="6245225"/>
            <a:ext cx="2128838" cy="471488"/>
          </a:xfrm>
        </p:spPr>
        <p:txBody>
          <a:bodyPr/>
          <a:lstStyle>
            <a:lvl1pPr>
              <a:defRPr/>
            </a:lvl1pPr>
          </a:lstStyle>
          <a:p>
            <a:fld id="{4AD37C87-A88D-A44F-8AE1-E9EE7E03A36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3C5500-72FA-B044-B81E-B613BC5B2CD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GB"/>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57A01AE-F02A-3247-A751-3C54C91C508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B0DF08E1-A754-2C42-8E49-77AB3CBE1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GB"/>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26" name="Date Placeholder 25"/>
          <p:cNvSpPr>
            <a:spLocks noGrp="1"/>
          </p:cNvSpPr>
          <p:nvPr>
            <p:ph type="dt" sz="half" idx="10"/>
          </p:nvPr>
        </p:nvSpPr>
        <p:spPr/>
        <p:txBody>
          <a:bodyPr rtlCol="0"/>
          <a:lstStyle/>
          <a:p>
            <a:pPr>
              <a:defRPr/>
            </a:pPr>
            <a:endParaRPr lang="en-GB"/>
          </a:p>
        </p:txBody>
      </p:sp>
      <p:sp>
        <p:nvSpPr>
          <p:cNvPr id="27" name="Slide Number Placeholder 26"/>
          <p:cNvSpPr>
            <a:spLocks noGrp="1"/>
          </p:cNvSpPr>
          <p:nvPr>
            <p:ph type="sldNum" sz="quarter" idx="11"/>
          </p:nvPr>
        </p:nvSpPr>
        <p:spPr/>
        <p:txBody>
          <a:bodyPr rtlCol="0"/>
          <a:lstStyle/>
          <a:p>
            <a:fld id="{55F7477E-FEB5-BF40-BC07-2F5C483B2175}" type="slidenum">
              <a:rPr lang="en-GB" smtClean="0"/>
              <a:pPr/>
              <a:t>‹#›</a:t>
            </a:fld>
            <a:endParaRPr lang="en-GB"/>
          </a:p>
        </p:txBody>
      </p:sp>
      <p:sp>
        <p:nvSpPr>
          <p:cNvPr id="28" name="Footer Placeholder 27"/>
          <p:cNvSpPr>
            <a:spLocks noGrp="1"/>
          </p:cNvSpPr>
          <p:nvPr>
            <p:ph type="ftr" sz="quarter" idx="12"/>
          </p:nvPr>
        </p:nvSpPr>
        <p:spPr/>
        <p:txBody>
          <a:bodyPr rtlCol="0"/>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GB"/>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GB"/>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GB"/>
          </a:p>
        </p:txBody>
      </p:sp>
      <p:sp>
        <p:nvSpPr>
          <p:cNvPr id="5" name="Slide Number Placeholder 4"/>
          <p:cNvSpPr>
            <a:spLocks noGrp="1"/>
          </p:cNvSpPr>
          <p:nvPr>
            <p:ph type="sldNum" sz="quarter" idx="12"/>
          </p:nvPr>
        </p:nvSpPr>
        <p:spPr>
          <a:xfrm>
            <a:off x="8174736" y="2272"/>
            <a:ext cx="762000" cy="365760"/>
          </a:xfrm>
        </p:spPr>
        <p:txBody>
          <a:bodyPr/>
          <a:lstStyle/>
          <a:p>
            <a:fld id="{72179DF3-2B62-7543-8979-90251E9AAE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F88C2810-3752-4348-B222-131BB8F5689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GB"/>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AB77500-ACD8-3340-8D95-939F30394F2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GB"/>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GB"/>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922F527-5C96-1F4F-AC1E-7630F478138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GB"/>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GB"/>
              <a:t>Click to edit Master text styles</a:t>
            </a:r>
          </a:p>
          <a:p>
            <a:pPr lvl="1" eaLnBrk="1" latinLnBrk="0" hangingPunct="1"/>
            <a:r>
              <a:rPr kumimoji="0" lang="en-GB"/>
              <a:t>Second level</a:t>
            </a:r>
          </a:p>
          <a:p>
            <a:pPr lvl="2" eaLnBrk="1" latinLnBrk="0" hangingPunct="1"/>
            <a:r>
              <a:rPr kumimoji="0" lang="en-GB"/>
              <a:t>Third level</a:t>
            </a:r>
          </a:p>
          <a:p>
            <a:pPr lvl="3" eaLnBrk="1" latinLnBrk="0" hangingPunct="1"/>
            <a:r>
              <a:rPr kumimoji="0" lang="en-GB"/>
              <a:t>Fourth level</a:t>
            </a:r>
          </a:p>
          <a:p>
            <a:pPr lvl="4" eaLnBrk="1" latinLnBrk="0" hangingPunct="1"/>
            <a:r>
              <a:rPr kumimoji="0" lang="en-GB"/>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60B443D-BEE0-884C-8D42-B213D3029B7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www.sell-me-an-essay.com/" TargetMode="External"/><Relationship Id="rId4" Type="http://schemas.openxmlformats.org/officeDocument/2006/relationships/hyperlink" Target="http://www.calendar.soton.ac.uk/sectionIV/academic-integrity-regs.html" TargetMode="External"/><Relationship Id="rId5" Type="http://schemas.openxmlformats.org/officeDocument/2006/relationships/hyperlink" Target="https://duckduckgo.com/" TargetMode="External"/><Relationship Id="rId6" Type="http://schemas.openxmlformats.org/officeDocument/2006/relationships/hyperlink" Target="http://www.clusty.com/" TargetMode="External"/><Relationship Id="rId7" Type="http://schemas.openxmlformats.org/officeDocument/2006/relationships/hyperlink" Target="http://www.yahoo.com/" TargetMode="External"/><Relationship Id="rId8" Type="http://schemas.openxmlformats.org/officeDocument/2006/relationships/hyperlink" Target="https://www.bing.com/" TargetMode="External"/><Relationship Id="rId9" Type="http://schemas.openxmlformats.org/officeDocument/2006/relationships/hyperlink" Target="http://www.msn.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openoffice.org/" TargetMode="External"/><Relationship Id="rId4" Type="http://schemas.openxmlformats.org/officeDocument/2006/relationships/hyperlink" Target="http://www.python.org/" TargetMode="External"/><Relationship Id="rId5" Type="http://schemas.openxmlformats.org/officeDocument/2006/relationships/hyperlink" Target="http://www.mozilla-europe.org/en/firefox/" TargetMode="External"/><Relationship Id="rId6" Type="http://schemas.openxmlformats.org/officeDocument/2006/relationships/hyperlink" Target="http://www.mozillamessaging.com/en-US/thunderbird/" TargetMode="External"/><Relationship Id="rId7" Type="http://schemas.openxmlformats.org/officeDocument/2006/relationships/hyperlink" Target="http://gimp-win.sourceforge.net/" TargetMode="External"/><Relationship Id="rId8" Type="http://schemas.openxmlformats.org/officeDocument/2006/relationships/hyperlink" Target="http://www.pidgin.im/" TargetMode="External"/><Relationship Id="rId9" Type="http://schemas.openxmlformats.org/officeDocument/2006/relationships/hyperlink" Target="http://www.clamwin.com/" TargetMode="External"/><Relationship Id="rId10" Type="http://schemas.openxmlformats.org/officeDocument/2006/relationships/hyperlink" Target="http://www.videolan.org/vlc/"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southampton.ac.uk/isolu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outhampton.ac.uk/isolutions/computing/elearn/mobilelearn/" TargetMode="Externa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www.southampton.ac.uk/mysouthampton/" TargetMode="External"/><Relationship Id="rId4" Type="http://schemas.openxmlformats.org/officeDocument/2006/relationships/hyperlink" Target="http://elearn.southampton.ac.uk/" TargetMode="External"/><Relationship Id="rId5"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hyperlink" Target="http://www.southampton.ac.uk/isolutions/computing/elearn/mobilelear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ps.soton.ac.uk"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t>COMPUTER APPLICATIONS</a:t>
            </a:r>
          </a:p>
        </p:txBody>
      </p:sp>
      <p:sp>
        <p:nvSpPr>
          <p:cNvPr id="3075" name="Rectangle 2"/>
          <p:cNvSpPr>
            <a:spLocks noGrp="1" noChangeArrowheads="1"/>
          </p:cNvSpPr>
          <p:nvPr>
            <p:ph type="subTitle" idx="4294967295"/>
          </p:nvPr>
        </p:nvSpPr>
        <p:spPr>
          <a:xfrm>
            <a:off x="609600" y="4343400"/>
            <a:ext cx="8077200" cy="1317848"/>
          </a:xfrm>
          <a:noFill/>
        </p:spPr>
        <p:txBody>
          <a:bodyPr lIns="90000" tIns="46800" rIns="90000" bIns="46800">
            <a:normAutofit/>
          </a:bodyPr>
          <a:lstStyle/>
          <a:p>
            <a:pPr marL="457200" lvl="1" indent="0" algn="ctr">
              <a:spcBef>
                <a:spcPts val="800"/>
              </a:spcBef>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b="1" i="1" dirty="0" smtClean="0"/>
              <a:t>Dr </a:t>
            </a:r>
            <a:r>
              <a:rPr lang="en-GB" sz="2000" b="1" i="1" dirty="0"/>
              <a:t>Yvonne Howard </a:t>
            </a:r>
            <a:r>
              <a:rPr lang="en-GB" sz="2000" b="1" i="1" dirty="0" err="1" smtClean="0"/>
              <a:t>ymhoward@soton.ac.uk</a:t>
            </a:r>
            <a:endParaRPr lang="en-GB" sz="2000" b="1" i="1" dirty="0"/>
          </a:p>
          <a:p>
            <a:pPr marL="457200" lvl="1" indent="0" algn="ctr">
              <a:spcBef>
                <a:spcPts val="800"/>
              </a:spcBef>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b="1" i="1" dirty="0" smtClean="0"/>
              <a:t>Reza,  </a:t>
            </a:r>
            <a:r>
              <a:rPr lang="en-GB" sz="2000" b="1" i="1" dirty="0" err="1" smtClean="0"/>
              <a:t>Abdolbaghi</a:t>
            </a:r>
            <a:r>
              <a:rPr lang="en-GB" sz="2000" b="1" i="1" dirty="0" smtClean="0"/>
              <a:t> </a:t>
            </a:r>
            <a:r>
              <a:rPr lang="en-GB" sz="2000" b="1" i="1" dirty="0" err="1" smtClean="0"/>
              <a:t>Rezazadeh</a:t>
            </a:r>
            <a:r>
              <a:rPr lang="en-GB" sz="2000" b="1" i="1" dirty="0" smtClean="0"/>
              <a:t> </a:t>
            </a:r>
            <a:r>
              <a:rPr lang="en-GB" sz="2000" b="1" i="1" dirty="0" smtClean="0"/>
              <a:t> </a:t>
            </a:r>
            <a:r>
              <a:rPr lang="en-GB" sz="2000" b="1" i="1" dirty="0"/>
              <a:t>ra3@ecs.soton.ac.uk</a:t>
            </a:r>
            <a:endParaRPr lang="en-GB" sz="2000" b="1" i="1" dirty="0"/>
          </a:p>
          <a:p>
            <a:pPr marL="457200" lvl="1" indent="0" algn="ctr">
              <a:spcBef>
                <a:spcPts val="800"/>
              </a:spcBef>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GB" sz="2000" b="1" i="1"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609600"/>
            <a:ext cx="8229600" cy="10668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Resources</a:t>
            </a:r>
          </a:p>
        </p:txBody>
      </p:sp>
      <p:sp>
        <p:nvSpPr>
          <p:cNvPr id="7171" name="Rectangle 2"/>
          <p:cNvSpPr>
            <a:spLocks noGrp="1" noChangeArrowheads="1"/>
          </p:cNvSpPr>
          <p:nvPr>
            <p:ph idx="1"/>
          </p:nvPr>
        </p:nvSpPr>
        <p:spPr>
          <a:xfrm>
            <a:off x="251520" y="1556792"/>
            <a:ext cx="3312368" cy="5106988"/>
          </a:xfrm>
        </p:spPr>
        <p:txBody>
          <a:bodyPr/>
          <a:lstStyle/>
          <a:p>
            <a:pPr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latin typeface="Calibri"/>
                <a:cs typeface="Calibri"/>
              </a:rPr>
              <a:t>Available through </a:t>
            </a:r>
            <a:r>
              <a:rPr lang="en-GB" dirty="0">
                <a:latin typeface="Calibri"/>
                <a:cs typeface="Calibri"/>
              </a:rPr>
              <a:t>B</a:t>
            </a:r>
            <a:r>
              <a:rPr lang="en-GB" sz="2800" dirty="0">
                <a:latin typeface="Calibri"/>
                <a:cs typeface="Calibri"/>
              </a:rPr>
              <a:t>lackboard</a:t>
            </a:r>
          </a:p>
          <a:p>
            <a:pPr lvl="1" eaLnBrk="1" hangingPunct="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Foundation Year – Computer Applications</a:t>
            </a:r>
          </a:p>
          <a:p>
            <a:pPr lvl="1"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Lecture slides</a:t>
            </a:r>
          </a:p>
          <a:p>
            <a:pPr lvl="1"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Possibly extra notes and links to other resources</a:t>
            </a:r>
          </a:p>
          <a:p>
            <a:pPr lvl="1" eaLnBrk="1" hangingPunct="1">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Practical exercises.</a:t>
            </a:r>
          </a:p>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The Web</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latin typeface="Calibri"/>
              <a:cs typeface="Calibri"/>
            </a:endParaRPr>
          </a:p>
        </p:txBody>
      </p:sp>
      <p:pic>
        <p:nvPicPr>
          <p:cNvPr id="2" name="Picture 1"/>
          <p:cNvPicPr>
            <a:picLocks noChangeAspect="1"/>
          </p:cNvPicPr>
          <p:nvPr/>
        </p:nvPicPr>
        <p:blipFill>
          <a:blip r:embed="rId3"/>
          <a:stretch>
            <a:fillRect/>
          </a:stretch>
        </p:blipFill>
        <p:spPr>
          <a:xfrm>
            <a:off x="3707904" y="980728"/>
            <a:ext cx="5233994" cy="3168352"/>
          </a:xfrm>
          <a:prstGeom prst="rect">
            <a:avLst/>
          </a:prstGeom>
        </p:spPr>
      </p:pic>
      <p:pic>
        <p:nvPicPr>
          <p:cNvPr id="5" name="Content Placeholder 4"/>
          <p:cNvPicPr>
            <a:picLocks/>
          </p:cNvPicPr>
          <p:nvPr/>
        </p:nvPicPr>
        <p:blipFill>
          <a:blip r:embed="rId4" cstate="print">
            <a:extLst>
              <a:ext uri="{28A0092B-C50C-407E-A947-70E740481C1C}">
                <a14:useLocalDpi xmlns:a14="http://schemas.microsoft.com/office/drawing/2010/main" val="0"/>
              </a:ext>
            </a:extLst>
          </a:blip>
          <a:srcRect t="9535" b="9535"/>
          <a:stretch>
            <a:fillRect/>
          </a:stretch>
        </p:blipFill>
        <p:spPr bwMode="auto">
          <a:xfrm>
            <a:off x="5652120" y="3933056"/>
            <a:ext cx="2016224" cy="2520280"/>
          </a:xfrm>
          <a:prstGeom prst="rect">
            <a:avLst/>
          </a:prstGeom>
          <a:noFill/>
          <a:ln>
            <a:noFill/>
          </a:ln>
          <a:extLst/>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33400" y="533400"/>
            <a:ext cx="8229600" cy="1066800"/>
          </a:xfrm>
        </p:spPr>
        <p:txBody>
          <a:bodyPr>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Appropriate use of University Systems</a:t>
            </a:r>
          </a:p>
        </p:txBody>
      </p:sp>
      <p:sp>
        <p:nvSpPr>
          <p:cNvPr id="26627" name="Rectangle 2"/>
          <p:cNvSpPr>
            <a:spLocks noGrp="1" noChangeArrowheads="1"/>
          </p:cNvSpPr>
          <p:nvPr>
            <p:ph idx="1"/>
          </p:nvPr>
        </p:nvSpPr>
        <p:spPr>
          <a:xfrm>
            <a:off x="457200" y="1676401"/>
            <a:ext cx="8258175" cy="5181600"/>
          </a:xfrm>
        </p:spPr>
        <p:txBody>
          <a:bodyPr>
            <a:noAutofit/>
          </a:bodyPr>
          <a:lstStyle/>
          <a:p>
            <a:pPr eaLnBrk="1" hangingPunct="1">
              <a:lnSpc>
                <a:spcPct val="9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latin typeface="Calibri"/>
                <a:cs typeface="Calibri"/>
              </a:rPr>
              <a:t>Read and follow the University regulations</a:t>
            </a:r>
          </a:p>
          <a:p>
            <a:pPr lvl="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latin typeface="Calibri"/>
                <a:cs typeface="Calibri"/>
              </a:rPr>
              <a:t>Protect your account passwords NEVER share!</a:t>
            </a:r>
          </a:p>
          <a:p>
            <a:pPr lvl="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latin typeface="Calibri"/>
                <a:cs typeface="Calibri"/>
              </a:rPr>
              <a:t>Don’t use the university network (including halls) for anything that you can’t justify to:</a:t>
            </a:r>
          </a:p>
          <a:p>
            <a:pPr lvl="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smtClean="0">
                <a:latin typeface="Calibri"/>
                <a:cs typeface="Calibri"/>
              </a:rPr>
              <a:t>Yvonne </a:t>
            </a:r>
            <a:r>
              <a:rPr lang="en-GB" sz="1600" dirty="0">
                <a:latin typeface="Calibri"/>
                <a:cs typeface="Calibri"/>
              </a:rPr>
              <a:t>and </a:t>
            </a:r>
            <a:r>
              <a:rPr lang="en-GB" sz="1600" dirty="0" smtClean="0">
                <a:latin typeface="Calibri"/>
                <a:cs typeface="Calibri"/>
              </a:rPr>
              <a:t>Reza</a:t>
            </a:r>
            <a:endParaRPr lang="en-GB" sz="1600" dirty="0">
              <a:latin typeface="Calibri"/>
              <a:cs typeface="Calibri"/>
            </a:endParaRPr>
          </a:p>
          <a:p>
            <a:pPr lvl="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latin typeface="Calibri"/>
                <a:cs typeface="Calibri"/>
              </a:rPr>
              <a:t>Dr Barney</a:t>
            </a:r>
          </a:p>
          <a:p>
            <a:pPr lvl="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latin typeface="Calibri"/>
                <a:cs typeface="Calibri"/>
              </a:rPr>
              <a:t>the police</a:t>
            </a:r>
          </a:p>
          <a:p>
            <a:pPr lvl="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latin typeface="Calibri"/>
                <a:cs typeface="Calibri"/>
              </a:rPr>
              <a:t>your grandmother</a:t>
            </a:r>
          </a:p>
          <a:p>
            <a:pPr eaLnBrk="1" hangingPunct="1">
              <a:lnSpc>
                <a:spcPct val="9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latin typeface="Calibri"/>
                <a:cs typeface="Calibri"/>
              </a:rPr>
              <a:t>Plagiarism and Academic Integrity</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solidFill>
                  <a:srgbClr val="CCCCFF"/>
                </a:solidFill>
                <a:latin typeface="Calibri"/>
                <a:cs typeface="Calibri"/>
                <a:hlinkClick r:id="rId3"/>
              </a:rPr>
              <a:t>www.sell-me-an-essay.com</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latin typeface="Calibri"/>
                <a:cs typeface="Calibri"/>
              </a:rPr>
              <a:t>University Policy on Plagiarism</a:t>
            </a:r>
          </a:p>
          <a:p>
            <a:pPr lvl="1">
              <a:lnSpc>
                <a:spcPct val="90000"/>
              </a:lnSpc>
              <a:spcBef>
                <a:spcPts val="600"/>
              </a:spcBef>
              <a:buClr>
                <a:srgbClr val="0099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solidFill>
                  <a:srgbClr val="CCCCFF"/>
                </a:solidFill>
                <a:latin typeface="Calibri"/>
                <a:cs typeface="Calibri"/>
                <a:hlinkClick r:id="rId4"/>
              </a:rPr>
              <a:t>http://www.calendar.soton.ac.uk/sectionIV/academic-integrity-regs.html</a:t>
            </a:r>
            <a:endParaRPr lang="en-GB" sz="1600" dirty="0">
              <a:solidFill>
                <a:srgbClr val="CCCCFF"/>
              </a:solidFill>
              <a:latin typeface="Calibri"/>
              <a:cs typeface="Calibri"/>
            </a:endParaRPr>
          </a:p>
          <a:p>
            <a:pPr lvl="1">
              <a:lnSpc>
                <a:spcPct val="90000"/>
              </a:lnSpc>
              <a:spcBef>
                <a:spcPts val="600"/>
              </a:spcBef>
              <a:buClr>
                <a:srgbClr val="0099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b="1" dirty="0">
                <a:solidFill>
                  <a:srgbClr val="FF0000"/>
                </a:solidFill>
                <a:latin typeface="Calibri"/>
                <a:cs typeface="Calibri"/>
              </a:rPr>
              <a:t>You are cheating yourself, you will be caught</a:t>
            </a:r>
          </a:p>
          <a:p>
            <a:pPr eaLnBrk="1" hangingPunct="1">
              <a:lnSpc>
                <a:spcPct val="9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dirty="0">
                <a:latin typeface="Calibri"/>
                <a:cs typeface="Calibri"/>
              </a:rPr>
              <a:t>Google doesn’t find everything, you might try the following search engines:</a:t>
            </a:r>
          </a:p>
          <a:p>
            <a:pPr lvl="1">
              <a:lnSpc>
                <a:spcPct val="90000"/>
              </a:lnSpc>
              <a:spcBef>
                <a:spcPts val="600"/>
              </a:spcBef>
              <a:buClr>
                <a:srgbClr val="0099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solidFill>
                  <a:srgbClr val="CCCCFF"/>
                </a:solidFill>
                <a:latin typeface="Calibri"/>
                <a:cs typeface="Calibri"/>
                <a:hlinkClick r:id="rId5"/>
              </a:rPr>
              <a:t>duckduckgo.com</a:t>
            </a:r>
            <a:endParaRPr lang="en-GB" sz="1600" dirty="0">
              <a:solidFill>
                <a:srgbClr val="CCCCFF"/>
              </a:solidFill>
              <a:latin typeface="Calibri"/>
              <a:cs typeface="Calibri"/>
              <a:hlinkClick r:id="rId6"/>
            </a:endParaRPr>
          </a:p>
          <a:p>
            <a:pPr lvl="1" eaLnBrk="1" hangingPunct="1">
              <a:lnSpc>
                <a:spcPct val="90000"/>
              </a:lnSpc>
              <a:spcBef>
                <a:spcPts val="600"/>
              </a:spcBef>
              <a:buClr>
                <a:srgbClr val="0099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solidFill>
                  <a:srgbClr val="CCCCFF"/>
                </a:solidFill>
                <a:latin typeface="Calibri"/>
                <a:cs typeface="Calibri"/>
                <a:hlinkClick r:id="rId7"/>
              </a:rPr>
              <a:t>www.yahoo.com</a:t>
            </a:r>
          </a:p>
          <a:p>
            <a:pPr lvl="1" eaLnBrk="1" hangingPunct="1">
              <a:lnSpc>
                <a:spcPct val="90000"/>
              </a:lnSpc>
              <a:spcBef>
                <a:spcPts val="600"/>
              </a:spcBef>
              <a:buClr>
                <a:srgbClr val="009999"/>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600" dirty="0">
                <a:solidFill>
                  <a:srgbClr val="CCCCFF"/>
                </a:solidFill>
                <a:latin typeface="Calibri"/>
                <a:cs typeface="Calibri"/>
                <a:hlinkClick r:id="rId8"/>
              </a:rPr>
              <a:t>www.bing.com</a:t>
            </a:r>
            <a:endParaRPr lang="en-GB" sz="1600" dirty="0">
              <a:solidFill>
                <a:srgbClr val="CCCCFF"/>
              </a:solidFill>
              <a:latin typeface="Calibri"/>
              <a:cs typeface="Calibri"/>
              <a:hlinkClick r:id="rId9"/>
            </a:endParaRPr>
          </a:p>
          <a:p>
            <a:pPr lvl="1" eaLnBrk="1" hangingPunct="1">
              <a:lnSpc>
                <a:spcPct val="90000"/>
              </a:lnSpc>
              <a:spcBef>
                <a:spcPts val="600"/>
              </a:spcBef>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600" dirty="0">
              <a:solidFill>
                <a:srgbClr val="CCCCFF"/>
              </a:solidFill>
              <a:latin typeface="Calibri"/>
              <a:cs typeface="Calibri"/>
            </a:endParaRPr>
          </a:p>
        </p:txBody>
      </p:sp>
    </p:spTree>
    <p:extLst>
      <p:ext uri="{BB962C8B-B14F-4D97-AF65-F5344CB8AC3E}">
        <p14:creationId xmlns:p14="http://schemas.microsoft.com/office/powerpoint/2010/main" val="31757487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ofweb2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p:cNvSpPr/>
          <p:nvPr/>
        </p:nvSpPr>
        <p:spPr>
          <a:xfrm>
            <a:off x="3056467" y="2963332"/>
            <a:ext cx="3005667" cy="1185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27E308"/>
                </a:solidFill>
                <a:latin typeface="Arial Rounded MT Bold"/>
                <a:cs typeface="Arial Rounded MT Bold"/>
              </a:rPr>
              <a:t>Global </a:t>
            </a:r>
          </a:p>
          <a:p>
            <a:pPr algn="ctr"/>
            <a:r>
              <a:rPr lang="en-US" sz="3200" b="1" dirty="0">
                <a:solidFill>
                  <a:srgbClr val="27E308"/>
                </a:solidFill>
                <a:latin typeface="Arial Rounded MT Bold"/>
                <a:cs typeface="Arial Rounded MT Bold"/>
              </a:rPr>
              <a:t> The New Web</a:t>
            </a:r>
          </a:p>
        </p:txBody>
      </p:sp>
      <p:sp>
        <p:nvSpPr>
          <p:cNvPr id="2" name="TextBox 1"/>
          <p:cNvSpPr txBox="1"/>
          <p:nvPr/>
        </p:nvSpPr>
        <p:spPr>
          <a:xfrm>
            <a:off x="1907704" y="4653136"/>
            <a:ext cx="5472608" cy="1149443"/>
          </a:xfrm>
          <a:prstGeom prst="rect">
            <a:avLst/>
          </a:prstGeom>
          <a:solidFill>
            <a:schemeClr val="bg1"/>
          </a:solidFill>
          <a:ln>
            <a:noFill/>
          </a:ln>
        </p:spPr>
        <p:txBody>
          <a:bodyPr wrap="square" rtlCol="0">
            <a:spAutoFit/>
          </a:bodyPr>
          <a:lstStyle/>
          <a:p>
            <a:pPr marL="76200" algn="ctr">
              <a:spcBef>
                <a:spcPts val="600"/>
              </a:spcBef>
            </a:pPr>
            <a:r>
              <a:rPr lang="en-US" sz="3200" b="1" dirty="0">
                <a:solidFill>
                  <a:srgbClr val="1BFF25"/>
                </a:solidFill>
              </a:rPr>
              <a:t>All you need is a browser and an internet connection</a:t>
            </a:r>
          </a:p>
        </p:txBody>
      </p:sp>
    </p:spTree>
    <p:extLst>
      <p:ext uri="{BB962C8B-B14F-4D97-AF65-F5344CB8AC3E}">
        <p14:creationId xmlns:p14="http://schemas.microsoft.com/office/powerpoint/2010/main" val="396027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University Computing Environment</a:t>
            </a:r>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5728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stretch>
            <a:fillRect/>
          </a:stretch>
        </p:blipFill>
        <p:spPr>
          <a:xfrm>
            <a:off x="2267744" y="1916832"/>
            <a:ext cx="1291643" cy="792088"/>
          </a:xfrm>
          <a:prstGeom prst="rect">
            <a:avLst/>
          </a:prstGeom>
        </p:spPr>
      </p:pic>
      <p:sp>
        <p:nvSpPr>
          <p:cNvPr id="2" name="Title 1"/>
          <p:cNvSpPr>
            <a:spLocks noGrp="1"/>
          </p:cNvSpPr>
          <p:nvPr>
            <p:ph type="title"/>
          </p:nvPr>
        </p:nvSpPr>
        <p:spPr/>
        <p:txBody>
          <a:bodyPr/>
          <a:lstStyle/>
          <a:p>
            <a:r>
              <a:rPr lang="en-US" dirty="0"/>
              <a:t>Where’s my stuff?</a:t>
            </a:r>
          </a:p>
        </p:txBody>
      </p:sp>
      <p:grpSp>
        <p:nvGrpSpPr>
          <p:cNvPr id="21" name="Group 20"/>
          <p:cNvGrpSpPr/>
          <p:nvPr/>
        </p:nvGrpSpPr>
        <p:grpSpPr>
          <a:xfrm>
            <a:off x="3275856" y="2708920"/>
            <a:ext cx="2722644" cy="3977283"/>
            <a:chOff x="179512" y="2204864"/>
            <a:chExt cx="2722644" cy="3977283"/>
          </a:xfrm>
        </p:grpSpPr>
        <p:pic>
          <p:nvPicPr>
            <p:cNvPr id="18" name="Picture 17"/>
            <p:cNvPicPr>
              <a:picLocks noChangeAspect="1"/>
            </p:cNvPicPr>
            <p:nvPr/>
          </p:nvPicPr>
          <p:blipFill>
            <a:blip r:embed="rId3" cstate="print"/>
            <a:stretch>
              <a:fillRect/>
            </a:stretch>
          </p:blipFill>
          <p:spPr>
            <a:xfrm>
              <a:off x="1979712" y="2204864"/>
              <a:ext cx="922444" cy="918344"/>
            </a:xfrm>
            <a:prstGeom prst="rect">
              <a:avLst/>
            </a:prstGeom>
          </p:spPr>
        </p:pic>
        <p:pic>
          <p:nvPicPr>
            <p:cNvPr id="13" name="Picture 12" descr="sle2.jpg"/>
            <p:cNvPicPr>
              <a:picLocks noChangeAspect="1"/>
            </p:cNvPicPr>
            <p:nvPr/>
          </p:nvPicPr>
          <p:blipFill>
            <a:blip r:embed="rId4" cstate="print"/>
            <a:stretch>
              <a:fillRect/>
            </a:stretch>
          </p:blipFill>
          <p:spPr>
            <a:xfrm>
              <a:off x="899592" y="2924944"/>
              <a:ext cx="1403648" cy="1958763"/>
            </a:xfrm>
            <a:prstGeom prst="rect">
              <a:avLst/>
            </a:prstGeom>
          </p:spPr>
        </p:pic>
        <p:sp>
          <p:nvSpPr>
            <p:cNvPr id="15" name="TextBox 14"/>
            <p:cNvSpPr txBox="1"/>
            <p:nvPr/>
          </p:nvSpPr>
          <p:spPr>
            <a:xfrm>
              <a:off x="179512" y="4797152"/>
              <a:ext cx="2494794" cy="1384995"/>
            </a:xfrm>
            <a:prstGeom prst="rect">
              <a:avLst/>
            </a:prstGeom>
            <a:noFill/>
          </p:spPr>
          <p:txBody>
            <a:bodyPr wrap="none" rtlCol="0">
              <a:spAutoFit/>
            </a:bodyPr>
            <a:lstStyle/>
            <a:p>
              <a:r>
                <a:rPr lang="en-US" sz="2400" dirty="0">
                  <a:solidFill>
                    <a:srgbClr val="000000"/>
                  </a:solidFill>
                </a:rPr>
                <a:t>Personal / local</a:t>
              </a:r>
            </a:p>
            <a:p>
              <a:r>
                <a:rPr lang="en-US" dirty="0">
                  <a:solidFill>
                    <a:srgbClr val="000000"/>
                  </a:solidFill>
                </a:rPr>
                <a:t>No connection needed</a:t>
              </a:r>
            </a:p>
            <a:p>
              <a:r>
                <a:rPr lang="en-US" dirty="0">
                  <a:solidFill>
                    <a:srgbClr val="000000"/>
                  </a:solidFill>
                </a:rPr>
                <a:t>MS Office</a:t>
              </a:r>
            </a:p>
            <a:p>
              <a:r>
                <a:rPr lang="en-US" dirty="0">
                  <a:solidFill>
                    <a:srgbClr val="000000"/>
                  </a:solidFill>
                </a:rPr>
                <a:t>Software applications</a:t>
              </a:r>
            </a:p>
          </p:txBody>
        </p:sp>
      </p:grpSp>
      <p:grpSp>
        <p:nvGrpSpPr>
          <p:cNvPr id="20" name="Group 19"/>
          <p:cNvGrpSpPr/>
          <p:nvPr/>
        </p:nvGrpSpPr>
        <p:grpSpPr>
          <a:xfrm>
            <a:off x="323528" y="1888979"/>
            <a:ext cx="2736304" cy="5268180"/>
            <a:chOff x="2915816" y="2132856"/>
            <a:chExt cx="2736304" cy="5268180"/>
          </a:xfrm>
        </p:grpSpPr>
        <p:pic>
          <p:nvPicPr>
            <p:cNvPr id="12" name="Picture 11"/>
            <p:cNvPicPr>
              <a:picLocks noChangeAspect="1"/>
            </p:cNvPicPr>
            <p:nvPr/>
          </p:nvPicPr>
          <p:blipFill>
            <a:blip r:embed="rId5" cstate="print"/>
            <a:stretch>
              <a:fillRect/>
            </a:stretch>
          </p:blipFill>
          <p:spPr>
            <a:xfrm>
              <a:off x="4211960" y="2132856"/>
              <a:ext cx="1243856" cy="932892"/>
            </a:xfrm>
            <a:prstGeom prst="rect">
              <a:avLst/>
            </a:prstGeom>
          </p:spPr>
        </p:pic>
        <p:pic>
          <p:nvPicPr>
            <p:cNvPr id="8" name="Picture 7"/>
            <p:cNvPicPr>
              <a:picLocks noChangeAspect="1"/>
            </p:cNvPicPr>
            <p:nvPr/>
          </p:nvPicPr>
          <p:blipFill>
            <a:blip r:embed="rId6" cstate="print"/>
            <a:stretch>
              <a:fillRect/>
            </a:stretch>
          </p:blipFill>
          <p:spPr>
            <a:xfrm>
              <a:off x="2987824" y="2780928"/>
              <a:ext cx="1872208" cy="1396955"/>
            </a:xfrm>
            <a:prstGeom prst="rect">
              <a:avLst/>
            </a:prstGeom>
          </p:spPr>
        </p:pic>
        <p:sp>
          <p:nvSpPr>
            <p:cNvPr id="16" name="TextBox 15"/>
            <p:cNvSpPr txBox="1"/>
            <p:nvPr/>
          </p:nvSpPr>
          <p:spPr>
            <a:xfrm>
              <a:off x="2915816" y="4221088"/>
              <a:ext cx="2736304" cy="3179948"/>
            </a:xfrm>
            <a:prstGeom prst="rect">
              <a:avLst/>
            </a:prstGeom>
            <a:noFill/>
          </p:spPr>
          <p:txBody>
            <a:bodyPr wrap="square" rtlCol="0">
              <a:spAutoFit/>
            </a:bodyPr>
            <a:lstStyle/>
            <a:p>
              <a:r>
                <a:rPr lang="en-US" sz="2400" dirty="0">
                  <a:solidFill>
                    <a:srgbClr val="000000"/>
                  </a:solidFill>
                </a:rPr>
                <a:t>Institutional</a:t>
              </a:r>
            </a:p>
            <a:p>
              <a:r>
                <a:rPr lang="en-US" dirty="0">
                  <a:solidFill>
                    <a:srgbClr val="000000"/>
                  </a:solidFill>
                </a:rPr>
                <a:t>Wired/ wireless intranet / </a:t>
              </a:r>
            </a:p>
            <a:p>
              <a:r>
                <a:rPr lang="en-US" dirty="0">
                  <a:solidFill>
                    <a:srgbClr val="000000"/>
                  </a:solidFill>
                </a:rPr>
                <a:t> - Institutionally provided software</a:t>
              </a:r>
            </a:p>
            <a:p>
              <a:r>
                <a:rPr lang="en-US" dirty="0">
                  <a:solidFill>
                    <a:srgbClr val="000000"/>
                  </a:solidFill>
                </a:rPr>
                <a:t>- Blackboard</a:t>
              </a:r>
            </a:p>
            <a:p>
              <a:r>
                <a:rPr lang="en-US" dirty="0">
                  <a:solidFill>
                    <a:srgbClr val="000000"/>
                  </a:solidFill>
                </a:rPr>
                <a:t>- Timetable</a:t>
              </a:r>
            </a:p>
            <a:p>
              <a:r>
                <a:rPr lang="en-US" dirty="0">
                  <a:solidFill>
                    <a:srgbClr val="000000"/>
                  </a:solidFill>
                </a:rPr>
                <a:t>- Email</a:t>
              </a:r>
            </a:p>
            <a:p>
              <a:pPr marL="285750" indent="-285750">
                <a:buFontTx/>
                <a:buChar char="-"/>
              </a:pPr>
              <a:r>
                <a:rPr lang="en-US" dirty="0" err="1">
                  <a:solidFill>
                    <a:srgbClr val="000000"/>
                  </a:solidFill>
                </a:rPr>
                <a:t>edShare</a:t>
              </a:r>
              <a:endParaRPr lang="en-US" dirty="0">
                <a:solidFill>
                  <a:srgbClr val="000000"/>
                </a:solidFill>
              </a:endParaRPr>
            </a:p>
            <a:p>
              <a:pPr marL="285750" indent="-285750">
                <a:buFontTx/>
                <a:buChar char="-"/>
              </a:pPr>
              <a:r>
                <a:rPr lang="en-US" dirty="0">
                  <a:solidFill>
                    <a:srgbClr val="000000"/>
                  </a:solidFill>
                </a:rPr>
                <a:t>MSOffice 365</a:t>
              </a:r>
            </a:p>
            <a:p>
              <a:endParaRPr lang="en-US" dirty="0">
                <a:solidFill>
                  <a:srgbClr val="000000"/>
                </a:solidFill>
              </a:endParaRPr>
            </a:p>
          </p:txBody>
        </p:sp>
      </p:grpSp>
      <p:grpSp>
        <p:nvGrpSpPr>
          <p:cNvPr id="22" name="Group 21"/>
          <p:cNvGrpSpPr/>
          <p:nvPr/>
        </p:nvGrpSpPr>
        <p:grpSpPr>
          <a:xfrm>
            <a:off x="6228184" y="1268760"/>
            <a:ext cx="2808312" cy="5067286"/>
            <a:chOff x="6228184" y="1663424"/>
            <a:chExt cx="2808312" cy="5067286"/>
          </a:xfrm>
        </p:grpSpPr>
        <p:pic>
          <p:nvPicPr>
            <p:cNvPr id="19" name="Picture 18"/>
            <p:cNvPicPr>
              <a:picLocks noChangeAspect="1"/>
            </p:cNvPicPr>
            <p:nvPr/>
          </p:nvPicPr>
          <p:blipFill>
            <a:blip r:embed="rId2" cstate="print"/>
            <a:stretch>
              <a:fillRect/>
            </a:stretch>
          </p:blipFill>
          <p:spPr>
            <a:xfrm>
              <a:off x="6516216" y="1663424"/>
              <a:ext cx="2404864" cy="1474760"/>
            </a:xfrm>
            <a:prstGeom prst="rect">
              <a:avLst/>
            </a:prstGeom>
          </p:spPr>
        </p:pic>
        <p:pic>
          <p:nvPicPr>
            <p:cNvPr id="9" name="Picture 8"/>
            <p:cNvPicPr>
              <a:picLocks noChangeAspect="1"/>
            </p:cNvPicPr>
            <p:nvPr/>
          </p:nvPicPr>
          <p:blipFill rotWithShape="1">
            <a:blip r:embed="rId7" cstate="print"/>
            <a:srcRect r="12506"/>
            <a:stretch/>
          </p:blipFill>
          <p:spPr>
            <a:xfrm>
              <a:off x="6588224" y="2564904"/>
              <a:ext cx="1494007" cy="152744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9667" b="94667" l="0" r="100000">
                          <a14:foregroundMark x1="13500" y1="94667" x2="13500" y2="94667"/>
                        </a14:backgroundRemoval>
                      </a14:imgEffect>
                    </a14:imgLayer>
                  </a14:imgProps>
                </a:ext>
              </a:extLst>
            </a:blip>
            <a:stretch>
              <a:fillRect/>
            </a:stretch>
          </p:blipFill>
          <p:spPr>
            <a:xfrm>
              <a:off x="7596336" y="1988840"/>
              <a:ext cx="960107" cy="720080"/>
            </a:xfrm>
            <a:prstGeom prst="rect">
              <a:avLst/>
            </a:prstGeom>
          </p:spPr>
        </p:pic>
        <p:sp>
          <p:nvSpPr>
            <p:cNvPr id="17" name="TextBox 16"/>
            <p:cNvSpPr txBox="1"/>
            <p:nvPr/>
          </p:nvSpPr>
          <p:spPr>
            <a:xfrm>
              <a:off x="6228184" y="4149080"/>
              <a:ext cx="2808312" cy="2581630"/>
            </a:xfrm>
            <a:prstGeom prst="rect">
              <a:avLst/>
            </a:prstGeom>
            <a:noFill/>
          </p:spPr>
          <p:txBody>
            <a:bodyPr wrap="square" rtlCol="0">
              <a:spAutoFit/>
            </a:bodyPr>
            <a:lstStyle/>
            <a:p>
              <a:pPr algn="ctr"/>
              <a:r>
                <a:rPr lang="en-US" sz="2400" dirty="0">
                  <a:solidFill>
                    <a:srgbClr val="000000"/>
                  </a:solidFill>
                </a:rPr>
                <a:t>Global</a:t>
              </a:r>
            </a:p>
            <a:p>
              <a:r>
                <a:rPr lang="en-US" dirty="0">
                  <a:solidFill>
                    <a:srgbClr val="000000"/>
                  </a:solidFill>
                </a:rPr>
                <a:t>Internet connected</a:t>
              </a:r>
            </a:p>
            <a:p>
              <a:r>
                <a:rPr lang="en-US" dirty="0">
                  <a:solidFill>
                    <a:srgbClr val="000000"/>
                  </a:solidFill>
                </a:rPr>
                <a:t>Tools: Google docs, </a:t>
              </a:r>
              <a:r>
                <a:rPr lang="en-US" dirty="0" err="1">
                  <a:solidFill>
                    <a:srgbClr val="000000"/>
                  </a:solidFill>
                </a:rPr>
                <a:t>gmail</a:t>
              </a:r>
              <a:r>
                <a:rPr lang="en-US" dirty="0">
                  <a:solidFill>
                    <a:srgbClr val="000000"/>
                  </a:solidFill>
                </a:rPr>
                <a:t>, Hotmail</a:t>
              </a:r>
            </a:p>
            <a:p>
              <a:r>
                <a:rPr lang="en-US" dirty="0">
                  <a:solidFill>
                    <a:srgbClr val="000000"/>
                  </a:solidFill>
                </a:rPr>
                <a:t>Storage: </a:t>
              </a:r>
              <a:r>
                <a:rPr lang="en-US" dirty="0" err="1">
                  <a:solidFill>
                    <a:srgbClr val="000000"/>
                  </a:solidFill>
                </a:rPr>
                <a:t>Dropbox</a:t>
              </a:r>
              <a:endParaRPr lang="en-US" dirty="0">
                <a:solidFill>
                  <a:srgbClr val="000000"/>
                </a:solidFill>
              </a:endParaRPr>
            </a:p>
            <a:p>
              <a:r>
                <a:rPr lang="en-US" dirty="0">
                  <a:solidFill>
                    <a:srgbClr val="000000"/>
                  </a:solidFill>
                </a:rPr>
                <a:t>Social Networking: Facebook, Twitter</a:t>
              </a:r>
            </a:p>
            <a:p>
              <a:r>
                <a:rPr lang="en-US" dirty="0">
                  <a:solidFill>
                    <a:srgbClr val="000000"/>
                  </a:solidFill>
                </a:rPr>
                <a:t>...</a:t>
              </a:r>
            </a:p>
          </p:txBody>
        </p:sp>
      </p:grpSp>
      <p:sp>
        <p:nvSpPr>
          <p:cNvPr id="23" name="Left Arrow 22"/>
          <p:cNvSpPr/>
          <p:nvPr/>
        </p:nvSpPr>
        <p:spPr>
          <a:xfrm rot="2408709">
            <a:off x="2287702" y="4005533"/>
            <a:ext cx="1437765" cy="2628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Left Arrow 23"/>
          <p:cNvSpPr/>
          <p:nvPr/>
        </p:nvSpPr>
        <p:spPr>
          <a:xfrm rot="19191291" flipH="1">
            <a:off x="5368069" y="4092295"/>
            <a:ext cx="1314929" cy="2694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88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7200" y="319088"/>
            <a:ext cx="8229600" cy="1054100"/>
          </a:xfrm>
        </p:spPr>
        <p:txBody>
          <a:bodyPr lIns="0" tIns="0" rIns="0" bIns="0"/>
          <a:lstStyle/>
          <a:p>
            <a:pPr eaLnBrk="1" hangingPunct="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Personal Software</a:t>
            </a:r>
          </a:p>
        </p:txBody>
      </p:sp>
      <p:sp>
        <p:nvSpPr>
          <p:cNvPr id="8194" name="Rectangle 2"/>
          <p:cNvSpPr>
            <a:spLocks noGrp="1" noChangeArrowheads="1"/>
          </p:cNvSpPr>
          <p:nvPr>
            <p:ph idx="1"/>
          </p:nvPr>
        </p:nvSpPr>
        <p:spPr>
          <a:xfrm>
            <a:off x="457200" y="1600200"/>
            <a:ext cx="8229600" cy="4841875"/>
          </a:xfrm>
        </p:spPr>
        <p:txBody>
          <a:bodyPr lIns="0" tIns="0" rIns="0" bIns="0">
            <a:normAutofit/>
          </a:bodyPr>
          <a:lstStyle/>
          <a:p>
            <a:pPr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700" dirty="0">
                <a:latin typeface="Calibri"/>
                <a:cs typeface="Calibri"/>
              </a:rPr>
              <a:t>On your own computer you might have Office 20xx or Open Office (free Open Source equivalent)?</a:t>
            </a:r>
          </a:p>
          <a:p>
            <a:pPr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700" dirty="0">
                <a:latin typeface="Calibri"/>
                <a:cs typeface="Calibri"/>
              </a:rPr>
              <a:t>Python for programming, this is available for free download</a:t>
            </a:r>
          </a:p>
          <a:p>
            <a:pPr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700" dirty="0">
                <a:latin typeface="Calibri"/>
                <a:cs typeface="Calibri"/>
              </a:rPr>
              <a:t>Links</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Open Office </a:t>
            </a:r>
            <a:r>
              <a:rPr lang="en-GB" sz="1400" dirty="0">
                <a:latin typeface="Calibri"/>
                <a:cs typeface="Calibri"/>
                <a:hlinkClick r:id="rId3"/>
              </a:rPr>
              <a:t>http://www.openoffice.org/</a:t>
            </a:r>
            <a:endParaRPr lang="en-GB" sz="1400" dirty="0">
              <a:latin typeface="Calibri"/>
              <a:cs typeface="Calibri"/>
            </a:endParaRPr>
          </a:p>
          <a:p>
            <a:pPr lvl="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b="1" dirty="0">
                <a:latin typeface="Calibri"/>
                <a:cs typeface="Calibri"/>
              </a:rPr>
              <a:t>Python Programming Language </a:t>
            </a:r>
            <a:r>
              <a:rPr lang="en-GB" sz="1400" b="1" dirty="0">
                <a:latin typeface="Calibri"/>
                <a:cs typeface="Calibri"/>
                <a:hlinkClick r:id="rId4"/>
              </a:rPr>
              <a:t>http://www.python.org/</a:t>
            </a:r>
            <a:endParaRPr lang="en-GB" sz="1400" dirty="0">
              <a:latin typeface="Calibri"/>
              <a:cs typeface="Calibri"/>
            </a:endParaRPr>
          </a:p>
          <a:p>
            <a:pPr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700" dirty="0">
                <a:latin typeface="Calibri"/>
                <a:cs typeface="Calibri"/>
              </a:rPr>
              <a:t>Mac </a:t>
            </a:r>
            <a:r>
              <a:rPr lang="en-GB" sz="1700" dirty="0" err="1">
                <a:latin typeface="Calibri"/>
                <a:cs typeface="Calibri"/>
              </a:rPr>
              <a:t>vs</a:t>
            </a:r>
            <a:r>
              <a:rPr lang="en-GB" sz="1700" dirty="0">
                <a:latin typeface="Calibri"/>
                <a:cs typeface="Calibri"/>
              </a:rPr>
              <a:t> Windows </a:t>
            </a:r>
            <a:r>
              <a:rPr lang="en-GB" sz="1700" dirty="0" err="1">
                <a:latin typeface="Calibri"/>
                <a:cs typeface="Calibri"/>
              </a:rPr>
              <a:t>vs</a:t>
            </a:r>
            <a:r>
              <a:rPr lang="en-GB" sz="1700" dirty="0">
                <a:latin typeface="Calibri"/>
                <a:cs typeface="Calibri"/>
              </a:rPr>
              <a:t> Linux</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I own a Mac and a Windows 7 PC, I regularly use Mac OSX , Windows 7, and Linux</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You will be taught using Windows 7/8 and Mac OSX</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MS Office is available for Macs, Last year several students used Windows software on Macs by using Parallels Desktop</a:t>
            </a:r>
            <a:endParaRPr lang="en-GB" sz="1700" dirty="0">
              <a:latin typeface="Calibri"/>
              <a:cs typeface="Calibri"/>
            </a:endParaRPr>
          </a:p>
          <a:p>
            <a:pPr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700" dirty="0">
                <a:latin typeface="Calibri"/>
                <a:cs typeface="Calibri"/>
              </a:rPr>
              <a:t>Other Software</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When looking for software it is often a good idea to see if there is a free open source program that suits you before shelling out hard cash</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Web Browser, Firefox </a:t>
            </a:r>
            <a:r>
              <a:rPr lang="en-GB" sz="1400" dirty="0">
                <a:latin typeface="Calibri"/>
                <a:cs typeface="Calibri"/>
                <a:hlinkClick r:id="rId5"/>
              </a:rPr>
              <a:t>http://www.mozilla-europe.org/en/firefox/</a:t>
            </a:r>
            <a:r>
              <a:rPr lang="en-GB" sz="1400" dirty="0">
                <a:latin typeface="Calibri"/>
                <a:cs typeface="Calibri"/>
              </a:rPr>
              <a:t>, </a:t>
            </a:r>
            <a:r>
              <a:rPr lang="en-GB" sz="1400" dirty="0" err="1">
                <a:latin typeface="Calibri"/>
                <a:cs typeface="Calibri"/>
              </a:rPr>
              <a:t>google</a:t>
            </a:r>
            <a:r>
              <a:rPr lang="en-GB" sz="1400" dirty="0">
                <a:latin typeface="Calibri"/>
                <a:cs typeface="Calibri"/>
              </a:rPr>
              <a:t> chrome, opera</a:t>
            </a: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Email, Thunderbird </a:t>
            </a:r>
            <a:r>
              <a:rPr lang="en-GB" sz="1400" dirty="0">
                <a:latin typeface="Calibri"/>
                <a:cs typeface="Calibri"/>
                <a:hlinkClick r:id="rId6"/>
              </a:rPr>
              <a:t>http://www.mozillamessaging.com/en-US/thunderbird/</a:t>
            </a:r>
            <a:endParaRPr lang="en-GB" sz="1400" dirty="0">
              <a:latin typeface="Calibri"/>
              <a:cs typeface="Calibri"/>
            </a:endParaRP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Graphics, Gimp </a:t>
            </a:r>
            <a:r>
              <a:rPr lang="en-GB" sz="1400" dirty="0">
                <a:latin typeface="Calibri"/>
                <a:cs typeface="Calibri"/>
                <a:hlinkClick r:id="rId7"/>
              </a:rPr>
              <a:t>http://gimp-win.sourceforge.net/</a:t>
            </a:r>
            <a:endParaRPr lang="en-GB" sz="1400" dirty="0">
              <a:latin typeface="Calibri"/>
              <a:cs typeface="Calibri"/>
            </a:endParaRP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Chat, Pidgin </a:t>
            </a:r>
            <a:r>
              <a:rPr lang="en-GB" sz="1400" dirty="0">
                <a:latin typeface="Calibri"/>
                <a:cs typeface="Calibri"/>
                <a:hlinkClick r:id="rId8"/>
              </a:rPr>
              <a:t>http://www.pidgin.im/</a:t>
            </a:r>
            <a:endParaRPr lang="en-GB" sz="1400" dirty="0">
              <a:latin typeface="Calibri"/>
              <a:cs typeface="Calibri"/>
            </a:endParaRP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Anti Virus, Clam </a:t>
            </a:r>
            <a:r>
              <a:rPr lang="en-GB" sz="1400" dirty="0">
                <a:latin typeface="Calibri"/>
                <a:cs typeface="Calibri"/>
                <a:hlinkClick r:id="rId9"/>
              </a:rPr>
              <a:t>http://www.clamwin.com/</a:t>
            </a:r>
            <a:endParaRPr lang="en-GB" sz="1400" dirty="0">
              <a:latin typeface="Calibri"/>
              <a:cs typeface="Calibri"/>
            </a:endParaRP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a:latin typeface="Calibri"/>
                <a:cs typeface="Calibri"/>
              </a:rPr>
              <a:t>Media Player, VLC </a:t>
            </a:r>
            <a:r>
              <a:rPr lang="en-GB" sz="1400" dirty="0">
                <a:latin typeface="Calibri"/>
                <a:cs typeface="Calibri"/>
                <a:hlinkClick r:id="rId10"/>
              </a:rPr>
              <a:t>http://www.videolan.org/vlc/</a:t>
            </a:r>
            <a:endParaRPr lang="en-GB" sz="1400" dirty="0">
              <a:latin typeface="Calibri"/>
              <a:cs typeface="Calibri"/>
            </a:endParaRPr>
          </a:p>
          <a:p>
            <a:pPr lvl="1" eaLnBrk="1" hangingPunct="1">
              <a:lnSpc>
                <a:spcPct val="8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400" dirty="0">
              <a:latin typeface="Calibri"/>
              <a:cs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381000" y="533400"/>
            <a:ext cx="8229600" cy="1054100"/>
          </a:xfrm>
        </p:spPr>
        <p:txBody>
          <a:bodyPr lIns="0" tIns="0" rIns="0" bIns="0"/>
          <a:lstStyle/>
          <a:p>
            <a:pPr eaLnBrk="1" hangingPunct="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Personal Hardware</a:t>
            </a:r>
          </a:p>
        </p:txBody>
      </p:sp>
      <p:sp>
        <p:nvSpPr>
          <p:cNvPr id="10243" name="Rectangle 2"/>
          <p:cNvSpPr>
            <a:spLocks noGrp="1" noChangeArrowheads="1"/>
          </p:cNvSpPr>
          <p:nvPr>
            <p:ph idx="1"/>
          </p:nvPr>
        </p:nvSpPr>
        <p:spPr>
          <a:xfrm>
            <a:off x="457200" y="1600200"/>
            <a:ext cx="8229600" cy="4841875"/>
          </a:xfrm>
        </p:spPr>
        <p:txBody>
          <a:bodyPr lIns="0" tIns="0" rIns="0" bIns="0">
            <a:normAutofit fontScale="85000" lnSpcReduction="20000"/>
          </a:bodyPr>
          <a:lstStyle/>
          <a:p>
            <a:pPr>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smtClean="0">
                <a:latin typeface="Calibri"/>
                <a:cs typeface="Calibri"/>
              </a:rPr>
              <a:t>This year </a:t>
            </a:r>
            <a:r>
              <a:rPr lang="en-GB" sz="2200" dirty="0" smtClean="0">
                <a:latin typeface="Calibri"/>
                <a:cs typeface="Calibri"/>
              </a:rPr>
              <a:t>you will need </a:t>
            </a:r>
            <a:r>
              <a:rPr lang="en-GB" sz="2200" dirty="0" smtClean="0">
                <a:latin typeface="Calibri"/>
                <a:cs typeface="Calibri"/>
              </a:rPr>
              <a:t>your </a:t>
            </a:r>
            <a:r>
              <a:rPr lang="en-GB" sz="2200" dirty="0">
                <a:latin typeface="Calibri"/>
                <a:cs typeface="Calibri"/>
              </a:rPr>
              <a:t>own computer </a:t>
            </a:r>
            <a:r>
              <a:rPr lang="en-GB" sz="2200" dirty="0">
                <a:latin typeface="Calibri"/>
                <a:cs typeface="Calibri"/>
              </a:rPr>
              <a:t>(</a:t>
            </a:r>
            <a:r>
              <a:rPr lang="en-GB" sz="2200" dirty="0" smtClean="0">
                <a:latin typeface="Calibri"/>
                <a:cs typeface="Calibri"/>
              </a:rPr>
              <a:t>University </a:t>
            </a:r>
            <a:r>
              <a:rPr lang="en-GB" sz="2200" dirty="0" smtClean="0">
                <a:latin typeface="Calibri"/>
                <a:cs typeface="Calibri"/>
              </a:rPr>
              <a:t>public workstations and </a:t>
            </a:r>
            <a:r>
              <a:rPr lang="en-GB" sz="2200" dirty="0">
                <a:latin typeface="Calibri"/>
                <a:cs typeface="Calibri"/>
              </a:rPr>
              <a:t>the base </a:t>
            </a:r>
            <a:r>
              <a:rPr lang="en-GB" sz="2200" dirty="0" smtClean="0">
                <a:latin typeface="Calibri"/>
                <a:cs typeface="Calibri"/>
              </a:rPr>
              <a:t>room are not available for now)</a:t>
            </a:r>
          </a:p>
          <a:p>
            <a:pPr>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solidFill>
                  <a:srgbClr val="FF0000"/>
                </a:solidFill>
                <a:latin typeface="Calibri"/>
                <a:cs typeface="Calibri"/>
              </a:rPr>
              <a:t>If you do not have your own equipment, please contact me and the course team immediately</a:t>
            </a:r>
            <a:endParaRPr lang="en-GB" sz="2200" dirty="0">
              <a:solidFill>
                <a:srgbClr val="FF0000"/>
              </a:solidFill>
              <a:latin typeface="Calibri"/>
              <a:cs typeface="Calibri"/>
            </a:endParaRPr>
          </a:p>
          <a:p>
            <a:pPr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latin typeface="Calibri"/>
                <a:cs typeface="Calibri"/>
              </a:rPr>
              <a:t>Laptop </a:t>
            </a:r>
            <a:r>
              <a:rPr lang="en-GB" sz="2200" dirty="0" err="1">
                <a:latin typeface="Calibri"/>
                <a:cs typeface="Calibri"/>
              </a:rPr>
              <a:t>vs</a:t>
            </a:r>
            <a:r>
              <a:rPr lang="en-GB" sz="2200" dirty="0">
                <a:latin typeface="Calibri"/>
                <a:cs typeface="Calibri"/>
              </a:rPr>
              <a:t> Desktop </a:t>
            </a:r>
            <a:r>
              <a:rPr lang="en-GB" sz="2200" dirty="0" err="1">
                <a:latin typeface="Calibri"/>
                <a:cs typeface="Calibri"/>
              </a:rPr>
              <a:t>vs</a:t>
            </a:r>
            <a:r>
              <a:rPr lang="en-GB" sz="2200" dirty="0">
                <a:latin typeface="Calibri"/>
                <a:cs typeface="Calibri"/>
              </a:rPr>
              <a:t> netbook </a:t>
            </a:r>
            <a:r>
              <a:rPr lang="en-GB" sz="2200" dirty="0" err="1">
                <a:latin typeface="Calibri"/>
                <a:cs typeface="Calibri"/>
              </a:rPr>
              <a:t>vs</a:t>
            </a:r>
            <a:r>
              <a:rPr lang="en-GB" sz="2200" dirty="0">
                <a:latin typeface="Calibri"/>
                <a:cs typeface="Calibri"/>
              </a:rPr>
              <a:t> </a:t>
            </a:r>
            <a:r>
              <a:rPr lang="en-GB" sz="2200" dirty="0" err="1">
                <a:latin typeface="Calibri"/>
                <a:cs typeface="Calibri"/>
              </a:rPr>
              <a:t>iPAD</a:t>
            </a:r>
            <a:r>
              <a:rPr lang="en-GB" sz="2200" dirty="0">
                <a:latin typeface="Calibri"/>
                <a:cs typeface="Calibri"/>
              </a:rPr>
              <a:t> </a:t>
            </a:r>
            <a:r>
              <a:rPr lang="en-GB" sz="2200" dirty="0" err="1">
                <a:latin typeface="Calibri"/>
                <a:cs typeface="Calibri"/>
              </a:rPr>
              <a:t>vs</a:t>
            </a:r>
            <a:r>
              <a:rPr lang="en-GB" sz="2200" dirty="0">
                <a:latin typeface="Calibri"/>
                <a:cs typeface="Calibri"/>
              </a:rPr>
              <a:t> smartphone?</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For the same computing power a laptop is more expensive and more fragile.</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Having a laptop means that you can always have the computer you use on campus set up how you want it.</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Carrying your laptop around all day can get heavy , and will your battery last the day?</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Tablets (</a:t>
            </a:r>
            <a:r>
              <a:rPr lang="en-GB" sz="1900" dirty="0" err="1">
                <a:latin typeface="Calibri"/>
                <a:cs typeface="Calibri"/>
              </a:rPr>
              <a:t>e.g.iPAD’s</a:t>
            </a:r>
            <a:r>
              <a:rPr lang="en-GB" sz="1900" dirty="0">
                <a:latin typeface="Calibri"/>
                <a:cs typeface="Calibri"/>
              </a:rPr>
              <a:t>)  are great for looking up resources on the web and communication but don’t have full apps ( would you like to write a report on your </a:t>
            </a:r>
            <a:r>
              <a:rPr lang="en-GB" sz="1900" dirty="0" err="1">
                <a:latin typeface="Calibri"/>
                <a:cs typeface="Calibri"/>
              </a:rPr>
              <a:t>iPAD</a:t>
            </a:r>
            <a:r>
              <a:rPr lang="en-GB" sz="1900" dirty="0">
                <a:latin typeface="Calibri"/>
                <a:cs typeface="Calibri"/>
              </a:rPr>
              <a:t>?</a:t>
            </a:r>
            <a:r>
              <a:rPr lang="en-GB" sz="1900" dirty="0" smtClean="0">
                <a:latin typeface="Calibri"/>
                <a:cs typeface="Calibri"/>
              </a:rPr>
              <a:t>). How can you program on a tablet?</a:t>
            </a:r>
            <a:endParaRPr lang="en-GB" sz="1900" dirty="0">
              <a:latin typeface="Calibri"/>
              <a:cs typeface="Calibri"/>
            </a:endParaRPr>
          </a:p>
          <a:p>
            <a:pPr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latin typeface="Calibri"/>
                <a:cs typeface="Calibri"/>
              </a:rPr>
              <a:t>Backup</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Whichever you choose ensure that your computer is backed up regularly</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Maybe agree with a friend to hold backups of each other’s files</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On line storage (e.g. </a:t>
            </a:r>
            <a:r>
              <a:rPr lang="en-GB" sz="1900" dirty="0" err="1">
                <a:latin typeface="Calibri"/>
                <a:cs typeface="Calibri"/>
              </a:rPr>
              <a:t>Onedrive</a:t>
            </a:r>
            <a:r>
              <a:rPr lang="en-GB" sz="1900" dirty="0">
                <a:latin typeface="Calibri"/>
                <a:cs typeface="Calibri"/>
              </a:rPr>
              <a:t>, Dropbox?)</a:t>
            </a:r>
          </a:p>
          <a:p>
            <a:pPr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latin typeface="Calibri"/>
                <a:cs typeface="Calibri"/>
              </a:rPr>
              <a:t>Memory sticks</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great for transporting files</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very easy to break or lose</a:t>
            </a:r>
          </a:p>
          <a:p>
            <a:pPr lvl="1" eaLnBrk="1" hangingPunct="1">
              <a:lnSpc>
                <a:spcPct val="9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dirty="0">
                <a:latin typeface="Calibri"/>
                <a:cs typeface="Calibri"/>
              </a:rPr>
              <a:t>do not rely on them as the only place to keep your files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33400" y="609600"/>
            <a:ext cx="8229600" cy="10668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Questions</a:t>
            </a:r>
          </a:p>
        </p:txBody>
      </p:sp>
      <p:sp>
        <p:nvSpPr>
          <p:cNvPr id="34819" name="Rectangle 2"/>
          <p:cNvSpPr>
            <a:spLocks noGrp="1" noChangeArrowheads="1"/>
          </p:cNvSpPr>
          <p:nvPr>
            <p:ph idx="1"/>
          </p:nvPr>
        </p:nvSpPr>
        <p:spPr>
          <a:xfrm>
            <a:off x="381000" y="1600200"/>
            <a:ext cx="8229600" cy="4783138"/>
          </a:xfrm>
        </p:spPr>
        <p:txBody>
          <a:bodyPr>
            <a:normAutofit lnSpcReduction="10000"/>
          </a:bodyPr>
          <a:lstStyle/>
          <a:p>
            <a:pPr eaLnBrk="1" hangingPunct="1">
              <a:lnSpc>
                <a:spcPct val="80000"/>
              </a:lnSpc>
              <a:spcBef>
                <a:spcPts val="600"/>
              </a:spcBef>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Software</a:t>
            </a:r>
          </a:p>
          <a:p>
            <a:pPr lvl="1" eaLnBrk="1" hangingPunct="1">
              <a:spcBef>
                <a:spcPts val="500"/>
              </a:spcBef>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a:latin typeface="Calibri"/>
                <a:cs typeface="Calibri"/>
              </a:rPr>
              <a:t>This course will be taught using Microsoft Office 20xx (Word, Excel, PowerPoint) and Python (2). You will be expected to submit your assignments in formats that can be opened by these programs. </a:t>
            </a:r>
            <a:r>
              <a:rPr lang="en-GB" sz="2000" dirty="0" smtClean="0">
                <a:latin typeface="Calibri"/>
                <a:cs typeface="Calibri"/>
              </a:rPr>
              <a:t>Python </a:t>
            </a:r>
            <a:r>
              <a:rPr lang="en-GB" sz="2000" dirty="0">
                <a:latin typeface="Calibri"/>
                <a:cs typeface="Calibri"/>
              </a:rPr>
              <a:t>is available for free download from </a:t>
            </a:r>
            <a:r>
              <a:rPr lang="en-GB" sz="2000" dirty="0" err="1">
                <a:latin typeface="Calibri"/>
                <a:cs typeface="Calibri"/>
              </a:rPr>
              <a:t>Python.org</a:t>
            </a:r>
            <a:r>
              <a:rPr lang="en-GB" sz="2000" dirty="0">
                <a:latin typeface="Calibri"/>
                <a:cs typeface="Calibri"/>
              </a:rPr>
              <a:t>. </a:t>
            </a:r>
          </a:p>
          <a:p>
            <a:pPr eaLnBrk="1" hangingPunct="1">
              <a:lnSpc>
                <a:spcPct val="80000"/>
              </a:lnSpc>
              <a:spcBef>
                <a:spcPts val="600"/>
              </a:spcBef>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IT Support</a:t>
            </a:r>
          </a:p>
          <a:p>
            <a:pPr lvl="1" eaLnBrk="1" hangingPunct="1">
              <a:lnSpc>
                <a:spcPct val="80000"/>
              </a:lnSpc>
              <a:spcBef>
                <a:spcPts val="600"/>
              </a:spcBef>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latin typeface="Calibri"/>
                <a:cs typeface="Calibri"/>
              </a:rPr>
              <a:t>Windows</a:t>
            </a:r>
            <a:r>
              <a:rPr lang="en-GB" sz="2000" dirty="0">
                <a:latin typeface="Calibri"/>
                <a:cs typeface="Calibri"/>
              </a:rPr>
              <a:t>, and </a:t>
            </a:r>
            <a:r>
              <a:rPr lang="en-GB" sz="2000" dirty="0" smtClean="0">
                <a:latin typeface="Calibri"/>
                <a:cs typeface="Calibri"/>
              </a:rPr>
              <a:t>Office 365 </a:t>
            </a:r>
            <a:r>
              <a:rPr lang="en-GB" sz="2000" dirty="0">
                <a:latin typeface="Calibri"/>
                <a:cs typeface="Calibri"/>
              </a:rPr>
              <a:t>and </a:t>
            </a:r>
            <a:r>
              <a:rPr lang="en-GB" sz="2000" dirty="0" smtClean="0">
                <a:latin typeface="Calibri"/>
                <a:cs typeface="Calibri"/>
              </a:rPr>
              <a:t>other software is available through the university </a:t>
            </a:r>
            <a:r>
              <a:rPr lang="en-GB" sz="2000" dirty="0" err="1" smtClean="0">
                <a:latin typeface="Calibri"/>
                <a:cs typeface="Calibri"/>
              </a:rPr>
              <a:t>iSolutions</a:t>
            </a:r>
            <a:endParaRPr lang="en-GB" sz="2000" dirty="0" smtClean="0">
              <a:latin typeface="Calibri"/>
              <a:cs typeface="Calibri"/>
            </a:endParaRPr>
          </a:p>
          <a:p>
            <a:pPr lvl="1" eaLnBrk="1" hangingPunct="1">
              <a:lnSpc>
                <a:spcPct val="80000"/>
              </a:lnSpc>
              <a:spcBef>
                <a:spcPts val="600"/>
              </a:spcBef>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latin typeface="Calibri"/>
                <a:cs typeface="Calibri"/>
              </a:rPr>
              <a:t>Python  2 is available through the web</a:t>
            </a:r>
            <a:endParaRPr lang="en-GB" sz="2000" dirty="0">
              <a:latin typeface="Calibri"/>
              <a:cs typeface="Calibri"/>
            </a:endParaRPr>
          </a:p>
          <a:p>
            <a:pPr lvl="1">
              <a:lnSpc>
                <a:spcPct val="80000"/>
              </a:lnSpc>
              <a:spcBef>
                <a:spcPts val="500"/>
              </a:spcBef>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a:latin typeface="Calibri"/>
                <a:cs typeface="Calibri"/>
              </a:rPr>
              <a:t>The </a:t>
            </a:r>
            <a:r>
              <a:rPr lang="en-GB" sz="2000" dirty="0" smtClean="0">
                <a:latin typeface="Calibri"/>
                <a:cs typeface="Calibri"/>
              </a:rPr>
              <a:t>University network and services are </a:t>
            </a:r>
            <a:r>
              <a:rPr lang="en-GB" sz="2000" dirty="0">
                <a:latin typeface="Calibri"/>
                <a:cs typeface="Calibri"/>
              </a:rPr>
              <a:t>provided by </a:t>
            </a:r>
            <a:r>
              <a:rPr lang="en-GB" sz="2000" dirty="0" err="1">
                <a:latin typeface="Calibri"/>
                <a:cs typeface="Calibri"/>
              </a:rPr>
              <a:t>i</a:t>
            </a:r>
            <a:r>
              <a:rPr lang="en-GB" sz="2000" dirty="0" err="1" smtClean="0">
                <a:latin typeface="Calibri"/>
                <a:cs typeface="Calibri"/>
              </a:rPr>
              <a:t>Solutions</a:t>
            </a:r>
            <a:r>
              <a:rPr lang="en-GB" sz="2000" dirty="0" smtClean="0">
                <a:latin typeface="Calibri"/>
                <a:cs typeface="Calibri"/>
              </a:rPr>
              <a:t>. </a:t>
            </a:r>
            <a:r>
              <a:rPr lang="en-GB" sz="2000" dirty="0">
                <a:latin typeface="Calibri"/>
                <a:cs typeface="Calibri"/>
              </a:rPr>
              <a:t>If you have problems with these not working try </a:t>
            </a:r>
            <a:r>
              <a:rPr lang="en-GB" sz="2000" dirty="0" smtClean="0">
                <a:latin typeface="Calibri"/>
                <a:cs typeface="Calibri"/>
              </a:rPr>
              <a:t>the </a:t>
            </a:r>
            <a:r>
              <a:rPr lang="en-GB" sz="2000" dirty="0" err="1" smtClean="0">
                <a:latin typeface="Calibri"/>
                <a:cs typeface="Calibri"/>
              </a:rPr>
              <a:t>iSolutions</a:t>
            </a:r>
            <a:r>
              <a:rPr lang="en-GB" sz="2000" dirty="0" smtClean="0">
                <a:latin typeface="Calibri"/>
                <a:cs typeface="Calibri"/>
              </a:rPr>
              <a:t> support pages available </a:t>
            </a:r>
            <a:r>
              <a:rPr lang="en-GB" sz="2000" dirty="0">
                <a:latin typeface="Calibri"/>
                <a:cs typeface="Calibri"/>
              </a:rPr>
              <a:t>through Sussed </a:t>
            </a:r>
            <a:r>
              <a:rPr lang="en-GB" sz="2000" dirty="0" smtClean="0">
                <a:latin typeface="Calibri"/>
                <a:cs typeface="Calibri"/>
                <a:hlinkClick r:id="rId3"/>
              </a:rPr>
              <a:t>https://www.southampton.ac.uk/isolutions/</a:t>
            </a:r>
            <a:endParaRPr lang="en-GB" sz="2000" dirty="0">
              <a:solidFill>
                <a:srgbClr val="CCCCFF"/>
              </a:solidFill>
              <a:latin typeface="Calibri"/>
              <a:cs typeface="Calibri"/>
            </a:endParaRPr>
          </a:p>
        </p:txBody>
      </p:sp>
    </p:spTree>
    <p:extLst>
      <p:ext uri="{BB962C8B-B14F-4D97-AF65-F5344CB8AC3E}">
        <p14:creationId xmlns:p14="http://schemas.microsoft.com/office/powerpoint/2010/main" val="5390313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548680"/>
            <a:ext cx="1763688" cy="877824"/>
          </a:xfrm>
        </p:spPr>
        <p:txBody>
          <a:bodyPr/>
          <a:lstStyle/>
          <a:p>
            <a:pPr eaLnBrk="1" hangingPunct="1"/>
            <a:r>
              <a:rPr lang="en-GB" dirty="0"/>
              <a:t>SUSSED</a:t>
            </a:r>
          </a:p>
        </p:txBody>
      </p:sp>
      <p:sp>
        <p:nvSpPr>
          <p:cNvPr id="15364" name="Text Placeholder 6"/>
          <p:cNvSpPr>
            <a:spLocks noGrp="1"/>
          </p:cNvSpPr>
          <p:nvPr>
            <p:ph type="body" idx="2"/>
          </p:nvPr>
        </p:nvSpPr>
        <p:spPr>
          <a:xfrm>
            <a:off x="457201" y="1435100"/>
            <a:ext cx="1450504" cy="4691063"/>
          </a:xfrm>
        </p:spPr>
        <p:txBody>
          <a:bodyPr/>
          <a:lstStyle/>
          <a:p>
            <a:pPr eaLnBrk="1" hangingPunct="1"/>
            <a:r>
              <a:rPr lang="en-GB" sz="1800" dirty="0">
                <a:latin typeface="Calibri"/>
                <a:cs typeface="Calibri"/>
              </a:rPr>
              <a:t>Most student resources can be accessed through the university’s SUSSED portal.</a:t>
            </a:r>
          </a:p>
          <a:p>
            <a:pPr eaLnBrk="1" hangingPunct="1"/>
            <a:endParaRPr lang="en-GB" sz="1800" dirty="0">
              <a:latin typeface="Calibri"/>
              <a:cs typeface="Calibri"/>
            </a:endParaRPr>
          </a:p>
          <a:p>
            <a:pPr eaLnBrk="1" hangingPunct="1"/>
            <a:r>
              <a:rPr lang="en-GB" sz="1800" dirty="0">
                <a:latin typeface="Calibri"/>
                <a:cs typeface="Calibri"/>
              </a:rPr>
              <a:t>This can be used off campus as well.</a:t>
            </a:r>
          </a:p>
        </p:txBody>
      </p:sp>
      <p:pic>
        <p:nvPicPr>
          <p:cNvPr id="2" name="Picture 1"/>
          <p:cNvPicPr>
            <a:picLocks noChangeAspect="1"/>
          </p:cNvPicPr>
          <p:nvPr/>
        </p:nvPicPr>
        <p:blipFill>
          <a:blip r:embed="rId2"/>
          <a:stretch>
            <a:fillRect/>
          </a:stretch>
        </p:blipFill>
        <p:spPr>
          <a:xfrm>
            <a:off x="2042737" y="1124744"/>
            <a:ext cx="7097225" cy="45365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60232" y="1340768"/>
            <a:ext cx="2418904" cy="455794"/>
          </a:xfrm>
        </p:spPr>
        <p:txBody>
          <a:bodyPr/>
          <a:lstStyle/>
          <a:p>
            <a:pPr eaLnBrk="1" hangingPunct="1"/>
            <a:r>
              <a:rPr lang="en-GB" dirty="0"/>
              <a:t>SUSSED Email</a:t>
            </a:r>
          </a:p>
        </p:txBody>
      </p:sp>
      <p:sp>
        <p:nvSpPr>
          <p:cNvPr id="17411" name="Text Placeholder 6"/>
          <p:cNvSpPr>
            <a:spLocks noGrp="1"/>
          </p:cNvSpPr>
          <p:nvPr>
            <p:ph type="body" idx="2"/>
          </p:nvPr>
        </p:nvSpPr>
        <p:spPr>
          <a:xfrm>
            <a:off x="609600" y="685800"/>
            <a:ext cx="7686675" cy="1136650"/>
          </a:xfrm>
        </p:spPr>
        <p:txBody>
          <a:bodyPr>
            <a:normAutofit/>
          </a:bodyPr>
          <a:lstStyle/>
          <a:p>
            <a:pPr eaLnBrk="1" hangingPunct="1"/>
            <a:r>
              <a:rPr lang="en-GB" sz="2400" dirty="0">
                <a:latin typeface="Calibri"/>
                <a:cs typeface="Calibri"/>
              </a:rPr>
              <a:t>You can access your university email account. You are expected to check this every day during term time.</a:t>
            </a:r>
          </a:p>
        </p:txBody>
      </p:sp>
      <p:pic>
        <p:nvPicPr>
          <p:cNvPr id="3" name="Picture 2"/>
          <p:cNvPicPr>
            <a:picLocks noChangeAspect="1"/>
          </p:cNvPicPr>
          <p:nvPr/>
        </p:nvPicPr>
        <p:blipFill>
          <a:blip r:embed="rId2"/>
          <a:stretch>
            <a:fillRect/>
          </a:stretch>
        </p:blipFill>
        <p:spPr>
          <a:xfrm>
            <a:off x="899592" y="1916832"/>
            <a:ext cx="7308304" cy="4598355"/>
          </a:xfrm>
          <a:prstGeom prst="rect">
            <a:avLst/>
          </a:prstGeom>
        </p:spPr>
      </p:pic>
      <p:cxnSp>
        <p:nvCxnSpPr>
          <p:cNvPr id="6" name="Straight Arrow Connector 5"/>
          <p:cNvCxnSpPr/>
          <p:nvPr/>
        </p:nvCxnSpPr>
        <p:spPr>
          <a:xfrm>
            <a:off x="6516216" y="1628800"/>
            <a:ext cx="144016" cy="11521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609600"/>
            <a:ext cx="8229600" cy="10668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i="1" dirty="0"/>
              <a:t>Objectives of </a:t>
            </a:r>
            <a:r>
              <a:rPr lang="en-GB" b="1" i="1" dirty="0" err="1"/>
              <a:t>CompApps</a:t>
            </a:r>
            <a:r>
              <a:rPr lang="en-GB" b="1" i="1" dirty="0"/>
              <a:t> </a:t>
            </a:r>
          </a:p>
        </p:txBody>
      </p:sp>
      <p:sp>
        <p:nvSpPr>
          <p:cNvPr id="2" name="Rectangle 2"/>
          <p:cNvSpPr>
            <a:spLocks noGrp="1" noChangeArrowheads="1"/>
          </p:cNvSpPr>
          <p:nvPr>
            <p:ph idx="1"/>
          </p:nvPr>
        </p:nvSpPr>
        <p:spPr>
          <a:xfrm>
            <a:off x="381000" y="1676400"/>
            <a:ext cx="8229600" cy="5181600"/>
          </a:xfrm>
        </p:spPr>
        <p:txBody>
          <a:bodyPr>
            <a:normAutofit/>
          </a:bodyPr>
          <a:lstStyle/>
          <a:p>
            <a:pPr eaLnBrk="1" hangingPunct="1">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Becoming a digitally  literate student</a:t>
            </a:r>
          </a:p>
          <a:p>
            <a:pPr lvl="1">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To introduce the use of Digital Literacies to support  becoming a student in a digital age</a:t>
            </a:r>
          </a:p>
          <a:p>
            <a:pPr lvl="1">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The use of digital tools for</a:t>
            </a:r>
          </a:p>
          <a:p>
            <a:pPr lvl="2">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latin typeface="Calibri"/>
                <a:cs typeface="Calibri"/>
              </a:rPr>
              <a:t>Personal effectiveness in support of becoming an engineer.</a:t>
            </a:r>
          </a:p>
          <a:p>
            <a:pPr lvl="2">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latin typeface="Calibri"/>
                <a:cs typeface="Calibri"/>
              </a:rPr>
              <a:t>Communication to share, analyse, and present data.</a:t>
            </a:r>
          </a:p>
          <a:p>
            <a:pPr lvl="2">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200" dirty="0">
                <a:latin typeface="Calibri"/>
                <a:cs typeface="Calibri"/>
              </a:rPr>
              <a:t>Collaboration tools for team working.  </a:t>
            </a:r>
          </a:p>
          <a:p>
            <a:pPr eaLnBrk="1" hangingPunct="1">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Skills in programming for engineering solutions.</a:t>
            </a:r>
          </a:p>
          <a:p>
            <a:pPr lvl="1">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Python applications</a:t>
            </a:r>
          </a:p>
          <a:p>
            <a:pPr eaLnBrk="1" hangingPunct="1">
              <a:lnSpc>
                <a:spcPct val="80000"/>
              </a:lnSpc>
              <a:spcBef>
                <a:spcPts val="700"/>
              </a:spcBef>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Working in a team to develop a practical engineering software application.</a:t>
            </a:r>
          </a:p>
          <a:p>
            <a:pPr eaLnBrk="1" hangingPunct="1">
              <a:lnSpc>
                <a:spcPct val="80000"/>
              </a:lnSpc>
              <a:spcBef>
                <a:spcPts val="700"/>
              </a:spcBef>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6"/>
          <p:cNvSpPr>
            <a:spLocks noGrp="1"/>
          </p:cNvSpPr>
          <p:nvPr>
            <p:ph type="body" idx="2"/>
          </p:nvPr>
        </p:nvSpPr>
        <p:spPr>
          <a:xfrm>
            <a:off x="457200" y="609600"/>
            <a:ext cx="7686675" cy="875184"/>
          </a:xfrm>
        </p:spPr>
        <p:txBody>
          <a:bodyPr wrap="none">
            <a:normAutofit/>
          </a:bodyPr>
          <a:lstStyle/>
          <a:p>
            <a:pPr eaLnBrk="1" hangingPunct="1"/>
            <a:r>
              <a:rPr lang="en-GB" sz="2400" b="1" dirty="0">
                <a:latin typeface="Calibri"/>
                <a:cs typeface="Calibri"/>
              </a:rPr>
              <a:t>SUSSED</a:t>
            </a:r>
          </a:p>
          <a:p>
            <a:pPr eaLnBrk="1" hangingPunct="1"/>
            <a:r>
              <a:rPr lang="en-GB" sz="2400" dirty="0">
                <a:latin typeface="Calibri"/>
                <a:cs typeface="Calibri"/>
              </a:rPr>
              <a:t>Library information can be accessed here.</a:t>
            </a:r>
          </a:p>
        </p:txBody>
      </p:sp>
      <p:sp>
        <p:nvSpPr>
          <p:cNvPr id="3" name="Title 2"/>
          <p:cNvSpPr>
            <a:spLocks noGrp="1"/>
          </p:cNvSpPr>
          <p:nvPr>
            <p:ph type="title"/>
          </p:nvPr>
        </p:nvSpPr>
        <p:spPr>
          <a:xfrm>
            <a:off x="5940152" y="980728"/>
            <a:ext cx="2232248" cy="598838"/>
          </a:xfrm>
        </p:spPr>
        <p:txBody>
          <a:bodyPr/>
          <a:lstStyle/>
          <a:p>
            <a:r>
              <a:rPr lang="en-US" dirty="0" err="1"/>
              <a:t>Sussed</a:t>
            </a:r>
            <a:r>
              <a:rPr lang="en-US" dirty="0"/>
              <a:t> Library</a:t>
            </a:r>
          </a:p>
        </p:txBody>
      </p:sp>
      <p:pic>
        <p:nvPicPr>
          <p:cNvPr id="7" name="Picture 6"/>
          <p:cNvPicPr>
            <a:picLocks noChangeAspect="1"/>
          </p:cNvPicPr>
          <p:nvPr/>
        </p:nvPicPr>
        <p:blipFill rotWithShape="1">
          <a:blip r:embed="rId2"/>
          <a:srcRect b="11192"/>
          <a:stretch/>
        </p:blipFill>
        <p:spPr>
          <a:xfrm>
            <a:off x="539552" y="1700808"/>
            <a:ext cx="5790761" cy="4413483"/>
          </a:xfrm>
          <a:prstGeom prst="rect">
            <a:avLst/>
          </a:prstGeom>
        </p:spPr>
      </p:pic>
      <p:cxnSp>
        <p:nvCxnSpPr>
          <p:cNvPr id="5" name="Straight Arrow Connector 4"/>
          <p:cNvCxnSpPr/>
          <p:nvPr/>
        </p:nvCxnSpPr>
        <p:spPr>
          <a:xfrm flipH="1">
            <a:off x="3275856" y="1628800"/>
            <a:ext cx="3384376"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2699792" y="3284984"/>
            <a:ext cx="5323928" cy="3312368"/>
          </a:xfrm>
          <a:prstGeom prst="rect">
            <a:avLst/>
          </a:prstGeom>
        </p:spPr>
      </p:pic>
      <p:cxnSp>
        <p:nvCxnSpPr>
          <p:cNvPr id="14" name="Straight Arrow Connector 13"/>
          <p:cNvCxnSpPr/>
          <p:nvPr/>
        </p:nvCxnSpPr>
        <p:spPr>
          <a:xfrm flipH="1">
            <a:off x="5508104" y="1628800"/>
            <a:ext cx="1152128" cy="29523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12160" y="1340768"/>
            <a:ext cx="2286000" cy="457200"/>
          </a:xfrm>
        </p:spPr>
        <p:txBody>
          <a:bodyPr/>
          <a:lstStyle/>
          <a:p>
            <a:pPr eaLnBrk="1" hangingPunct="1"/>
            <a:r>
              <a:rPr lang="en-GB" dirty="0"/>
              <a:t>Link to </a:t>
            </a:r>
            <a:r>
              <a:rPr lang="en-GB" dirty="0" err="1"/>
              <a:t>BlackBoard</a:t>
            </a:r>
            <a:endParaRPr lang="en-GB" dirty="0"/>
          </a:p>
        </p:txBody>
      </p:sp>
      <p:sp>
        <p:nvSpPr>
          <p:cNvPr id="23555" name="Text Placeholder 6"/>
          <p:cNvSpPr>
            <a:spLocks noGrp="1"/>
          </p:cNvSpPr>
          <p:nvPr>
            <p:ph type="body" idx="2"/>
          </p:nvPr>
        </p:nvSpPr>
        <p:spPr>
          <a:xfrm>
            <a:off x="381000" y="457200"/>
            <a:ext cx="8153400" cy="811560"/>
          </a:xfrm>
        </p:spPr>
        <p:txBody>
          <a:bodyPr>
            <a:noAutofit/>
          </a:bodyPr>
          <a:lstStyle/>
          <a:p>
            <a:pPr eaLnBrk="1" hangingPunct="1"/>
            <a:r>
              <a:rPr lang="en-GB" sz="2000" b="1" dirty="0">
                <a:latin typeface="Calibri"/>
                <a:cs typeface="Calibri"/>
              </a:rPr>
              <a:t>SUSSED</a:t>
            </a:r>
          </a:p>
        </p:txBody>
      </p:sp>
      <p:pic>
        <p:nvPicPr>
          <p:cNvPr id="9" name="Picture 8"/>
          <p:cNvPicPr>
            <a:picLocks noChangeAspect="1"/>
          </p:cNvPicPr>
          <p:nvPr/>
        </p:nvPicPr>
        <p:blipFill>
          <a:blip r:embed="rId2" cstate="print"/>
          <a:stretch>
            <a:fillRect/>
          </a:stretch>
        </p:blipFill>
        <p:spPr>
          <a:xfrm>
            <a:off x="611560" y="1916832"/>
            <a:ext cx="6540285" cy="4392488"/>
          </a:xfrm>
          <a:prstGeom prst="rect">
            <a:avLst/>
          </a:prstGeom>
        </p:spPr>
      </p:pic>
      <p:pic>
        <p:nvPicPr>
          <p:cNvPr id="2" name="Picture 1"/>
          <p:cNvPicPr>
            <a:picLocks noChangeAspect="1"/>
          </p:cNvPicPr>
          <p:nvPr/>
        </p:nvPicPr>
        <p:blipFill>
          <a:blip r:embed="rId3"/>
          <a:stretch>
            <a:fillRect/>
          </a:stretch>
        </p:blipFill>
        <p:spPr>
          <a:xfrm>
            <a:off x="323528" y="1844824"/>
            <a:ext cx="7020272" cy="4417127"/>
          </a:xfrm>
          <a:prstGeom prst="rect">
            <a:avLst/>
          </a:prstGeom>
        </p:spPr>
      </p:pic>
      <p:cxnSp>
        <p:nvCxnSpPr>
          <p:cNvPr id="5" name="Straight Arrow Connector 4"/>
          <p:cNvCxnSpPr>
            <a:stCxn id="23554" idx="2"/>
          </p:cNvCxnSpPr>
          <p:nvPr/>
        </p:nvCxnSpPr>
        <p:spPr>
          <a:xfrm flipH="1">
            <a:off x="5436096" y="1797968"/>
            <a:ext cx="1719064" cy="9109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cstate="print"/>
          <a:stretch>
            <a:fillRect/>
          </a:stretch>
        </p:blipFill>
        <p:spPr>
          <a:xfrm>
            <a:off x="4283968" y="3140968"/>
            <a:ext cx="4710546" cy="337490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629272" cy="877824"/>
          </a:xfrm>
        </p:spPr>
        <p:txBody>
          <a:bodyPr>
            <a:normAutofit/>
          </a:bodyPr>
          <a:lstStyle/>
          <a:p>
            <a:r>
              <a:rPr lang="en-US" sz="3200" dirty="0"/>
              <a:t>Mobile apps: Blackboard</a:t>
            </a:r>
          </a:p>
        </p:txBody>
      </p:sp>
      <p:sp>
        <p:nvSpPr>
          <p:cNvPr id="3" name="Text Placeholder 2"/>
          <p:cNvSpPr>
            <a:spLocks noGrp="1"/>
          </p:cNvSpPr>
          <p:nvPr>
            <p:ph type="body" idx="2"/>
          </p:nvPr>
        </p:nvSpPr>
        <p:spPr>
          <a:xfrm>
            <a:off x="4716016" y="1916832"/>
            <a:ext cx="4092768" cy="4680519"/>
          </a:xfrm>
        </p:spPr>
        <p:txBody>
          <a:bodyPr>
            <a:normAutofit fontScale="77500" lnSpcReduction="20000"/>
          </a:bodyPr>
          <a:lstStyle/>
          <a:p>
            <a:pPr>
              <a:lnSpc>
                <a:spcPct val="120000"/>
              </a:lnSpc>
            </a:pPr>
            <a:r>
              <a:rPr lang="en-GB" sz="3400" dirty="0">
                <a:latin typeface="+mj-lt"/>
              </a:rPr>
              <a:t>free app from:</a:t>
            </a:r>
          </a:p>
          <a:p>
            <a:pPr marL="294894" indent="-285750">
              <a:lnSpc>
                <a:spcPct val="120000"/>
              </a:lnSpc>
              <a:buFont typeface="Arial"/>
              <a:buChar char="•"/>
            </a:pPr>
            <a:r>
              <a:rPr lang="en-GB" sz="3400" dirty="0">
                <a:latin typeface="+mj-lt"/>
              </a:rPr>
              <a:t>the Apple store for </a:t>
            </a:r>
            <a:r>
              <a:rPr lang="en-GB" sz="3400" dirty="0" err="1">
                <a:latin typeface="+mj-lt"/>
              </a:rPr>
              <a:t>iphone</a:t>
            </a:r>
            <a:r>
              <a:rPr lang="en-GB" sz="3400" dirty="0">
                <a:latin typeface="+mj-lt"/>
              </a:rPr>
              <a:t>, </a:t>
            </a:r>
            <a:r>
              <a:rPr lang="en-GB" sz="3400" dirty="0" err="1">
                <a:latin typeface="+mj-lt"/>
              </a:rPr>
              <a:t>ipod</a:t>
            </a:r>
            <a:r>
              <a:rPr lang="en-GB" sz="3400" dirty="0">
                <a:latin typeface="+mj-lt"/>
              </a:rPr>
              <a:t> and </a:t>
            </a:r>
            <a:r>
              <a:rPr lang="en-GB" sz="3400" dirty="0" err="1">
                <a:latin typeface="+mj-lt"/>
              </a:rPr>
              <a:t>ipad</a:t>
            </a:r>
            <a:r>
              <a:rPr lang="en-GB" sz="3400" dirty="0">
                <a:latin typeface="+mj-lt"/>
              </a:rPr>
              <a:t>, </a:t>
            </a:r>
          </a:p>
          <a:p>
            <a:pPr marL="294894" indent="-285750">
              <a:lnSpc>
                <a:spcPct val="120000"/>
              </a:lnSpc>
              <a:buFont typeface="Arial"/>
              <a:buChar char="•"/>
            </a:pPr>
            <a:r>
              <a:rPr lang="en-GB" sz="3400" dirty="0">
                <a:latin typeface="+mj-lt"/>
              </a:rPr>
              <a:t>Google Play for Android, </a:t>
            </a:r>
          </a:p>
          <a:p>
            <a:pPr marL="294894" indent="-285750">
              <a:lnSpc>
                <a:spcPct val="120000"/>
              </a:lnSpc>
              <a:buFont typeface="Arial"/>
              <a:buChar char="•"/>
            </a:pPr>
            <a:r>
              <a:rPr lang="en-GB" sz="3400" dirty="0">
                <a:latin typeface="+mj-lt"/>
              </a:rPr>
              <a:t>Windows store for Windows phone..</a:t>
            </a:r>
            <a:endParaRPr lang="en-GB" sz="3400" u="sng" dirty="0">
              <a:latin typeface="+mj-lt"/>
              <a:hlinkClick r:id="rId2"/>
            </a:endParaRPr>
          </a:p>
          <a:p>
            <a:endParaRPr lang="en-GB" sz="3400" u="sng" dirty="0">
              <a:hlinkClick r:id="rId2"/>
            </a:endParaRPr>
          </a:p>
          <a:p>
            <a:endParaRPr lang="en-GB" u="sng" dirty="0">
              <a:hlinkClick r:id="rId2"/>
            </a:endParaRPr>
          </a:p>
          <a:p>
            <a:r>
              <a:rPr lang="en-GB" sz="2600" u="sng" dirty="0">
                <a:latin typeface="+mj-lt"/>
                <a:hlinkClick r:id="rId2"/>
              </a:rPr>
              <a:t>http://www.southampton.ac.uk/isolutions/computing/elearn/mobilelearn/</a:t>
            </a:r>
            <a:r>
              <a:rPr lang="en-GB" sz="2600" dirty="0">
                <a:latin typeface="+mj-lt"/>
              </a:rPr>
              <a:t> </a:t>
            </a:r>
          </a:p>
          <a:p>
            <a:endParaRPr lang="en-US" sz="2600" dirty="0">
              <a:latin typeface="+mj-lt"/>
            </a:endParaRPr>
          </a:p>
        </p:txBody>
      </p:sp>
      <p:pic>
        <p:nvPicPr>
          <p:cNvPr id="5" name="Content Placeholder 4"/>
          <p:cNvPicPr>
            <a:picLocks noGrp="1"/>
          </p:cNvPicPr>
          <p:nvPr>
            <p:ph sz="half" idx="1"/>
          </p:nvPr>
        </p:nvPicPr>
        <p:blipFill>
          <a:blip r:embed="rId3" cstate="print">
            <a:extLst>
              <a:ext uri="{28A0092B-C50C-407E-A947-70E740481C1C}">
                <a14:useLocalDpi xmlns:a14="http://schemas.microsoft.com/office/drawing/2010/main" val="0"/>
              </a:ext>
            </a:extLst>
          </a:blip>
          <a:srcRect t="9535" b="9535"/>
          <a:stretch>
            <a:fillRect/>
          </a:stretch>
        </p:blipFill>
        <p:spPr bwMode="auto">
          <a:xfrm>
            <a:off x="611560" y="1988840"/>
            <a:ext cx="3312368" cy="4104456"/>
          </a:xfrm>
          <a:prstGeom prst="rect">
            <a:avLst/>
          </a:prstGeom>
          <a:noFill/>
          <a:ln>
            <a:noFill/>
          </a:ln>
          <a:extLst/>
        </p:spPr>
      </p:pic>
    </p:spTree>
    <p:extLst>
      <p:ext uri="{BB962C8B-B14F-4D97-AF65-F5344CB8AC3E}">
        <p14:creationId xmlns:p14="http://schemas.microsoft.com/office/powerpoint/2010/main" val="239112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629272" cy="877824"/>
          </a:xfrm>
        </p:spPr>
        <p:txBody>
          <a:bodyPr>
            <a:normAutofit/>
          </a:bodyPr>
          <a:lstStyle/>
          <a:p>
            <a:r>
              <a:rPr lang="en-US" sz="3200" dirty="0"/>
              <a:t>Mobile apps: </a:t>
            </a:r>
            <a:r>
              <a:rPr lang="en-US" sz="3200" dirty="0" err="1"/>
              <a:t>MySouthampton</a:t>
            </a:r>
            <a:endParaRPr lang="en-US" sz="3200" dirty="0"/>
          </a:p>
        </p:txBody>
      </p:sp>
      <p:sp>
        <p:nvSpPr>
          <p:cNvPr id="3" name="Text Placeholder 2"/>
          <p:cNvSpPr>
            <a:spLocks noGrp="1"/>
          </p:cNvSpPr>
          <p:nvPr>
            <p:ph type="body" idx="2"/>
          </p:nvPr>
        </p:nvSpPr>
        <p:spPr>
          <a:xfrm>
            <a:off x="4716016" y="1916832"/>
            <a:ext cx="4092768" cy="4680519"/>
          </a:xfrm>
        </p:spPr>
        <p:txBody>
          <a:bodyPr>
            <a:normAutofit fontScale="40000" lnSpcReduction="20000"/>
          </a:bodyPr>
          <a:lstStyle/>
          <a:p>
            <a:pPr>
              <a:lnSpc>
                <a:spcPct val="120000"/>
              </a:lnSpc>
            </a:pPr>
            <a:endParaRPr lang="en-GB" sz="3400" dirty="0">
              <a:latin typeface="+mj-lt"/>
            </a:endParaRPr>
          </a:p>
          <a:p>
            <a:pPr>
              <a:lnSpc>
                <a:spcPct val="120000"/>
              </a:lnSpc>
            </a:pPr>
            <a:r>
              <a:rPr lang="en-GB" sz="3400" dirty="0">
                <a:latin typeface="+mj-lt"/>
              </a:rPr>
              <a:t>Maps, timetable</a:t>
            </a:r>
            <a:r>
              <a:rPr lang="en-GB" sz="3800" dirty="0">
                <a:latin typeface="+mj-lt"/>
              </a:rPr>
              <a:t>, bus times, staff directory, new student information, ‘Your Library’, Sports Centre times </a:t>
            </a:r>
          </a:p>
          <a:p>
            <a:pPr>
              <a:lnSpc>
                <a:spcPct val="120000"/>
              </a:lnSpc>
            </a:pPr>
            <a:r>
              <a:rPr lang="en-GB" sz="3800" dirty="0">
                <a:latin typeface="+mj-lt"/>
              </a:rPr>
              <a:t> </a:t>
            </a:r>
            <a:r>
              <a:rPr lang="en-GB" sz="3400" dirty="0">
                <a:latin typeface="+mj-lt"/>
              </a:rPr>
              <a:t>free app from:</a:t>
            </a:r>
          </a:p>
          <a:p>
            <a:pPr marL="294894" indent="-285750">
              <a:lnSpc>
                <a:spcPct val="120000"/>
              </a:lnSpc>
              <a:buFont typeface="Arial"/>
              <a:buChar char="•"/>
            </a:pPr>
            <a:r>
              <a:rPr lang="en-GB" sz="3400" dirty="0" err="1">
                <a:latin typeface="+mj-lt"/>
              </a:rPr>
              <a:t>iphone</a:t>
            </a:r>
            <a:r>
              <a:rPr lang="en-GB" sz="3400" dirty="0">
                <a:latin typeface="+mj-lt"/>
              </a:rPr>
              <a:t>, </a:t>
            </a:r>
          </a:p>
          <a:p>
            <a:pPr marL="294894" indent="-285750">
              <a:lnSpc>
                <a:spcPct val="120000"/>
              </a:lnSpc>
              <a:buFont typeface="Arial"/>
              <a:buChar char="•"/>
            </a:pPr>
            <a:r>
              <a:rPr lang="en-GB" sz="3400" dirty="0">
                <a:latin typeface="+mj-lt"/>
              </a:rPr>
              <a:t>Android, </a:t>
            </a:r>
          </a:p>
          <a:p>
            <a:pPr marL="294894" indent="-285750">
              <a:lnSpc>
                <a:spcPct val="120000"/>
              </a:lnSpc>
              <a:buFont typeface="Arial"/>
              <a:buChar char="•"/>
            </a:pPr>
            <a:r>
              <a:rPr lang="en-GB" sz="3400" dirty="0">
                <a:latin typeface="+mj-lt"/>
              </a:rPr>
              <a:t>Blackberry</a:t>
            </a:r>
          </a:p>
          <a:p>
            <a:pPr marL="294894" indent="-285750">
              <a:lnSpc>
                <a:spcPct val="120000"/>
              </a:lnSpc>
              <a:buFont typeface="Arial"/>
              <a:buChar char="•"/>
            </a:pPr>
            <a:r>
              <a:rPr lang="en-GB" sz="3400" dirty="0">
                <a:latin typeface="+mj-lt"/>
              </a:rPr>
              <a:t>Browser version for for Windows phone and PCs</a:t>
            </a:r>
            <a:endParaRPr lang="en-GB" sz="3400" u="sng" dirty="0">
              <a:latin typeface="+mj-lt"/>
              <a:hlinkClick r:id="rId2"/>
            </a:endParaRPr>
          </a:p>
          <a:p>
            <a:endParaRPr lang="en-GB" sz="3400" u="sng" dirty="0">
              <a:hlinkClick r:id="rId2"/>
            </a:endParaRPr>
          </a:p>
          <a:p>
            <a:endParaRPr lang="en-GB" u="sng" dirty="0">
              <a:hlinkClick r:id="rId2"/>
            </a:endParaRPr>
          </a:p>
          <a:p>
            <a:r>
              <a:rPr lang="en-GB" sz="4400" dirty="0">
                <a:latin typeface="+mj-lt"/>
              </a:rPr>
              <a:t>See </a:t>
            </a:r>
            <a:r>
              <a:rPr lang="en-GB" sz="4400" u="sng" dirty="0">
                <a:latin typeface="+mj-lt"/>
                <a:hlinkClick r:id="rId3"/>
              </a:rPr>
              <a:t>http://www.southampton.ac.uk/mysouthampton/</a:t>
            </a:r>
            <a:r>
              <a:rPr lang="en-GB" sz="4400" dirty="0">
                <a:latin typeface="+mj-lt"/>
              </a:rPr>
              <a:t> </a:t>
            </a:r>
          </a:p>
          <a:p>
            <a:endParaRPr lang="en-GB" sz="4400" dirty="0">
              <a:latin typeface="+mj-lt"/>
            </a:endParaRPr>
          </a:p>
          <a:p>
            <a:r>
              <a:rPr lang="en-GB" sz="4400" dirty="0">
                <a:latin typeface="+mj-lt"/>
              </a:rPr>
              <a:t>Also see </a:t>
            </a:r>
            <a:r>
              <a:rPr lang="en-GB" sz="4400" dirty="0">
                <a:latin typeface="+mj-lt"/>
                <a:hlinkClick r:id="rId4"/>
              </a:rPr>
              <a:t>http://elearn.southampton.ac.uk/</a:t>
            </a:r>
            <a:endParaRPr lang="en-GB" sz="4400" dirty="0">
              <a:latin typeface="+mj-lt"/>
            </a:endParaRPr>
          </a:p>
          <a:p>
            <a:endParaRPr lang="en-US" sz="4400" dirty="0">
              <a:latin typeface="+mj-lt"/>
            </a:endParaRPr>
          </a:p>
        </p:txBody>
      </p:sp>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916832"/>
            <a:ext cx="3384376" cy="4536504"/>
          </a:xfrm>
          <a:prstGeom prst="rect">
            <a:avLst/>
          </a:prstGeom>
          <a:noFill/>
          <a:ln>
            <a:noFill/>
          </a:ln>
          <a:extLst/>
        </p:spPr>
      </p:pic>
    </p:spTree>
    <p:extLst>
      <p:ext uri="{BB962C8B-B14F-4D97-AF65-F5344CB8AC3E}">
        <p14:creationId xmlns:p14="http://schemas.microsoft.com/office/powerpoint/2010/main" val="177700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Digital Literacy</a:t>
            </a:r>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02963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63134" y="434848"/>
            <a:ext cx="6637868" cy="3121152"/>
          </a:xfrm>
          <a:prstGeom prst="rect">
            <a:avLst/>
          </a:prstGeom>
        </p:spPr>
        <p:txBody>
          <a:bodyPr>
            <a:normAutofit fontScale="92500" lnSpcReduction="20000"/>
          </a:bodyPr>
          <a:lstStyle/>
          <a:p>
            <a:pPr marL="0" indent="0">
              <a:buNone/>
            </a:pPr>
            <a:r>
              <a:rPr lang="pl-PL" sz="3200" b="1" dirty="0"/>
              <a:t>Literacy, n.</a:t>
            </a:r>
          </a:p>
          <a:p>
            <a:pPr marL="0" indent="0">
              <a:buNone/>
            </a:pPr>
            <a:endParaRPr lang="en-US" b="1" dirty="0"/>
          </a:p>
          <a:p>
            <a:pPr marL="0" indent="0">
              <a:buNone/>
            </a:pPr>
            <a:r>
              <a:rPr lang="en-US" b="1" dirty="0"/>
              <a:t>“The quality or state of being literate; knowledge of letters; condition in respect to education, </a:t>
            </a:r>
            <a:r>
              <a:rPr lang="en-US" b="1" i="1" dirty="0"/>
              <a:t>esp.</a:t>
            </a:r>
            <a:r>
              <a:rPr lang="en-US" b="1" dirty="0"/>
              <a:t> ability to read and write.”</a:t>
            </a:r>
          </a:p>
          <a:p>
            <a:pPr marL="0" indent="0" algn="r">
              <a:buNone/>
            </a:pPr>
            <a:endParaRPr lang="en-US" dirty="0"/>
          </a:p>
          <a:p>
            <a:pPr marL="0" indent="0" algn="r">
              <a:buNone/>
            </a:pPr>
            <a:r>
              <a:rPr lang="en-US" i="1" dirty="0"/>
              <a:t>- The Oxford English Dictionary</a:t>
            </a:r>
          </a:p>
        </p:txBody>
      </p:sp>
      <p:sp>
        <p:nvSpPr>
          <p:cNvPr id="4" name="Rectangle 15"/>
          <p:cNvSpPr>
            <a:spLocks noChangeArrowheads="1"/>
          </p:cNvSpPr>
          <p:nvPr/>
        </p:nvSpPr>
        <p:spPr bwMode="auto">
          <a:xfrm>
            <a:off x="1363134" y="3869267"/>
            <a:ext cx="6637867" cy="2254251"/>
          </a:xfrm>
          <a:prstGeom prst="rect">
            <a:avLst/>
          </a:prstGeom>
          <a:solidFill>
            <a:schemeClr val="accent2">
              <a:lumMod val="75000"/>
            </a:schemeClr>
          </a:solidFill>
          <a:ln w="25400">
            <a:noFill/>
            <a:miter lim="800000"/>
            <a:headEnd/>
            <a:tailEnd/>
          </a:ln>
          <a:effectLst/>
        </p:spPr>
        <p:txBody>
          <a:bodyPr wrap="square" anchor="ctr"/>
          <a:lstStyle/>
          <a:p>
            <a:r>
              <a:rPr lang="en-GB" sz="2400" b="1" dirty="0"/>
              <a:t>Discussion (5 min)</a:t>
            </a:r>
          </a:p>
          <a:p>
            <a:endParaRPr lang="en-GB" sz="2000" b="1" dirty="0"/>
          </a:p>
          <a:p>
            <a:r>
              <a:rPr lang="en-GB" sz="2000" dirty="0"/>
              <a:t>In small groups (3-4) what are the types of </a:t>
            </a:r>
            <a:r>
              <a:rPr lang="en-GB" sz="2000" b="1" dirty="0"/>
              <a:t>digital literacy </a:t>
            </a:r>
            <a:r>
              <a:rPr lang="en-GB" sz="2000" dirty="0"/>
              <a:t>that you can think of (skills concerning the use of ICT and Web 2.0 technology)?</a:t>
            </a:r>
          </a:p>
        </p:txBody>
      </p:sp>
    </p:spTree>
    <p:extLst>
      <p:ext uri="{BB962C8B-B14F-4D97-AF65-F5344CB8AC3E}">
        <p14:creationId xmlns:p14="http://schemas.microsoft.com/office/powerpoint/2010/main" val="251321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bwMode="auto">
          <a:xfrm>
            <a:off x="2915816" y="2276649"/>
            <a:ext cx="2016224" cy="2592288"/>
          </a:xfrm>
          <a:prstGeom prst="cloud">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3" name="Slide Number Placeholder 2"/>
          <p:cNvSpPr>
            <a:spLocks noGrp="1"/>
          </p:cNvSpPr>
          <p:nvPr>
            <p:ph type="sldNum" sz="quarter" idx="4294967295"/>
          </p:nvPr>
        </p:nvSpPr>
        <p:spPr>
          <a:xfrm>
            <a:off x="6695765" y="6667401"/>
            <a:ext cx="1908175" cy="180975"/>
          </a:xfrm>
        </p:spPr>
        <p:txBody>
          <a:bodyPr/>
          <a:lstStyle/>
          <a:p>
            <a:fld id="{3EB683AB-0D5D-B341-8548-21E70DCAF649}" type="slidenum">
              <a:rPr lang="en-GB" smtClean="0"/>
              <a:pPr/>
              <a:t>26</a:t>
            </a:fld>
            <a:endParaRPr lang="en-GB"/>
          </a:p>
        </p:txBody>
      </p:sp>
      <p:sp>
        <p:nvSpPr>
          <p:cNvPr id="6" name="Rounded Rectangle 5"/>
          <p:cNvSpPr/>
          <p:nvPr/>
        </p:nvSpPr>
        <p:spPr bwMode="auto">
          <a:xfrm>
            <a:off x="3059832" y="292472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8" name="Rounded Rectangle 7"/>
          <p:cNvSpPr/>
          <p:nvPr/>
        </p:nvSpPr>
        <p:spPr bwMode="auto">
          <a:xfrm>
            <a:off x="6624228" y="5336989"/>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Networks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(of</a:t>
            </a:r>
            <a:r>
              <a:rPr kumimoji="0" lang="en-US" sz="1400" b="0" i="0" u="none" strike="noStrike" cap="none" normalizeH="0" dirty="0">
                <a:ln>
                  <a:noFill/>
                </a:ln>
                <a:solidFill>
                  <a:srgbClr val="F8F8F8"/>
                </a:solidFill>
                <a:effectLst/>
                <a:latin typeface="Lucida Sans" pitchFamily="34" charset="0"/>
                <a:ea typeface="ＭＳ Ｐゴシック" pitchFamily="16" charset="-128"/>
                <a:cs typeface="Arial" charset="0"/>
              </a:rPr>
              <a:t> People)</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9" name="Rounded Rectangle 8"/>
          <p:cNvSpPr/>
          <p:nvPr/>
        </p:nvSpPr>
        <p:spPr bwMode="auto">
          <a:xfrm>
            <a:off x="6624228" y="4580905"/>
            <a:ext cx="1584176"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Collaboration</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0" name="Rounded Rectangle 9"/>
          <p:cNvSpPr/>
          <p:nvPr/>
        </p:nvSpPr>
        <p:spPr bwMode="auto">
          <a:xfrm>
            <a:off x="4680012"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Social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Networking</a:t>
            </a:r>
          </a:p>
        </p:txBody>
      </p:sp>
      <p:sp>
        <p:nvSpPr>
          <p:cNvPr id="11" name="Rounded Rectangle 10"/>
          <p:cNvSpPr/>
          <p:nvPr/>
        </p:nvSpPr>
        <p:spPr bwMode="auto">
          <a:xfrm>
            <a:off x="4752020" y="4580905"/>
            <a:ext cx="1656184"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Communication</a:t>
            </a:r>
          </a:p>
        </p:txBody>
      </p:sp>
      <p:sp>
        <p:nvSpPr>
          <p:cNvPr id="12" name="Rounded Rectangle 11"/>
          <p:cNvSpPr/>
          <p:nvPr/>
        </p:nvSpPr>
        <p:spPr bwMode="auto">
          <a:xfrm>
            <a:off x="5940152" y="3248757"/>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 Academic Practices</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3" name="Rounded Rectangle 12"/>
          <p:cNvSpPr/>
          <p:nvPr/>
        </p:nvSpPr>
        <p:spPr bwMode="auto">
          <a:xfrm>
            <a:off x="5940152" y="25286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solidFill>
                  <a:srgbClr val="F8F8F8"/>
                </a:solidFill>
                <a:latin typeface="Lucida Sans" pitchFamily="34" charset="0"/>
                <a:ea typeface="ＭＳ Ｐゴシック" pitchFamily="16" charset="-128"/>
                <a:cs typeface="Arial" charset="0"/>
              </a:rPr>
              <a:t>Workpractices</a:t>
            </a:r>
            <a:endParaRPr lang="en-US" sz="1400" dirty="0">
              <a:solidFill>
                <a:srgbClr val="F8F8F8"/>
              </a:solidFill>
              <a:latin typeface="Lucida Sans" pitchFamily="34" charset="0"/>
              <a:ea typeface="ＭＳ Ｐゴシック" pitchFamily="16" charset="-128"/>
              <a:cs typeface="Arial" charset="0"/>
            </a:endParaRPr>
          </a:p>
        </p:txBody>
      </p:sp>
      <p:sp>
        <p:nvSpPr>
          <p:cNvPr id="14" name="Rounded Rectangle 13"/>
          <p:cNvSpPr/>
          <p:nvPr/>
        </p:nvSpPr>
        <p:spPr bwMode="auto">
          <a:xfrm>
            <a:off x="827584" y="166458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Beliefs,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Practices and Ethics</a:t>
            </a:r>
          </a:p>
        </p:txBody>
      </p:sp>
      <p:sp>
        <p:nvSpPr>
          <p:cNvPr id="15" name="Rounded Rectangle 14"/>
          <p:cNvSpPr/>
          <p:nvPr/>
        </p:nvSpPr>
        <p:spPr bwMode="auto">
          <a:xfrm>
            <a:off x="2987824" y="1412553"/>
            <a:ext cx="1476164"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Business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Models</a:t>
            </a:r>
          </a:p>
        </p:txBody>
      </p:sp>
      <p:sp>
        <p:nvSpPr>
          <p:cNvPr id="16" name="Rounded Rectangle 15"/>
          <p:cNvSpPr/>
          <p:nvPr/>
        </p:nvSpPr>
        <p:spPr bwMode="auto">
          <a:xfrm>
            <a:off x="5040052"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Citizenship</a:t>
            </a:r>
          </a:p>
        </p:txBody>
      </p:sp>
      <p:sp>
        <p:nvSpPr>
          <p:cNvPr id="17" name="Rounded Rectangle 16"/>
          <p:cNvSpPr/>
          <p:nvPr/>
        </p:nvSpPr>
        <p:spPr bwMode="auto">
          <a:xfrm>
            <a:off x="3095836" y="378881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ICT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Skills</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8" name="Rounded Rectangle 17"/>
          <p:cNvSpPr/>
          <p:nvPr/>
        </p:nvSpPr>
        <p:spPr bwMode="auto">
          <a:xfrm>
            <a:off x="1115616"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Media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9" name="Rounded Rectangle 18"/>
          <p:cNvSpPr/>
          <p:nvPr/>
        </p:nvSpPr>
        <p:spPr bwMode="auto">
          <a:xfrm>
            <a:off x="539552" y="418486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Identity and Reputation</a:t>
            </a:r>
          </a:p>
        </p:txBody>
      </p:sp>
      <p:sp>
        <p:nvSpPr>
          <p:cNvPr id="20" name="Rounded Rectangle 19"/>
          <p:cNvSpPr/>
          <p:nvPr/>
        </p:nvSpPr>
        <p:spPr bwMode="auto">
          <a:xfrm>
            <a:off x="395536" y="274470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Street Wisdom on the Digital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Highway</a:t>
            </a:r>
          </a:p>
        </p:txBody>
      </p:sp>
      <p:sp>
        <p:nvSpPr>
          <p:cNvPr id="21" name="Rounded Rectangle 20"/>
          <p:cNvSpPr/>
          <p:nvPr/>
        </p:nvSpPr>
        <p:spPr bwMode="auto">
          <a:xfrm>
            <a:off x="3095836" y="61290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Evaluating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Affordances</a:t>
            </a:r>
          </a:p>
        </p:txBody>
      </p:sp>
      <p:sp>
        <p:nvSpPr>
          <p:cNvPr id="22" name="Curved Down Arrow 21"/>
          <p:cNvSpPr/>
          <p:nvPr/>
        </p:nvSpPr>
        <p:spPr bwMode="auto">
          <a:xfrm>
            <a:off x="5904148" y="4148857"/>
            <a:ext cx="1260140" cy="407484"/>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3" name="Curved Down Arrow 22"/>
          <p:cNvSpPr/>
          <p:nvPr/>
        </p:nvSpPr>
        <p:spPr bwMode="auto">
          <a:xfrm flipH="1" flipV="1">
            <a:off x="5832140" y="5877049"/>
            <a:ext cx="1224136" cy="360040"/>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4" name="Up Arrow 23"/>
          <p:cNvSpPr/>
          <p:nvPr/>
        </p:nvSpPr>
        <p:spPr bwMode="auto">
          <a:xfrm>
            <a:off x="5796136" y="4868937"/>
            <a:ext cx="144016" cy="438348"/>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6" name="Up Arrow 25"/>
          <p:cNvSpPr/>
          <p:nvPr/>
        </p:nvSpPr>
        <p:spPr bwMode="auto">
          <a:xfrm flipV="1">
            <a:off x="6984268" y="4868937"/>
            <a:ext cx="180020" cy="504056"/>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5" name="TextBox 24"/>
          <p:cNvSpPr txBox="1"/>
          <p:nvPr/>
        </p:nvSpPr>
        <p:spPr>
          <a:xfrm>
            <a:off x="7158947" y="59675"/>
            <a:ext cx="1979712" cy="2800766"/>
          </a:xfrm>
          <a:prstGeom prst="rect">
            <a:avLst/>
          </a:prstGeom>
          <a:solidFill>
            <a:schemeClr val="bg1"/>
          </a:solidFill>
          <a:ln>
            <a:solidFill>
              <a:schemeClr val="tx1"/>
            </a:solidFill>
          </a:ln>
        </p:spPr>
        <p:txBody>
          <a:bodyPr wrap="square" rtlCol="0">
            <a:spAutoFit/>
          </a:bodyPr>
          <a:lstStyle/>
          <a:p>
            <a:r>
              <a:rPr lang="en-GB" sz="1600" dirty="0">
                <a:solidFill>
                  <a:schemeClr val="accent1"/>
                </a:solidFill>
              </a:rPr>
              <a:t>Finding,</a:t>
            </a:r>
          </a:p>
          <a:p>
            <a:r>
              <a:rPr lang="en-GB" sz="1600" dirty="0">
                <a:solidFill>
                  <a:schemeClr val="accent1"/>
                </a:solidFill>
              </a:rPr>
              <a:t>evaluating,</a:t>
            </a:r>
          </a:p>
          <a:p>
            <a:r>
              <a:rPr lang="en-GB" sz="1600" dirty="0">
                <a:solidFill>
                  <a:schemeClr val="accent1"/>
                </a:solidFill>
              </a:rPr>
              <a:t>processing,</a:t>
            </a:r>
          </a:p>
          <a:p>
            <a:r>
              <a:rPr lang="en-GB" sz="1600" dirty="0">
                <a:solidFill>
                  <a:schemeClr val="accent1"/>
                </a:solidFill>
              </a:rPr>
              <a:t>organising,</a:t>
            </a:r>
          </a:p>
          <a:p>
            <a:r>
              <a:rPr lang="en-GB" sz="1600" dirty="0">
                <a:solidFill>
                  <a:schemeClr val="accent1"/>
                </a:solidFill>
              </a:rPr>
              <a:t>analysing,</a:t>
            </a:r>
          </a:p>
          <a:p>
            <a:r>
              <a:rPr lang="en-GB" sz="1600" dirty="0">
                <a:solidFill>
                  <a:schemeClr val="accent1"/>
                </a:solidFill>
              </a:rPr>
              <a:t>presenting</a:t>
            </a:r>
          </a:p>
          <a:p>
            <a:endParaRPr lang="en-GB" sz="1600" dirty="0">
              <a:solidFill>
                <a:schemeClr val="accent1"/>
              </a:solidFill>
            </a:endParaRPr>
          </a:p>
          <a:p>
            <a:r>
              <a:rPr lang="en-GB" sz="1600" dirty="0">
                <a:solidFill>
                  <a:schemeClr val="accent1"/>
                </a:solidFill>
              </a:rPr>
              <a:t>Using applications and services</a:t>
            </a:r>
          </a:p>
          <a:p>
            <a:r>
              <a:rPr lang="en-GB" sz="1600" dirty="0">
                <a:solidFill>
                  <a:schemeClr val="accent1"/>
                </a:solidFill>
              </a:rPr>
              <a:t> </a:t>
            </a:r>
            <a:endParaRPr lang="en-US" sz="1600" dirty="0">
              <a:solidFill>
                <a:schemeClr val="accent1"/>
              </a:solidFill>
            </a:endParaRPr>
          </a:p>
        </p:txBody>
      </p:sp>
      <p:sp>
        <p:nvSpPr>
          <p:cNvPr id="2" name="TextBox 1"/>
          <p:cNvSpPr txBox="1"/>
          <p:nvPr/>
        </p:nvSpPr>
        <p:spPr>
          <a:xfrm>
            <a:off x="4826000" y="4402667"/>
            <a:ext cx="184666"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8968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bwMode="auto">
          <a:xfrm>
            <a:off x="2915816" y="2276649"/>
            <a:ext cx="2016224" cy="2592288"/>
          </a:xfrm>
          <a:prstGeom prst="cloud">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3" name="Slide Number Placeholder 2"/>
          <p:cNvSpPr>
            <a:spLocks noGrp="1"/>
          </p:cNvSpPr>
          <p:nvPr>
            <p:ph type="sldNum" sz="quarter" idx="4294967295"/>
          </p:nvPr>
        </p:nvSpPr>
        <p:spPr>
          <a:xfrm>
            <a:off x="6695765" y="6667401"/>
            <a:ext cx="1908175" cy="180975"/>
          </a:xfrm>
        </p:spPr>
        <p:txBody>
          <a:bodyPr/>
          <a:lstStyle/>
          <a:p>
            <a:fld id="{3EB683AB-0D5D-B341-8548-21E70DCAF649}" type="slidenum">
              <a:rPr lang="en-GB" smtClean="0"/>
              <a:pPr/>
              <a:t>27</a:t>
            </a:fld>
            <a:endParaRPr lang="en-GB"/>
          </a:p>
        </p:txBody>
      </p:sp>
      <p:sp>
        <p:nvSpPr>
          <p:cNvPr id="6" name="Rounded Rectangle 5"/>
          <p:cNvSpPr/>
          <p:nvPr/>
        </p:nvSpPr>
        <p:spPr bwMode="auto">
          <a:xfrm>
            <a:off x="3059832" y="292472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8" name="Rounded Rectangle 7"/>
          <p:cNvSpPr/>
          <p:nvPr/>
        </p:nvSpPr>
        <p:spPr bwMode="auto">
          <a:xfrm>
            <a:off x="6624228" y="5336989"/>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Networks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(of</a:t>
            </a:r>
            <a:r>
              <a:rPr kumimoji="0" lang="en-US" sz="1400" b="0" i="0" u="none" strike="noStrike" cap="none" normalizeH="0" dirty="0">
                <a:ln>
                  <a:noFill/>
                </a:ln>
                <a:solidFill>
                  <a:srgbClr val="F8F8F8"/>
                </a:solidFill>
                <a:effectLst/>
                <a:latin typeface="Lucida Sans" pitchFamily="34" charset="0"/>
                <a:ea typeface="ＭＳ Ｐゴシック" pitchFamily="16" charset="-128"/>
                <a:cs typeface="Arial" charset="0"/>
              </a:rPr>
              <a:t> People)</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9" name="Rounded Rectangle 8"/>
          <p:cNvSpPr/>
          <p:nvPr/>
        </p:nvSpPr>
        <p:spPr bwMode="auto">
          <a:xfrm>
            <a:off x="6624228" y="4580905"/>
            <a:ext cx="1584176"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Collaboration</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0" name="Rounded Rectangle 9"/>
          <p:cNvSpPr/>
          <p:nvPr/>
        </p:nvSpPr>
        <p:spPr bwMode="auto">
          <a:xfrm>
            <a:off x="4680012"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Social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Networking</a:t>
            </a:r>
          </a:p>
        </p:txBody>
      </p:sp>
      <p:sp>
        <p:nvSpPr>
          <p:cNvPr id="11" name="Rounded Rectangle 10"/>
          <p:cNvSpPr/>
          <p:nvPr/>
        </p:nvSpPr>
        <p:spPr bwMode="auto">
          <a:xfrm>
            <a:off x="4752020" y="4580905"/>
            <a:ext cx="1656184"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Communication</a:t>
            </a:r>
          </a:p>
        </p:txBody>
      </p:sp>
      <p:sp>
        <p:nvSpPr>
          <p:cNvPr id="12" name="Rounded Rectangle 11"/>
          <p:cNvSpPr/>
          <p:nvPr/>
        </p:nvSpPr>
        <p:spPr bwMode="auto">
          <a:xfrm>
            <a:off x="5940152" y="3248757"/>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 Academic Practices</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3" name="Rounded Rectangle 12"/>
          <p:cNvSpPr/>
          <p:nvPr/>
        </p:nvSpPr>
        <p:spPr bwMode="auto">
          <a:xfrm>
            <a:off x="5940152" y="25286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solidFill>
                  <a:srgbClr val="F8F8F8"/>
                </a:solidFill>
                <a:latin typeface="Lucida Sans" pitchFamily="34" charset="0"/>
                <a:ea typeface="ＭＳ Ｐゴシック" pitchFamily="16" charset="-128"/>
                <a:cs typeface="Arial" charset="0"/>
              </a:rPr>
              <a:t>Workpractices</a:t>
            </a:r>
            <a:endParaRPr lang="en-US" sz="1400" dirty="0">
              <a:solidFill>
                <a:srgbClr val="F8F8F8"/>
              </a:solidFill>
              <a:latin typeface="Lucida Sans" pitchFamily="34" charset="0"/>
              <a:ea typeface="ＭＳ Ｐゴシック" pitchFamily="16" charset="-128"/>
              <a:cs typeface="Arial" charset="0"/>
            </a:endParaRPr>
          </a:p>
        </p:txBody>
      </p:sp>
      <p:sp>
        <p:nvSpPr>
          <p:cNvPr id="14" name="Rounded Rectangle 13"/>
          <p:cNvSpPr/>
          <p:nvPr/>
        </p:nvSpPr>
        <p:spPr bwMode="auto">
          <a:xfrm>
            <a:off x="827584" y="166458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Beliefs, </a:t>
            </a: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Practices and Ethics</a:t>
            </a:r>
          </a:p>
        </p:txBody>
      </p:sp>
      <p:sp>
        <p:nvSpPr>
          <p:cNvPr id="15" name="Rounded Rectangle 14"/>
          <p:cNvSpPr/>
          <p:nvPr/>
        </p:nvSpPr>
        <p:spPr bwMode="auto">
          <a:xfrm>
            <a:off x="2987824" y="1412553"/>
            <a:ext cx="1476164"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Business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Models</a:t>
            </a:r>
          </a:p>
        </p:txBody>
      </p:sp>
      <p:sp>
        <p:nvSpPr>
          <p:cNvPr id="16" name="Rounded Rectangle 15"/>
          <p:cNvSpPr/>
          <p:nvPr/>
        </p:nvSpPr>
        <p:spPr bwMode="auto">
          <a:xfrm>
            <a:off x="5040052"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Citizenship</a:t>
            </a:r>
          </a:p>
        </p:txBody>
      </p:sp>
      <p:sp>
        <p:nvSpPr>
          <p:cNvPr id="17" name="Rounded Rectangle 16"/>
          <p:cNvSpPr/>
          <p:nvPr/>
        </p:nvSpPr>
        <p:spPr bwMode="auto">
          <a:xfrm>
            <a:off x="3095836" y="378881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ICT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Skills</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8" name="Rounded Rectangle 17"/>
          <p:cNvSpPr/>
          <p:nvPr/>
        </p:nvSpPr>
        <p:spPr bwMode="auto">
          <a:xfrm>
            <a:off x="1115616"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Media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9" name="Rounded Rectangle 18"/>
          <p:cNvSpPr/>
          <p:nvPr/>
        </p:nvSpPr>
        <p:spPr bwMode="auto">
          <a:xfrm>
            <a:off x="539552" y="418486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r>
              <a:rPr lang="en-US" sz="1400" dirty="0">
                <a:solidFill>
                  <a:srgbClr val="F8F8F8"/>
                </a:solidFill>
                <a:latin typeface="Lucida Sans" pitchFamily="34" charset="0"/>
                <a:ea typeface="ＭＳ Ｐゴシック" pitchFamily="16" charset="-128"/>
                <a:cs typeface="Arial" charset="0"/>
              </a:rPr>
              <a:t>Identity and Reputation</a:t>
            </a:r>
          </a:p>
        </p:txBody>
      </p:sp>
      <p:sp>
        <p:nvSpPr>
          <p:cNvPr id="20" name="Rounded Rectangle 19"/>
          <p:cNvSpPr/>
          <p:nvPr/>
        </p:nvSpPr>
        <p:spPr bwMode="auto">
          <a:xfrm>
            <a:off x="395536" y="274470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Street Wisdom on the Digital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Highway</a:t>
            </a:r>
          </a:p>
        </p:txBody>
      </p:sp>
      <p:sp>
        <p:nvSpPr>
          <p:cNvPr id="21" name="Rounded Rectangle 20"/>
          <p:cNvSpPr/>
          <p:nvPr/>
        </p:nvSpPr>
        <p:spPr bwMode="auto">
          <a:xfrm>
            <a:off x="3095836" y="61290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Evaluating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Affordances</a:t>
            </a:r>
          </a:p>
        </p:txBody>
      </p:sp>
      <p:sp>
        <p:nvSpPr>
          <p:cNvPr id="22" name="Curved Down Arrow 21"/>
          <p:cNvSpPr/>
          <p:nvPr/>
        </p:nvSpPr>
        <p:spPr bwMode="auto">
          <a:xfrm>
            <a:off x="5904148" y="4148857"/>
            <a:ext cx="1260140" cy="407484"/>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3" name="Curved Down Arrow 22"/>
          <p:cNvSpPr/>
          <p:nvPr/>
        </p:nvSpPr>
        <p:spPr bwMode="auto">
          <a:xfrm flipH="1" flipV="1">
            <a:off x="5832140" y="5877049"/>
            <a:ext cx="1224136" cy="360040"/>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4" name="Up Arrow 23"/>
          <p:cNvSpPr/>
          <p:nvPr/>
        </p:nvSpPr>
        <p:spPr bwMode="auto">
          <a:xfrm>
            <a:off x="5796136" y="4868937"/>
            <a:ext cx="144016" cy="438348"/>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6" name="Up Arrow 25"/>
          <p:cNvSpPr/>
          <p:nvPr/>
        </p:nvSpPr>
        <p:spPr bwMode="auto">
          <a:xfrm flipV="1">
            <a:off x="6984268" y="4868937"/>
            <a:ext cx="180020" cy="504056"/>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 name="TextBox 1"/>
          <p:cNvSpPr txBox="1"/>
          <p:nvPr/>
        </p:nvSpPr>
        <p:spPr>
          <a:xfrm>
            <a:off x="3649369" y="260648"/>
            <a:ext cx="5494631" cy="1953676"/>
          </a:xfrm>
          <a:prstGeom prst="rect">
            <a:avLst/>
          </a:prstGeom>
          <a:solidFill>
            <a:schemeClr val="bg1"/>
          </a:solidFill>
          <a:ln>
            <a:solidFill>
              <a:schemeClr val="tx1"/>
            </a:solidFill>
          </a:ln>
        </p:spPr>
        <p:txBody>
          <a:bodyPr wrap="square" rtlCol="0">
            <a:spAutoFit/>
          </a:bodyPr>
          <a:lstStyle/>
          <a:p>
            <a:pPr marL="285750" indent="-285750" algn="l" eaLnBrk="1" hangingPunct="1">
              <a:buFont typeface="Arial"/>
              <a:buChar char="•"/>
            </a:pPr>
            <a:r>
              <a:rPr lang="en-GB" sz="1600" dirty="0">
                <a:solidFill>
                  <a:schemeClr val="tx2"/>
                </a:solidFill>
              </a:rPr>
              <a:t>The learner is given the stuff via the network</a:t>
            </a:r>
          </a:p>
          <a:p>
            <a:pPr marL="285750" indent="-285750" algn="l" eaLnBrk="1" hangingPunct="1">
              <a:buFont typeface="Arial"/>
              <a:buChar char="•"/>
            </a:pPr>
            <a:r>
              <a:rPr lang="en-GB" sz="1600" dirty="0">
                <a:solidFill>
                  <a:schemeClr val="tx2"/>
                </a:solidFill>
              </a:rPr>
              <a:t>The learner finds stuff on t</a:t>
            </a:r>
            <a:r>
              <a:rPr lang="en-US" sz="1600" dirty="0">
                <a:solidFill>
                  <a:schemeClr val="tx2"/>
                </a:solidFill>
              </a:rPr>
              <a:t>he</a:t>
            </a:r>
            <a:r>
              <a:rPr lang="en-GB" sz="1600" dirty="0">
                <a:solidFill>
                  <a:schemeClr val="tx2"/>
                </a:solidFill>
              </a:rPr>
              <a:t> network</a:t>
            </a:r>
          </a:p>
          <a:p>
            <a:pPr marL="285750" indent="-285750" algn="l" eaLnBrk="1" hangingPunct="1">
              <a:buFont typeface="Arial"/>
              <a:buChar char="•"/>
            </a:pPr>
            <a:r>
              <a:rPr lang="en-GB" sz="1600" dirty="0">
                <a:solidFill>
                  <a:schemeClr val="tx2"/>
                </a:solidFill>
              </a:rPr>
              <a:t>The learner finds stuff from t</a:t>
            </a:r>
            <a:r>
              <a:rPr lang="en-US" sz="1600" dirty="0">
                <a:solidFill>
                  <a:schemeClr val="tx2"/>
                </a:solidFill>
              </a:rPr>
              <a:t>he</a:t>
            </a:r>
            <a:r>
              <a:rPr lang="en-GB" sz="1600" dirty="0">
                <a:solidFill>
                  <a:schemeClr val="tx2"/>
                </a:solidFill>
              </a:rPr>
              <a:t> network (of people)</a:t>
            </a:r>
          </a:p>
          <a:p>
            <a:pPr marL="285750" indent="-285750" algn="l" eaLnBrk="1" hangingPunct="1">
              <a:buFont typeface="Arial"/>
              <a:buChar char="•"/>
            </a:pPr>
            <a:r>
              <a:rPr lang="en-GB" sz="1600" dirty="0">
                <a:solidFill>
                  <a:schemeClr val="tx2"/>
                </a:solidFill>
              </a:rPr>
              <a:t>The learner is part of t</a:t>
            </a:r>
            <a:r>
              <a:rPr lang="en-US" sz="1600" dirty="0">
                <a:solidFill>
                  <a:schemeClr val="tx2"/>
                </a:solidFill>
              </a:rPr>
              <a:t>he</a:t>
            </a:r>
            <a:r>
              <a:rPr lang="en-GB" sz="1600" dirty="0">
                <a:solidFill>
                  <a:schemeClr val="tx2"/>
                </a:solidFill>
              </a:rPr>
              <a:t> network and contributes</a:t>
            </a:r>
          </a:p>
          <a:p>
            <a:pPr marL="742950" lvl="1" indent="-285750" algn="l" eaLnBrk="1" hangingPunct="1">
              <a:buFont typeface="Arial"/>
              <a:buChar char="•"/>
            </a:pPr>
            <a:r>
              <a:rPr lang="en-US" sz="1600" dirty="0">
                <a:solidFill>
                  <a:schemeClr val="tx2"/>
                </a:solidFill>
                <a:ea typeface="ＭＳ Ｐゴシック" pitchFamily="-123" charset="-128"/>
              </a:rPr>
              <a:t>S</a:t>
            </a:r>
            <a:r>
              <a:rPr lang="en-GB" sz="1600" dirty="0">
                <a:solidFill>
                  <a:schemeClr val="tx2"/>
                </a:solidFill>
                <a:ea typeface="ＭＳ Ｐゴシック" pitchFamily="-123" charset="-128"/>
              </a:rPr>
              <a:t>tuff</a:t>
            </a:r>
          </a:p>
          <a:p>
            <a:pPr marL="742950" lvl="1" indent="-285750" algn="l" eaLnBrk="1" hangingPunct="1">
              <a:buFont typeface="Arial"/>
              <a:buChar char="•"/>
            </a:pPr>
            <a:r>
              <a:rPr lang="en-GB" sz="1600" dirty="0">
                <a:solidFill>
                  <a:schemeClr val="tx2"/>
                </a:solidFill>
                <a:ea typeface="ＭＳ Ｐゴシック" pitchFamily="-123" charset="-128"/>
              </a:rPr>
              <a:t>Meaning and Understanding</a:t>
            </a:r>
          </a:p>
          <a:p>
            <a:endParaRPr lang="en-US" sz="1600" dirty="0">
              <a:solidFill>
                <a:schemeClr val="tx2"/>
              </a:solidFill>
            </a:endParaRPr>
          </a:p>
        </p:txBody>
      </p:sp>
    </p:spTree>
    <p:extLst>
      <p:ext uri="{BB962C8B-B14F-4D97-AF65-F5344CB8AC3E}">
        <p14:creationId xmlns:p14="http://schemas.microsoft.com/office/powerpoint/2010/main" val="173287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7"/>
                                        </p:tgtEl>
                                        <p:attrNameLst>
                                          <p:attrName>style.opacity</p:attrName>
                                        </p:attrNameLst>
                                      </p:cBhvr>
                                      <p:to>
                                        <p:strVal val="0.25"/>
                                      </p:to>
                                    </p:set>
                                    <p:animEffect filter="image" prLst="opacity: 0.2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3"/>
                                        </p:tgtEl>
                                        <p:attrNameLst>
                                          <p:attrName>style.opacity</p:attrName>
                                        </p:attrNameLst>
                                      </p:cBhvr>
                                      <p:to>
                                        <p:strVal val="0.25"/>
                                      </p:to>
                                    </p:set>
                                    <p:animEffect filter="image" prLst="opacity: 0.25">
                                      <p:cBhvr rctx="IE">
                                        <p:cTn id="10" dur="indefinite"/>
                                        <p:tgtEl>
                                          <p:spTgt spid="3"/>
                                        </p:tgtEl>
                                      </p:cBhvr>
                                    </p:animEffect>
                                  </p:childTnLst>
                                </p:cTn>
                              </p:par>
                              <p:par>
                                <p:cTn id="11" presetID="9" presetClass="emph" presetSubtype="0" grpId="0" nodeType="withEffect">
                                  <p:stCondLst>
                                    <p:cond delay="0"/>
                                  </p:stCondLst>
                                  <p:childTnLst>
                                    <p:set>
                                      <p:cBhvr rctx="PPT">
                                        <p:cTn id="12" dur="indefinite"/>
                                        <p:tgtEl>
                                          <p:spTgt spid="6"/>
                                        </p:tgtEl>
                                        <p:attrNameLst>
                                          <p:attrName>style.opacity</p:attrName>
                                        </p:attrNameLst>
                                      </p:cBhvr>
                                      <p:to>
                                        <p:strVal val="0.25"/>
                                      </p:to>
                                    </p:set>
                                    <p:animEffect filter="image" prLst="opacity: 0.25">
                                      <p:cBhvr rctx="IE">
                                        <p:cTn id="13" dur="indefinite"/>
                                        <p:tgtEl>
                                          <p:spTgt spid="6"/>
                                        </p:tgtEl>
                                      </p:cBhvr>
                                    </p:animEffect>
                                  </p:childTnLst>
                                </p:cTn>
                              </p:par>
                              <p:par>
                                <p:cTn id="14" presetID="9" presetClass="emph" presetSubtype="0" grpId="0" nodeType="withEffect">
                                  <p:stCondLst>
                                    <p:cond delay="0"/>
                                  </p:stCondLst>
                                  <p:childTnLst>
                                    <p:set>
                                      <p:cBhvr rctx="PPT">
                                        <p:cTn id="15" dur="indefinite"/>
                                        <p:tgtEl>
                                          <p:spTgt spid="12"/>
                                        </p:tgtEl>
                                        <p:attrNameLst>
                                          <p:attrName>style.opacity</p:attrName>
                                        </p:attrNameLst>
                                      </p:cBhvr>
                                      <p:to>
                                        <p:strVal val="0.25"/>
                                      </p:to>
                                    </p:set>
                                    <p:animEffect filter="image" prLst="opacity: 0.25">
                                      <p:cBhvr rctx="IE">
                                        <p:cTn id="16" dur="indefinite"/>
                                        <p:tgtEl>
                                          <p:spTgt spid="12"/>
                                        </p:tgtEl>
                                      </p:cBhvr>
                                    </p:animEffect>
                                  </p:childTnLst>
                                </p:cTn>
                              </p:par>
                              <p:par>
                                <p:cTn id="17" presetID="9" presetClass="emph" presetSubtype="0" grpId="0" nodeType="withEffect">
                                  <p:stCondLst>
                                    <p:cond delay="0"/>
                                  </p:stCondLst>
                                  <p:childTnLst>
                                    <p:set>
                                      <p:cBhvr rctx="PPT">
                                        <p:cTn id="18" dur="indefinite"/>
                                        <p:tgtEl>
                                          <p:spTgt spid="13"/>
                                        </p:tgtEl>
                                        <p:attrNameLst>
                                          <p:attrName>style.opacity</p:attrName>
                                        </p:attrNameLst>
                                      </p:cBhvr>
                                      <p:to>
                                        <p:strVal val="0.25"/>
                                      </p:to>
                                    </p:set>
                                    <p:animEffect filter="image" prLst="opacity: 0.25">
                                      <p:cBhvr rctx="IE">
                                        <p:cTn id="19" dur="indefinite"/>
                                        <p:tgtEl>
                                          <p:spTgt spid="13"/>
                                        </p:tgtEl>
                                      </p:cBhvr>
                                    </p:animEffect>
                                  </p:childTnLst>
                                </p:cTn>
                              </p:par>
                              <p:par>
                                <p:cTn id="20" presetID="9" presetClass="emph" presetSubtype="0" grpId="0" nodeType="withEffect">
                                  <p:stCondLst>
                                    <p:cond delay="0"/>
                                  </p:stCondLst>
                                  <p:childTnLst>
                                    <p:set>
                                      <p:cBhvr rctx="PPT">
                                        <p:cTn id="21" dur="indefinite"/>
                                        <p:tgtEl>
                                          <p:spTgt spid="14"/>
                                        </p:tgtEl>
                                        <p:attrNameLst>
                                          <p:attrName>style.opacity</p:attrName>
                                        </p:attrNameLst>
                                      </p:cBhvr>
                                      <p:to>
                                        <p:strVal val="0.25"/>
                                      </p:to>
                                    </p:set>
                                    <p:animEffect filter="image" prLst="opacity: 0.25">
                                      <p:cBhvr rctx="IE">
                                        <p:cTn id="22" dur="indefinite"/>
                                        <p:tgtEl>
                                          <p:spTgt spid="14"/>
                                        </p:tgtEl>
                                      </p:cBhvr>
                                    </p:animEffect>
                                  </p:childTnLst>
                                </p:cTn>
                              </p:par>
                              <p:par>
                                <p:cTn id="23" presetID="9" presetClass="emph" presetSubtype="0" grpId="0" nodeType="withEffect">
                                  <p:stCondLst>
                                    <p:cond delay="0"/>
                                  </p:stCondLst>
                                  <p:childTnLst>
                                    <p:set>
                                      <p:cBhvr rctx="PPT">
                                        <p:cTn id="24" dur="indefinite"/>
                                        <p:tgtEl>
                                          <p:spTgt spid="15"/>
                                        </p:tgtEl>
                                        <p:attrNameLst>
                                          <p:attrName>style.opacity</p:attrName>
                                        </p:attrNameLst>
                                      </p:cBhvr>
                                      <p:to>
                                        <p:strVal val="0.25"/>
                                      </p:to>
                                    </p:set>
                                    <p:animEffect filter="image" prLst="opacity: 0.25">
                                      <p:cBhvr rctx="IE">
                                        <p:cTn id="25" dur="indefinite"/>
                                        <p:tgtEl>
                                          <p:spTgt spid="15"/>
                                        </p:tgtEl>
                                      </p:cBhvr>
                                    </p:animEffect>
                                  </p:childTnLst>
                                </p:cTn>
                              </p:par>
                              <p:par>
                                <p:cTn id="26" presetID="9" presetClass="emph" presetSubtype="0" grpId="0" nodeType="withEffect">
                                  <p:stCondLst>
                                    <p:cond delay="0"/>
                                  </p:stCondLst>
                                  <p:childTnLst>
                                    <p:set>
                                      <p:cBhvr rctx="PPT">
                                        <p:cTn id="27" dur="indefinite"/>
                                        <p:tgtEl>
                                          <p:spTgt spid="16"/>
                                        </p:tgtEl>
                                        <p:attrNameLst>
                                          <p:attrName>style.opacity</p:attrName>
                                        </p:attrNameLst>
                                      </p:cBhvr>
                                      <p:to>
                                        <p:strVal val="0.25"/>
                                      </p:to>
                                    </p:set>
                                    <p:animEffect filter="image" prLst="opacity: 0.25">
                                      <p:cBhvr rctx="IE">
                                        <p:cTn id="28" dur="indefinite"/>
                                        <p:tgtEl>
                                          <p:spTgt spid="16"/>
                                        </p:tgtEl>
                                      </p:cBhvr>
                                    </p:animEffect>
                                  </p:childTnLst>
                                </p:cTn>
                              </p:par>
                              <p:par>
                                <p:cTn id="29" presetID="9" presetClass="emph" presetSubtype="0" grpId="0" nodeType="withEffect">
                                  <p:stCondLst>
                                    <p:cond delay="0"/>
                                  </p:stCondLst>
                                  <p:childTnLst>
                                    <p:set>
                                      <p:cBhvr rctx="PPT">
                                        <p:cTn id="30" dur="indefinite"/>
                                        <p:tgtEl>
                                          <p:spTgt spid="17"/>
                                        </p:tgtEl>
                                        <p:attrNameLst>
                                          <p:attrName>style.opacity</p:attrName>
                                        </p:attrNameLst>
                                      </p:cBhvr>
                                      <p:to>
                                        <p:strVal val="0.25"/>
                                      </p:to>
                                    </p:set>
                                    <p:animEffect filter="image" prLst="opacity: 0.25">
                                      <p:cBhvr rctx="IE">
                                        <p:cTn id="31" dur="indefinite"/>
                                        <p:tgtEl>
                                          <p:spTgt spid="17"/>
                                        </p:tgtEl>
                                      </p:cBhvr>
                                    </p:animEffect>
                                  </p:childTnLst>
                                </p:cTn>
                              </p:par>
                              <p:par>
                                <p:cTn id="32" presetID="9" presetClass="emph" presetSubtype="0" grpId="0" nodeType="with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9" presetClass="emph" presetSubtype="0" grpId="0" nodeType="withEffect">
                                  <p:stCondLst>
                                    <p:cond delay="0"/>
                                  </p:stCondLst>
                                  <p:childTnLst>
                                    <p:set>
                                      <p:cBhvr rctx="PPT">
                                        <p:cTn id="36" dur="indefinite"/>
                                        <p:tgtEl>
                                          <p:spTgt spid="19"/>
                                        </p:tgtEl>
                                        <p:attrNameLst>
                                          <p:attrName>style.opacity</p:attrName>
                                        </p:attrNameLst>
                                      </p:cBhvr>
                                      <p:to>
                                        <p:strVal val="0.25"/>
                                      </p:to>
                                    </p:set>
                                    <p:animEffect filter="image" prLst="opacity: 0.25">
                                      <p:cBhvr rctx="IE">
                                        <p:cTn id="37" dur="indefinite"/>
                                        <p:tgtEl>
                                          <p:spTgt spid="19"/>
                                        </p:tgtEl>
                                      </p:cBhvr>
                                    </p:animEffect>
                                  </p:childTnLst>
                                </p:cTn>
                              </p:par>
                              <p:par>
                                <p:cTn id="38" presetID="9" presetClass="emph" presetSubtype="0" grpId="0" nodeType="withEffect">
                                  <p:stCondLst>
                                    <p:cond delay="0"/>
                                  </p:stCondLst>
                                  <p:childTnLst>
                                    <p:set>
                                      <p:cBhvr rctx="PPT">
                                        <p:cTn id="39" dur="indefinite"/>
                                        <p:tgtEl>
                                          <p:spTgt spid="20"/>
                                        </p:tgtEl>
                                        <p:attrNameLst>
                                          <p:attrName>style.opacity</p:attrName>
                                        </p:attrNameLst>
                                      </p:cBhvr>
                                      <p:to>
                                        <p:strVal val="0.25"/>
                                      </p:to>
                                    </p:set>
                                    <p:animEffect filter="image" prLst="opacity: 0.25">
                                      <p:cBhvr rctx="IE">
                                        <p:cTn id="40" dur="indefinite"/>
                                        <p:tgtEl>
                                          <p:spTgt spid="20"/>
                                        </p:tgtEl>
                                      </p:cBhvr>
                                    </p:animEffect>
                                  </p:childTnLst>
                                </p:cTn>
                              </p:par>
                              <p:par>
                                <p:cTn id="41" presetID="9" presetClass="emph" presetSubtype="0" grpId="0" nodeType="withEffect">
                                  <p:stCondLst>
                                    <p:cond delay="0"/>
                                  </p:stCondLst>
                                  <p:childTnLst>
                                    <p:set>
                                      <p:cBhvr rctx="PPT">
                                        <p:cTn id="42" dur="indefinite"/>
                                        <p:tgtEl>
                                          <p:spTgt spid="21"/>
                                        </p:tgtEl>
                                        <p:attrNameLst>
                                          <p:attrName>style.opacity</p:attrName>
                                        </p:attrNameLst>
                                      </p:cBhvr>
                                      <p:to>
                                        <p:strVal val="0.25"/>
                                      </p:to>
                                    </p:set>
                                    <p:animEffect filter="image" prLst="opacity: 0.25">
                                      <p:cBhvr rctx="IE">
                                        <p:cTn id="43"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6"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bwMode="auto">
          <a:xfrm>
            <a:off x="2915816" y="2276649"/>
            <a:ext cx="2016224" cy="2592288"/>
          </a:xfrm>
          <a:prstGeom prst="cloud">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3" name="Slide Number Placeholder 2"/>
          <p:cNvSpPr>
            <a:spLocks noGrp="1"/>
          </p:cNvSpPr>
          <p:nvPr>
            <p:ph type="sldNum" sz="quarter" idx="4294967295"/>
          </p:nvPr>
        </p:nvSpPr>
        <p:spPr>
          <a:xfrm>
            <a:off x="6695765" y="6667401"/>
            <a:ext cx="1908175" cy="180975"/>
          </a:xfrm>
        </p:spPr>
        <p:txBody>
          <a:bodyPr/>
          <a:lstStyle/>
          <a:p>
            <a:fld id="{3EB683AB-0D5D-B341-8548-21E70DCAF649}" type="slidenum">
              <a:rPr lang="en-GB" smtClean="0"/>
              <a:pPr/>
              <a:t>28</a:t>
            </a:fld>
            <a:endParaRPr lang="en-GB"/>
          </a:p>
        </p:txBody>
      </p:sp>
      <p:sp>
        <p:nvSpPr>
          <p:cNvPr id="6" name="Rounded Rectangle 5"/>
          <p:cNvSpPr/>
          <p:nvPr/>
        </p:nvSpPr>
        <p:spPr bwMode="auto">
          <a:xfrm>
            <a:off x="3059832" y="292472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8" name="Rounded Rectangle 7"/>
          <p:cNvSpPr/>
          <p:nvPr/>
        </p:nvSpPr>
        <p:spPr bwMode="auto">
          <a:xfrm>
            <a:off x="6624228" y="5336989"/>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Networks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(of</a:t>
            </a:r>
            <a:r>
              <a:rPr kumimoji="0" lang="en-US" sz="1400" b="0" i="0" u="none" strike="noStrike" cap="none" normalizeH="0" dirty="0">
                <a:ln>
                  <a:noFill/>
                </a:ln>
                <a:solidFill>
                  <a:srgbClr val="F8F8F8"/>
                </a:solidFill>
                <a:effectLst/>
                <a:latin typeface="Lucida Sans" pitchFamily="34" charset="0"/>
                <a:ea typeface="ＭＳ Ｐゴシック" pitchFamily="16" charset="-128"/>
                <a:cs typeface="Arial" charset="0"/>
              </a:rPr>
              <a:t> People)</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9" name="Rounded Rectangle 8"/>
          <p:cNvSpPr/>
          <p:nvPr/>
        </p:nvSpPr>
        <p:spPr bwMode="auto">
          <a:xfrm>
            <a:off x="6624228" y="4580905"/>
            <a:ext cx="1584176"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Collaboration</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0" name="Rounded Rectangle 9"/>
          <p:cNvSpPr/>
          <p:nvPr/>
        </p:nvSpPr>
        <p:spPr bwMode="auto">
          <a:xfrm>
            <a:off x="4680012" y="5300985"/>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Social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Networking</a:t>
            </a:r>
          </a:p>
        </p:txBody>
      </p:sp>
      <p:sp>
        <p:nvSpPr>
          <p:cNvPr id="11" name="Rounded Rectangle 10"/>
          <p:cNvSpPr/>
          <p:nvPr/>
        </p:nvSpPr>
        <p:spPr bwMode="auto">
          <a:xfrm>
            <a:off x="4752020" y="4580905"/>
            <a:ext cx="1656184" cy="289441"/>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Communication</a:t>
            </a:r>
          </a:p>
        </p:txBody>
      </p:sp>
      <p:sp>
        <p:nvSpPr>
          <p:cNvPr id="12" name="Rounded Rectangle 11"/>
          <p:cNvSpPr/>
          <p:nvPr/>
        </p:nvSpPr>
        <p:spPr bwMode="auto">
          <a:xfrm>
            <a:off x="5940152" y="3248757"/>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 Academic Practices</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3" name="Rounded Rectangle 12"/>
          <p:cNvSpPr/>
          <p:nvPr/>
        </p:nvSpPr>
        <p:spPr bwMode="auto">
          <a:xfrm>
            <a:off x="5940152" y="25286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err="1">
                <a:solidFill>
                  <a:srgbClr val="F8F8F8"/>
                </a:solidFill>
                <a:latin typeface="Lucida Sans" pitchFamily="34" charset="0"/>
                <a:ea typeface="ＭＳ Ｐゴシック" pitchFamily="16" charset="-128"/>
                <a:cs typeface="Arial" charset="0"/>
              </a:rPr>
              <a:t>Workpractices</a:t>
            </a:r>
            <a:endParaRPr lang="en-US" sz="1400" dirty="0">
              <a:solidFill>
                <a:srgbClr val="F8F8F8"/>
              </a:solidFill>
              <a:latin typeface="Lucida Sans" pitchFamily="34" charset="0"/>
              <a:ea typeface="ＭＳ Ｐゴシック" pitchFamily="16" charset="-128"/>
              <a:cs typeface="Arial" charset="0"/>
            </a:endParaRPr>
          </a:p>
        </p:txBody>
      </p:sp>
      <p:sp>
        <p:nvSpPr>
          <p:cNvPr id="14" name="Rounded Rectangle 13"/>
          <p:cNvSpPr/>
          <p:nvPr/>
        </p:nvSpPr>
        <p:spPr bwMode="auto">
          <a:xfrm>
            <a:off x="827584" y="166458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algn="ctr" defTabSz="914400" eaLnBrk="0" hangingPunct="0">
              <a:lnSpc>
                <a:spcPct val="100000"/>
              </a:lnSpc>
              <a:buClrTx/>
              <a:buSzTx/>
            </a:pPr>
            <a:r>
              <a:rPr lang="en-US" sz="1400" dirty="0">
                <a:solidFill>
                  <a:srgbClr val="F8F8F8"/>
                </a:solidFill>
                <a:latin typeface="Lucida Sans" pitchFamily="34" charset="0"/>
                <a:ea typeface="ＭＳ Ｐゴシック" pitchFamily="16" charset="-128"/>
                <a:cs typeface="Arial" charset="0"/>
              </a:rPr>
              <a:t>Beliefs,</a:t>
            </a:r>
          </a:p>
          <a:p>
            <a:pPr algn="ctr" defTabSz="914400" eaLnBrk="0" hangingPunct="0">
              <a:lnSpc>
                <a:spcPct val="100000"/>
              </a:lnSpc>
              <a:buClrTx/>
              <a:buSzTx/>
            </a:pPr>
            <a:r>
              <a:rPr lang="en-US" sz="1400" dirty="0">
                <a:solidFill>
                  <a:srgbClr val="F8F8F8"/>
                </a:solidFill>
                <a:latin typeface="Lucida Sans" pitchFamily="34" charset="0"/>
                <a:ea typeface="ＭＳ Ｐゴシック" pitchFamily="16" charset="-128"/>
                <a:cs typeface="Arial" charset="0"/>
              </a:rPr>
              <a:t>Practices and Ethics</a:t>
            </a:r>
          </a:p>
        </p:txBody>
      </p:sp>
      <p:sp>
        <p:nvSpPr>
          <p:cNvPr id="15" name="Rounded Rectangle 14"/>
          <p:cNvSpPr/>
          <p:nvPr/>
        </p:nvSpPr>
        <p:spPr bwMode="auto">
          <a:xfrm>
            <a:off x="2987824" y="1412553"/>
            <a:ext cx="1476164"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Business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Models</a:t>
            </a:r>
          </a:p>
        </p:txBody>
      </p:sp>
      <p:sp>
        <p:nvSpPr>
          <p:cNvPr id="16" name="Rounded Rectangle 15"/>
          <p:cNvSpPr/>
          <p:nvPr/>
        </p:nvSpPr>
        <p:spPr bwMode="auto">
          <a:xfrm>
            <a:off x="5040052" y="166458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Digital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Citizenship</a:t>
            </a:r>
          </a:p>
        </p:txBody>
      </p:sp>
      <p:sp>
        <p:nvSpPr>
          <p:cNvPr id="17" name="Rounded Rectangle 16"/>
          <p:cNvSpPr/>
          <p:nvPr/>
        </p:nvSpPr>
        <p:spPr bwMode="auto">
          <a:xfrm>
            <a:off x="3095836" y="378881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ICT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Skills</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8" name="Rounded Rectangle 17"/>
          <p:cNvSpPr/>
          <p:nvPr/>
        </p:nvSpPr>
        <p:spPr bwMode="auto">
          <a:xfrm>
            <a:off x="1187624" y="5265204"/>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Media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Literacy</a:t>
            </a:r>
            <a:endPar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endParaRPr>
          </a:p>
        </p:txBody>
      </p:sp>
      <p:sp>
        <p:nvSpPr>
          <p:cNvPr id="19" name="Rounded Rectangle 18"/>
          <p:cNvSpPr/>
          <p:nvPr/>
        </p:nvSpPr>
        <p:spPr bwMode="auto">
          <a:xfrm>
            <a:off x="539552" y="4184861"/>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Identity and Reputation</a:t>
            </a:r>
          </a:p>
        </p:txBody>
      </p:sp>
      <p:sp>
        <p:nvSpPr>
          <p:cNvPr id="20" name="Rounded Rectangle 19"/>
          <p:cNvSpPr/>
          <p:nvPr/>
        </p:nvSpPr>
        <p:spPr bwMode="auto">
          <a:xfrm>
            <a:off x="395536" y="2744701"/>
            <a:ext cx="1584176" cy="766167"/>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Street Wisdom on the Digital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Highway</a:t>
            </a:r>
          </a:p>
        </p:txBody>
      </p:sp>
      <p:sp>
        <p:nvSpPr>
          <p:cNvPr id="21" name="Rounded Rectangle 20"/>
          <p:cNvSpPr/>
          <p:nvPr/>
        </p:nvSpPr>
        <p:spPr bwMode="auto">
          <a:xfrm>
            <a:off x="3095836" y="6129077"/>
            <a:ext cx="1584176" cy="527804"/>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rgbClr val="F8F8F8"/>
                </a:solidFill>
                <a:latin typeface="Lucida Sans" pitchFamily="34" charset="0"/>
                <a:ea typeface="ＭＳ Ｐゴシック" pitchFamily="16" charset="-128"/>
                <a:cs typeface="Arial" charset="0"/>
              </a:rPr>
              <a:t>Evaluating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8F8F8"/>
                </a:solidFill>
                <a:effectLst/>
                <a:latin typeface="Lucida Sans" pitchFamily="34" charset="0"/>
                <a:ea typeface="ＭＳ Ｐゴシック" pitchFamily="16" charset="-128"/>
                <a:cs typeface="Arial" charset="0"/>
              </a:rPr>
              <a:t>Affordances</a:t>
            </a:r>
          </a:p>
        </p:txBody>
      </p:sp>
      <p:sp>
        <p:nvSpPr>
          <p:cNvPr id="22" name="Curved Down Arrow 21"/>
          <p:cNvSpPr/>
          <p:nvPr/>
        </p:nvSpPr>
        <p:spPr bwMode="auto">
          <a:xfrm>
            <a:off x="5904148" y="4148857"/>
            <a:ext cx="1260140" cy="407484"/>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3" name="Curved Down Arrow 22"/>
          <p:cNvSpPr/>
          <p:nvPr/>
        </p:nvSpPr>
        <p:spPr bwMode="auto">
          <a:xfrm flipH="1" flipV="1">
            <a:off x="5832140" y="5877049"/>
            <a:ext cx="1224136" cy="360040"/>
          </a:xfrm>
          <a:prstGeom prst="curvedDown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4" name="Up Arrow 23"/>
          <p:cNvSpPr/>
          <p:nvPr/>
        </p:nvSpPr>
        <p:spPr bwMode="auto">
          <a:xfrm>
            <a:off x="5796136" y="4868937"/>
            <a:ext cx="144016" cy="438348"/>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6" name="Up Arrow 25"/>
          <p:cNvSpPr/>
          <p:nvPr/>
        </p:nvSpPr>
        <p:spPr bwMode="auto">
          <a:xfrm flipV="1">
            <a:off x="6984268" y="4868937"/>
            <a:ext cx="180020" cy="504056"/>
          </a:xfrm>
          <a:prstGeom prst="upArrow">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34" charset="0"/>
              <a:ea typeface="ＭＳ Ｐゴシック" pitchFamily="16" charset="-128"/>
              <a:cs typeface="Arial" charset="0"/>
            </a:endParaRPr>
          </a:p>
        </p:txBody>
      </p:sp>
      <p:sp>
        <p:nvSpPr>
          <p:cNvPr id="2" name="TextBox 1"/>
          <p:cNvSpPr txBox="1"/>
          <p:nvPr/>
        </p:nvSpPr>
        <p:spPr>
          <a:xfrm>
            <a:off x="791580" y="512676"/>
            <a:ext cx="7344816" cy="668516"/>
          </a:xfrm>
          <a:prstGeom prst="rect">
            <a:avLst/>
          </a:prstGeom>
          <a:noFill/>
        </p:spPr>
        <p:txBody>
          <a:bodyPr wrap="square" rtlCol="0">
            <a:spAutoFit/>
          </a:bodyPr>
          <a:lstStyle/>
          <a:p>
            <a:r>
              <a:rPr lang="en-US" sz="1800" dirty="0">
                <a:solidFill>
                  <a:schemeClr val="tx2"/>
                </a:solidFill>
              </a:rPr>
              <a:t>Digital Literacies are the skills needed to live, learn, work, collaborate, influence and lead in the virtual and digital world</a:t>
            </a:r>
          </a:p>
        </p:txBody>
      </p:sp>
    </p:spTree>
    <p:extLst>
      <p:ext uri="{BB962C8B-B14F-4D97-AF65-F5344CB8AC3E}">
        <p14:creationId xmlns:p14="http://schemas.microsoft.com/office/powerpoint/2010/main" val="1774168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7"/>
                                        </p:tgtEl>
                                        <p:attrNameLst>
                                          <p:attrName>style.opacity</p:attrName>
                                        </p:attrNameLst>
                                      </p:cBhvr>
                                      <p:to>
                                        <p:strVal val="0.25"/>
                                      </p:to>
                                    </p:set>
                                    <p:animEffect filter="image" prLst="opacity: 0.2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3"/>
                                        </p:tgtEl>
                                        <p:attrNameLst>
                                          <p:attrName>style.opacity</p:attrName>
                                        </p:attrNameLst>
                                      </p:cBhvr>
                                      <p:to>
                                        <p:strVal val="0.25"/>
                                      </p:to>
                                    </p:set>
                                    <p:animEffect filter="image" prLst="opacity: 0.25">
                                      <p:cBhvr rctx="IE">
                                        <p:cTn id="10" dur="indefinite"/>
                                        <p:tgtEl>
                                          <p:spTgt spid="3"/>
                                        </p:tgtEl>
                                      </p:cBhvr>
                                    </p:animEffect>
                                  </p:childTnLst>
                                </p:cTn>
                              </p:par>
                              <p:par>
                                <p:cTn id="11" presetID="9" presetClass="emph" presetSubtype="0" grpId="0" nodeType="withEffect">
                                  <p:stCondLst>
                                    <p:cond delay="0"/>
                                  </p:stCondLst>
                                  <p:childTnLst>
                                    <p:set>
                                      <p:cBhvr rctx="PPT">
                                        <p:cTn id="12" dur="indefinite"/>
                                        <p:tgtEl>
                                          <p:spTgt spid="6"/>
                                        </p:tgtEl>
                                        <p:attrNameLst>
                                          <p:attrName>style.opacity</p:attrName>
                                        </p:attrNameLst>
                                      </p:cBhvr>
                                      <p:to>
                                        <p:strVal val="0.25"/>
                                      </p:to>
                                    </p:set>
                                    <p:animEffect filter="image" prLst="opacity: 0.25">
                                      <p:cBhvr rctx="IE">
                                        <p:cTn id="13" dur="indefinite"/>
                                        <p:tgtEl>
                                          <p:spTgt spid="6"/>
                                        </p:tgtEl>
                                      </p:cBhvr>
                                    </p:animEffect>
                                  </p:childTnLst>
                                </p:cTn>
                              </p:par>
                              <p:par>
                                <p:cTn id="14" presetID="9" presetClass="emph" presetSubtype="0" grpId="0" nodeType="withEffect">
                                  <p:stCondLst>
                                    <p:cond delay="0"/>
                                  </p:stCondLst>
                                  <p:childTnLst>
                                    <p:set>
                                      <p:cBhvr rctx="PPT">
                                        <p:cTn id="15" dur="indefinite"/>
                                        <p:tgtEl>
                                          <p:spTgt spid="8"/>
                                        </p:tgtEl>
                                        <p:attrNameLst>
                                          <p:attrName>style.opacity</p:attrName>
                                        </p:attrNameLst>
                                      </p:cBhvr>
                                      <p:to>
                                        <p:strVal val="0.25"/>
                                      </p:to>
                                    </p:set>
                                    <p:animEffect filter="image" prLst="opacity: 0.25">
                                      <p:cBhvr rctx="IE">
                                        <p:cTn id="16" dur="indefinite"/>
                                        <p:tgtEl>
                                          <p:spTgt spid="8"/>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25"/>
                                      </p:to>
                                    </p:set>
                                    <p:animEffect filter="image" prLst="opacity: 0.25">
                                      <p:cBhvr rctx="IE">
                                        <p:cTn id="19" dur="indefinite"/>
                                        <p:tgtEl>
                                          <p:spTgt spid="9"/>
                                        </p:tgtEl>
                                      </p:cBhvr>
                                    </p:animEffect>
                                  </p:childTnLst>
                                </p:cTn>
                              </p:par>
                              <p:par>
                                <p:cTn id="20" presetID="9" presetClass="emph" presetSubtype="0" grpId="0" nodeType="withEffect">
                                  <p:stCondLst>
                                    <p:cond delay="0"/>
                                  </p:stCondLst>
                                  <p:childTnLst>
                                    <p:set>
                                      <p:cBhvr rctx="PPT">
                                        <p:cTn id="21" dur="indefinite"/>
                                        <p:tgtEl>
                                          <p:spTgt spid="10"/>
                                        </p:tgtEl>
                                        <p:attrNameLst>
                                          <p:attrName>style.opacity</p:attrName>
                                        </p:attrNameLst>
                                      </p:cBhvr>
                                      <p:to>
                                        <p:strVal val="0.25"/>
                                      </p:to>
                                    </p:set>
                                    <p:animEffect filter="image" prLst="opacity: 0.25">
                                      <p:cBhvr rctx="IE">
                                        <p:cTn id="22" dur="indefinite"/>
                                        <p:tgtEl>
                                          <p:spTgt spid="10"/>
                                        </p:tgtEl>
                                      </p:cBhvr>
                                    </p:animEffect>
                                  </p:childTnLst>
                                </p:cTn>
                              </p:par>
                              <p:par>
                                <p:cTn id="23" presetID="9" presetClass="emph" presetSubtype="0" grpId="0" nodeType="withEffect">
                                  <p:stCondLst>
                                    <p:cond delay="0"/>
                                  </p:stCondLst>
                                  <p:childTnLst>
                                    <p:set>
                                      <p:cBhvr rctx="PPT">
                                        <p:cTn id="24" dur="indefinite"/>
                                        <p:tgtEl>
                                          <p:spTgt spid="11"/>
                                        </p:tgtEl>
                                        <p:attrNameLst>
                                          <p:attrName>style.opacity</p:attrName>
                                        </p:attrNameLst>
                                      </p:cBhvr>
                                      <p:to>
                                        <p:strVal val="0.25"/>
                                      </p:to>
                                    </p:set>
                                    <p:animEffect filter="image" prLst="opacity: 0.25">
                                      <p:cBhvr rctx="IE">
                                        <p:cTn id="25" dur="indefinite"/>
                                        <p:tgtEl>
                                          <p:spTgt spid="11"/>
                                        </p:tgtEl>
                                      </p:cBhvr>
                                    </p:animEffect>
                                  </p:childTnLst>
                                </p:cTn>
                              </p:par>
                              <p:par>
                                <p:cTn id="26" presetID="9" presetClass="emph" presetSubtype="0" grpId="0" nodeType="withEffect">
                                  <p:stCondLst>
                                    <p:cond delay="0"/>
                                  </p:stCondLst>
                                  <p:childTnLst>
                                    <p:set>
                                      <p:cBhvr rctx="PPT">
                                        <p:cTn id="27" dur="indefinite"/>
                                        <p:tgtEl>
                                          <p:spTgt spid="12"/>
                                        </p:tgtEl>
                                        <p:attrNameLst>
                                          <p:attrName>style.opacity</p:attrName>
                                        </p:attrNameLst>
                                      </p:cBhvr>
                                      <p:to>
                                        <p:strVal val="0.25"/>
                                      </p:to>
                                    </p:set>
                                    <p:animEffect filter="image" prLst="opacity: 0.25">
                                      <p:cBhvr rctx="IE">
                                        <p:cTn id="28" dur="indefinite"/>
                                        <p:tgtEl>
                                          <p:spTgt spid="12"/>
                                        </p:tgtEl>
                                      </p:cBhvr>
                                    </p:animEffect>
                                  </p:childTnLst>
                                </p:cTn>
                              </p:par>
                              <p:par>
                                <p:cTn id="29" presetID="9" presetClass="emph" presetSubtype="0" grpId="0" nodeType="withEffect">
                                  <p:stCondLst>
                                    <p:cond delay="0"/>
                                  </p:stCondLst>
                                  <p:childTnLst>
                                    <p:set>
                                      <p:cBhvr rctx="PPT">
                                        <p:cTn id="30" dur="indefinite"/>
                                        <p:tgtEl>
                                          <p:spTgt spid="13"/>
                                        </p:tgtEl>
                                        <p:attrNameLst>
                                          <p:attrName>style.opacity</p:attrName>
                                        </p:attrNameLst>
                                      </p:cBhvr>
                                      <p:to>
                                        <p:strVal val="0.25"/>
                                      </p:to>
                                    </p:set>
                                    <p:animEffect filter="image" prLst="opacity: 0.25">
                                      <p:cBhvr rctx="IE">
                                        <p:cTn id="31" dur="indefinite"/>
                                        <p:tgtEl>
                                          <p:spTgt spid="13"/>
                                        </p:tgtEl>
                                      </p:cBhvr>
                                    </p:animEffect>
                                  </p:childTnLst>
                                </p:cTn>
                              </p:par>
                              <p:par>
                                <p:cTn id="32" presetID="9" presetClass="emph" presetSubtype="0" grpId="0" nodeType="withEffect">
                                  <p:stCondLst>
                                    <p:cond delay="0"/>
                                  </p:stCondLst>
                                  <p:childTnLst>
                                    <p:set>
                                      <p:cBhvr rctx="PPT">
                                        <p:cTn id="33" dur="indefinite"/>
                                        <p:tgtEl>
                                          <p:spTgt spid="14"/>
                                        </p:tgtEl>
                                        <p:attrNameLst>
                                          <p:attrName>style.opacity</p:attrName>
                                        </p:attrNameLst>
                                      </p:cBhvr>
                                      <p:to>
                                        <p:strVal val="0.25"/>
                                      </p:to>
                                    </p:set>
                                    <p:animEffect filter="image" prLst="opacity: 0.25">
                                      <p:cBhvr rctx="IE">
                                        <p:cTn id="34" dur="indefinite"/>
                                        <p:tgtEl>
                                          <p:spTgt spid="14"/>
                                        </p:tgtEl>
                                      </p:cBhvr>
                                    </p:animEffect>
                                  </p:childTnLst>
                                </p:cTn>
                              </p:par>
                              <p:par>
                                <p:cTn id="35" presetID="9" presetClass="emph" presetSubtype="0" grpId="0" nodeType="withEffect">
                                  <p:stCondLst>
                                    <p:cond delay="0"/>
                                  </p:stCondLst>
                                  <p:childTnLst>
                                    <p:set>
                                      <p:cBhvr rctx="PPT">
                                        <p:cTn id="36" dur="indefinite"/>
                                        <p:tgtEl>
                                          <p:spTgt spid="15"/>
                                        </p:tgtEl>
                                        <p:attrNameLst>
                                          <p:attrName>style.opacity</p:attrName>
                                        </p:attrNameLst>
                                      </p:cBhvr>
                                      <p:to>
                                        <p:strVal val="0.25"/>
                                      </p:to>
                                    </p:set>
                                    <p:animEffect filter="image" prLst="opacity: 0.25">
                                      <p:cBhvr rctx="IE">
                                        <p:cTn id="37" dur="indefinite"/>
                                        <p:tgtEl>
                                          <p:spTgt spid="15"/>
                                        </p:tgtEl>
                                      </p:cBhvr>
                                    </p:animEffect>
                                  </p:childTnLst>
                                </p:cTn>
                              </p:par>
                              <p:par>
                                <p:cTn id="38" presetID="9" presetClass="emph" presetSubtype="0" grpId="0" nodeType="withEffect">
                                  <p:stCondLst>
                                    <p:cond delay="0"/>
                                  </p:stCondLst>
                                  <p:childTnLst>
                                    <p:set>
                                      <p:cBhvr rctx="PPT">
                                        <p:cTn id="39" dur="indefinite"/>
                                        <p:tgtEl>
                                          <p:spTgt spid="16"/>
                                        </p:tgtEl>
                                        <p:attrNameLst>
                                          <p:attrName>style.opacity</p:attrName>
                                        </p:attrNameLst>
                                      </p:cBhvr>
                                      <p:to>
                                        <p:strVal val="0.25"/>
                                      </p:to>
                                    </p:set>
                                    <p:animEffect filter="image" prLst="opacity: 0.25">
                                      <p:cBhvr rctx="IE">
                                        <p:cTn id="40" dur="indefinite"/>
                                        <p:tgtEl>
                                          <p:spTgt spid="16"/>
                                        </p:tgtEl>
                                      </p:cBhvr>
                                    </p:animEffect>
                                  </p:childTnLst>
                                </p:cTn>
                              </p:par>
                              <p:par>
                                <p:cTn id="41" presetID="9" presetClass="emph" presetSubtype="0" grpId="0" nodeType="withEffect">
                                  <p:stCondLst>
                                    <p:cond delay="0"/>
                                  </p:stCondLst>
                                  <p:childTnLst>
                                    <p:set>
                                      <p:cBhvr rctx="PPT">
                                        <p:cTn id="42" dur="indefinite"/>
                                        <p:tgtEl>
                                          <p:spTgt spid="17"/>
                                        </p:tgtEl>
                                        <p:attrNameLst>
                                          <p:attrName>style.opacity</p:attrName>
                                        </p:attrNameLst>
                                      </p:cBhvr>
                                      <p:to>
                                        <p:strVal val="0.25"/>
                                      </p:to>
                                    </p:set>
                                    <p:animEffect filter="image" prLst="opacity: 0.25">
                                      <p:cBhvr rctx="IE">
                                        <p:cTn id="43" dur="indefinite"/>
                                        <p:tgtEl>
                                          <p:spTgt spid="17"/>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25"/>
                                      </p:to>
                                    </p:set>
                                    <p:animEffect filter="image" prLst="opacity: 0.25">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19"/>
                                        </p:tgtEl>
                                        <p:attrNameLst>
                                          <p:attrName>style.opacity</p:attrName>
                                        </p:attrNameLst>
                                      </p:cBhvr>
                                      <p:to>
                                        <p:strVal val="0.25"/>
                                      </p:to>
                                    </p:set>
                                    <p:animEffect filter="image" prLst="opacity: 0.25">
                                      <p:cBhvr rctx="IE">
                                        <p:cTn id="49" dur="indefinite"/>
                                        <p:tgtEl>
                                          <p:spTgt spid="19"/>
                                        </p:tgtEl>
                                      </p:cBhvr>
                                    </p:animEffect>
                                  </p:childTnLst>
                                </p:cTn>
                              </p:par>
                              <p:par>
                                <p:cTn id="50" presetID="9" presetClass="emph" presetSubtype="0" grpId="0" nodeType="withEffect">
                                  <p:stCondLst>
                                    <p:cond delay="0"/>
                                  </p:stCondLst>
                                  <p:childTnLst>
                                    <p:set>
                                      <p:cBhvr rctx="PPT">
                                        <p:cTn id="51" dur="indefinite"/>
                                        <p:tgtEl>
                                          <p:spTgt spid="20"/>
                                        </p:tgtEl>
                                        <p:attrNameLst>
                                          <p:attrName>style.opacity</p:attrName>
                                        </p:attrNameLst>
                                      </p:cBhvr>
                                      <p:to>
                                        <p:strVal val="0.25"/>
                                      </p:to>
                                    </p:set>
                                    <p:animEffect filter="image" prLst="opacity: 0.25">
                                      <p:cBhvr rctx="IE">
                                        <p:cTn id="52" dur="indefinite"/>
                                        <p:tgtEl>
                                          <p:spTgt spid="20"/>
                                        </p:tgtEl>
                                      </p:cBhvr>
                                    </p:animEffect>
                                  </p:childTnLst>
                                </p:cTn>
                              </p:par>
                              <p:par>
                                <p:cTn id="53" presetID="9" presetClass="emph" presetSubtype="0" grpId="0" nodeType="withEffect">
                                  <p:stCondLst>
                                    <p:cond delay="0"/>
                                  </p:stCondLst>
                                  <p:childTnLst>
                                    <p:set>
                                      <p:cBhvr rctx="PPT">
                                        <p:cTn id="54" dur="indefinite"/>
                                        <p:tgtEl>
                                          <p:spTgt spid="21"/>
                                        </p:tgtEl>
                                        <p:attrNameLst>
                                          <p:attrName>style.opacity</p:attrName>
                                        </p:attrNameLst>
                                      </p:cBhvr>
                                      <p:to>
                                        <p:strVal val="0.25"/>
                                      </p:to>
                                    </p:set>
                                    <p:animEffect filter="image" prLst="opacity: 0.25">
                                      <p:cBhvr rctx="IE">
                                        <p:cTn id="55" dur="indefinite"/>
                                        <p:tgtEl>
                                          <p:spTgt spid="21"/>
                                        </p:tgtEl>
                                      </p:cBhvr>
                                    </p:animEffect>
                                  </p:childTnLst>
                                </p:cTn>
                              </p:par>
                              <p:par>
                                <p:cTn id="56" presetID="9" presetClass="emph" presetSubtype="0" grpId="0" nodeType="withEffect">
                                  <p:stCondLst>
                                    <p:cond delay="0"/>
                                  </p:stCondLst>
                                  <p:childTnLst>
                                    <p:set>
                                      <p:cBhvr rctx="PPT">
                                        <p:cTn id="57" dur="indefinite"/>
                                        <p:tgtEl>
                                          <p:spTgt spid="22"/>
                                        </p:tgtEl>
                                        <p:attrNameLst>
                                          <p:attrName>style.opacity</p:attrName>
                                        </p:attrNameLst>
                                      </p:cBhvr>
                                      <p:to>
                                        <p:strVal val="0.25"/>
                                      </p:to>
                                    </p:set>
                                    <p:animEffect filter="image" prLst="opacity: 0.25">
                                      <p:cBhvr rctx="IE">
                                        <p:cTn id="58" dur="indefinite"/>
                                        <p:tgtEl>
                                          <p:spTgt spid="22"/>
                                        </p:tgtEl>
                                      </p:cBhvr>
                                    </p:animEffect>
                                  </p:childTnLst>
                                </p:cTn>
                              </p:par>
                              <p:par>
                                <p:cTn id="59" presetID="9" presetClass="emph" presetSubtype="0" grpId="0" nodeType="withEffect">
                                  <p:stCondLst>
                                    <p:cond delay="0"/>
                                  </p:stCondLst>
                                  <p:childTnLst>
                                    <p:set>
                                      <p:cBhvr rctx="PPT">
                                        <p:cTn id="60" dur="indefinite"/>
                                        <p:tgtEl>
                                          <p:spTgt spid="23"/>
                                        </p:tgtEl>
                                        <p:attrNameLst>
                                          <p:attrName>style.opacity</p:attrName>
                                        </p:attrNameLst>
                                      </p:cBhvr>
                                      <p:to>
                                        <p:strVal val="0.25"/>
                                      </p:to>
                                    </p:set>
                                    <p:animEffect filter="image" prLst="opacity: 0.25">
                                      <p:cBhvr rctx="IE">
                                        <p:cTn id="61" dur="indefinite"/>
                                        <p:tgtEl>
                                          <p:spTgt spid="23"/>
                                        </p:tgtEl>
                                      </p:cBhvr>
                                    </p:animEffect>
                                  </p:childTnLst>
                                </p:cTn>
                              </p:par>
                              <p:par>
                                <p:cTn id="62" presetID="9" presetClass="emph" presetSubtype="0" grpId="0" nodeType="withEffect">
                                  <p:stCondLst>
                                    <p:cond delay="0"/>
                                  </p:stCondLst>
                                  <p:childTnLst>
                                    <p:set>
                                      <p:cBhvr rctx="PPT">
                                        <p:cTn id="63" dur="indefinite"/>
                                        <p:tgtEl>
                                          <p:spTgt spid="24"/>
                                        </p:tgtEl>
                                        <p:attrNameLst>
                                          <p:attrName>style.opacity</p:attrName>
                                        </p:attrNameLst>
                                      </p:cBhvr>
                                      <p:to>
                                        <p:strVal val="0.25"/>
                                      </p:to>
                                    </p:set>
                                    <p:animEffect filter="image" prLst="opacity: 0.25">
                                      <p:cBhvr rctx="IE">
                                        <p:cTn id="64" dur="indefinite"/>
                                        <p:tgtEl>
                                          <p:spTgt spid="24"/>
                                        </p:tgtEl>
                                      </p:cBhvr>
                                    </p:animEffect>
                                  </p:childTnLst>
                                </p:cTn>
                              </p:par>
                              <p:par>
                                <p:cTn id="65" presetID="9" presetClass="emph" presetSubtype="0" grpId="0" nodeType="withEffect">
                                  <p:stCondLst>
                                    <p:cond delay="0"/>
                                  </p:stCondLst>
                                  <p:childTnLst>
                                    <p:set>
                                      <p:cBhvr rctx="PPT">
                                        <p:cTn id="66" dur="indefinite"/>
                                        <p:tgtEl>
                                          <p:spTgt spid="26"/>
                                        </p:tgtEl>
                                        <p:attrNameLst>
                                          <p:attrName>style.opacity</p:attrName>
                                        </p:attrNameLst>
                                      </p:cBhvr>
                                      <p:to>
                                        <p:strVal val="0.25"/>
                                      </p:to>
                                    </p:set>
                                    <p:animEffect filter="image" prLst="opacity: 0.25">
                                      <p:cBhvr rctx="IE">
                                        <p:cTn id="67" dur="indefinite"/>
                                        <p:tgtEl>
                                          <p:spTgt spid="26"/>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609600"/>
            <a:ext cx="8229600" cy="10668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By the end of the Practical Session</a:t>
            </a:r>
          </a:p>
        </p:txBody>
      </p:sp>
      <p:sp>
        <p:nvSpPr>
          <p:cNvPr id="33795" name="Rectangle 2"/>
          <p:cNvSpPr>
            <a:spLocks noGrp="1" noChangeArrowheads="1"/>
          </p:cNvSpPr>
          <p:nvPr>
            <p:ph idx="1"/>
          </p:nvPr>
        </p:nvSpPr>
        <p:spPr/>
        <p:txBody>
          <a:bodyPr/>
          <a:lstStyle/>
          <a:p>
            <a:pPr eaLnBrk="1" hangingPunct="1">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Log in to </a:t>
            </a:r>
            <a:r>
              <a:rPr lang="en-GB" dirty="0" smtClean="0">
                <a:latin typeface="Calibri"/>
                <a:cs typeface="Calibri"/>
              </a:rPr>
              <a:t>SUSSED</a:t>
            </a:r>
            <a:r>
              <a:rPr lang="en-GB" dirty="0">
                <a:latin typeface="Calibri"/>
                <a:cs typeface="Calibri"/>
              </a:rPr>
              <a:t>, Blackboard</a:t>
            </a:r>
          </a:p>
          <a:p>
            <a:r>
              <a:rPr lang="en-GB" dirty="0">
                <a:latin typeface="Calibri"/>
                <a:cs typeface="Calibri"/>
              </a:rPr>
              <a:t>Use digital tools for research</a:t>
            </a:r>
          </a:p>
          <a:p>
            <a:endParaRPr lang="en-GB" sz="1200" dirty="0">
              <a:latin typeface="Calibri"/>
              <a:cs typeface="Calibri"/>
            </a:endParaRPr>
          </a:p>
          <a:p>
            <a:pPr eaLnBrk="1" hangingPunct="1">
              <a:spcAft>
                <a:spcPts val="18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Use digital tools to collaborate</a:t>
            </a:r>
          </a:p>
        </p:txBody>
      </p:sp>
    </p:spTree>
    <p:extLst>
      <p:ext uri="{BB962C8B-B14F-4D97-AF65-F5344CB8AC3E}">
        <p14:creationId xmlns:p14="http://schemas.microsoft.com/office/powerpoint/2010/main" val="27546817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609600"/>
            <a:ext cx="8229600" cy="10668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Practicalities: Teaching</a:t>
            </a:r>
          </a:p>
        </p:txBody>
      </p:sp>
      <p:sp>
        <p:nvSpPr>
          <p:cNvPr id="5123" name="Rectangle 2"/>
          <p:cNvSpPr>
            <a:spLocks noGrp="1" noChangeArrowheads="1"/>
          </p:cNvSpPr>
          <p:nvPr>
            <p:ph idx="1"/>
          </p:nvPr>
        </p:nvSpPr>
        <p:spPr>
          <a:xfrm>
            <a:off x="457200" y="1600200"/>
            <a:ext cx="8229600" cy="4948238"/>
          </a:xfrm>
        </p:spPr>
        <p:txBody>
          <a:bodyPr>
            <a:normAutofit lnSpcReduction="10000"/>
          </a:bodyPr>
          <a:lstStyle/>
          <a:p>
            <a:pPr eaLnBrk="1" hangingPunct="1">
              <a:lnSpc>
                <a:spcPct val="8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Lectures</a:t>
            </a:r>
          </a:p>
          <a:p>
            <a:pPr lvl="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alibri"/>
                <a:cs typeface="Calibri"/>
              </a:rPr>
              <a:t>Wednesday </a:t>
            </a:r>
            <a:r>
              <a:rPr lang="en-GB" sz="2400" dirty="0">
                <a:latin typeface="Calibri"/>
                <a:cs typeface="Calibri"/>
              </a:rPr>
              <a:t>09:00 </a:t>
            </a:r>
            <a:r>
              <a:rPr lang="en-GB" sz="2400" b="1" dirty="0" smtClean="0">
                <a:latin typeface="Calibri"/>
                <a:cs typeface="Calibri"/>
              </a:rPr>
              <a:t>or</a:t>
            </a:r>
            <a:r>
              <a:rPr lang="en-GB" sz="2400" dirty="0" smtClean="0">
                <a:latin typeface="Calibri"/>
                <a:cs typeface="Calibri"/>
              </a:rPr>
              <a:t> 13:00 online using MS Teams and Blackboard Collaborate</a:t>
            </a:r>
            <a:endParaRPr lang="en-GB" sz="2400" dirty="0">
              <a:latin typeface="Calibri"/>
              <a:cs typeface="Calibri"/>
            </a:endParaRPr>
          </a:p>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latin typeface="Calibri"/>
                <a:cs typeface="Calibri"/>
              </a:rPr>
              <a:t>Labs</a:t>
            </a:r>
            <a:endParaRPr lang="en-GB" dirty="0">
              <a:latin typeface="Calibri"/>
              <a:cs typeface="Calibri"/>
            </a:endParaRPr>
          </a:p>
          <a:p>
            <a:pPr lvl="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directly after your </a:t>
            </a:r>
            <a:r>
              <a:rPr lang="en-GB" dirty="0" smtClean="0">
                <a:latin typeface="Calibri"/>
                <a:cs typeface="Calibri"/>
              </a:rPr>
              <a:t>Wednesday lecture for 50 minutes</a:t>
            </a:r>
            <a:endParaRPr lang="en-GB" dirty="0">
              <a:latin typeface="Calibri"/>
              <a:cs typeface="Calibri"/>
            </a:endParaRPr>
          </a:p>
          <a:p>
            <a:pPr lvl="2">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latin typeface="Calibri"/>
                <a:cs typeface="Calibri"/>
              </a:rPr>
              <a:t>On line</a:t>
            </a:r>
            <a:endParaRPr lang="en-GB" sz="2400" dirty="0">
              <a:latin typeface="Calibri"/>
              <a:cs typeface="Calibri"/>
            </a:endParaRPr>
          </a:p>
          <a:p>
            <a:pPr lvl="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alibri"/>
                <a:cs typeface="Calibri"/>
              </a:rPr>
              <a:t>progress </a:t>
            </a:r>
            <a:r>
              <a:rPr lang="en-GB" sz="2400" dirty="0">
                <a:latin typeface="Calibri"/>
                <a:cs typeface="Calibri"/>
              </a:rPr>
              <a:t>check taken at labs.</a:t>
            </a:r>
          </a:p>
          <a:p>
            <a:pPr lvl="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Lots of PG helpers</a:t>
            </a:r>
          </a:p>
          <a:p>
            <a:pPr lvl="1" eaLnBrk="1" hangingPunct="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Ask for help </a:t>
            </a:r>
            <a:r>
              <a:rPr lang="en-GB" sz="2400" dirty="0">
                <a:solidFill>
                  <a:srgbClr val="FF0000"/>
                </a:solidFill>
                <a:latin typeface="Calibri"/>
                <a:cs typeface="Calibri"/>
              </a:rPr>
              <a:t>when</a:t>
            </a:r>
            <a:r>
              <a:rPr lang="en-GB" sz="2400" dirty="0">
                <a:latin typeface="Calibri"/>
                <a:cs typeface="Calibri"/>
              </a:rPr>
              <a:t> you </a:t>
            </a:r>
            <a:r>
              <a:rPr lang="en-GB" sz="2400" dirty="0">
                <a:solidFill>
                  <a:schemeClr val="tx1"/>
                </a:solidFill>
                <a:latin typeface="Calibri"/>
                <a:cs typeface="Calibri"/>
              </a:rPr>
              <a:t>need</a:t>
            </a:r>
            <a:r>
              <a:rPr lang="en-GB" sz="2400" dirty="0">
                <a:latin typeface="Calibri"/>
                <a:cs typeface="Calibri"/>
              </a:rPr>
              <a:t> it. </a:t>
            </a:r>
          </a:p>
          <a:p>
            <a:pPr>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latin typeface="Calibri"/>
                <a:cs typeface="Calibri"/>
              </a:rPr>
              <a:t>Programming Support Session every week</a:t>
            </a:r>
            <a:endParaRPr lang="en-GB" dirty="0">
              <a:latin typeface="Calibri"/>
              <a:cs typeface="Calibri"/>
            </a:endParaRPr>
          </a:p>
          <a:p>
            <a:pPr lvl="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latin typeface="Calibri"/>
                <a:cs typeface="Calibri"/>
              </a:rPr>
              <a:t>To be arranged</a:t>
            </a:r>
            <a:endParaRPr lang="en-GB" dirty="0">
              <a:latin typeface="Calibri"/>
              <a:cs typeface="Calibri"/>
            </a:endParaRPr>
          </a:p>
          <a:p>
            <a:pPr>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Self Study </a:t>
            </a:r>
          </a:p>
          <a:p>
            <a:pPr lvl="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around 5 hours a week assumed</a:t>
            </a:r>
          </a:p>
          <a:p>
            <a:pPr lvl="1">
              <a:lnSpc>
                <a:spcPct val="8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latin typeface="Calibri"/>
              <a:cs typeface="Calibri"/>
            </a:endParaRPr>
          </a:p>
        </p:txBody>
      </p:sp>
      <p:sp>
        <p:nvSpPr>
          <p:cNvPr id="5124" name="AutoShape 3"/>
          <p:cNvSpPr>
            <a:spLocks noChangeArrowheads="1"/>
          </p:cNvSpPr>
          <p:nvPr/>
        </p:nvSpPr>
        <p:spPr bwMode="auto">
          <a:xfrm>
            <a:off x="4427538" y="1557338"/>
            <a:ext cx="3816350" cy="503237"/>
          </a:xfrm>
          <a:prstGeom prst="wedgeEllipseCallout">
            <a:avLst>
              <a:gd name="adj1" fmla="val -113870"/>
              <a:gd name="adj2" fmla="val -3042"/>
            </a:avLst>
          </a:prstGeom>
          <a:noFill/>
          <a:ln w="9360">
            <a:solidFill>
              <a:srgbClr val="FF0000"/>
            </a:solidFill>
            <a:miter lim="800000"/>
            <a:headEnd/>
            <a:tailEnd/>
          </a:ln>
        </p:spPr>
        <p:txBody>
          <a:bodyPr lIns="90000" tIns="46800" rIns="90000" bIns="46800">
            <a:prstTxWarp prst="textNoShape">
              <a:avLst/>
            </a:prstTxWarp>
          </a:bodyPr>
          <a:lstStyle/>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Do not be late!</a:t>
            </a:r>
          </a:p>
        </p:txBody>
      </p:sp>
    </p:spTree>
    <p:extLst>
      <p:ext uri="{BB962C8B-B14F-4D97-AF65-F5344CB8AC3E}">
        <p14:creationId xmlns:p14="http://schemas.microsoft.com/office/powerpoint/2010/main" val="29769797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85F83-9CA4-E444-AF7A-FEF22EDB55F4}"/>
              </a:ext>
            </a:extLst>
          </p:cNvPr>
          <p:cNvSpPr>
            <a:spLocks noGrp="1"/>
          </p:cNvSpPr>
          <p:nvPr>
            <p:ph type="title"/>
          </p:nvPr>
        </p:nvSpPr>
        <p:spPr/>
        <p:txBody>
          <a:bodyPr/>
          <a:lstStyle/>
          <a:p>
            <a:r>
              <a:rPr lang="en-GB" dirty="0"/>
              <a:t>Practicalities: Assessment</a:t>
            </a:r>
          </a:p>
        </p:txBody>
      </p:sp>
      <p:sp>
        <p:nvSpPr>
          <p:cNvPr id="3" name="Content Placeholder 2">
            <a:extLst>
              <a:ext uri="{FF2B5EF4-FFF2-40B4-BE49-F238E27FC236}">
                <a16:creationId xmlns:a16="http://schemas.microsoft.com/office/drawing/2014/main" xmlns="" id="{70249CB1-DF8D-404D-8A27-5DCB9953B31A}"/>
              </a:ext>
            </a:extLst>
          </p:cNvPr>
          <p:cNvSpPr>
            <a:spLocks noGrp="1"/>
          </p:cNvSpPr>
          <p:nvPr>
            <p:ph idx="1"/>
          </p:nvPr>
        </p:nvSpPr>
        <p:spPr>
          <a:xfrm>
            <a:off x="457200" y="1988840"/>
            <a:ext cx="8229600" cy="4585696"/>
          </a:xfrm>
        </p:spPr>
        <p:txBody>
          <a:bodyPr>
            <a:normAutofit fontScale="70000" lnSpcReduction="20000"/>
          </a:bodyPr>
          <a:lstStyle/>
          <a:p>
            <a:pPr marL="109728" indent="0">
              <a:buNone/>
            </a:pPr>
            <a:r>
              <a:rPr lang="en-GB" dirty="0">
                <a:latin typeface="Calibri" panose="020F0502020204030204" pitchFamily="34" charset="0"/>
                <a:cs typeface="Calibri" panose="020F0502020204030204" pitchFamily="34" charset="0"/>
              </a:rPr>
              <a:t>Assessment fop </a:t>
            </a:r>
            <a:r>
              <a:rPr lang="en-GB" dirty="0" err="1">
                <a:latin typeface="Calibri" panose="020F0502020204030204" pitchFamily="34" charset="0"/>
                <a:cs typeface="Calibri" panose="020F0502020204030204" pitchFamily="34" charset="0"/>
              </a:rPr>
              <a:t>CompApps</a:t>
            </a:r>
            <a:r>
              <a:rPr lang="en-GB" dirty="0">
                <a:latin typeface="Calibri" panose="020F0502020204030204" pitchFamily="34" charset="0"/>
                <a:cs typeface="Calibri" panose="020F0502020204030204" pitchFamily="34" charset="0"/>
              </a:rPr>
              <a:t> has the following components:</a:t>
            </a:r>
          </a:p>
          <a:p>
            <a:r>
              <a:rPr lang="en-GB" dirty="0">
                <a:latin typeface="Calibri" panose="020F0502020204030204" pitchFamily="34" charset="0"/>
                <a:cs typeface="Calibri" panose="020F0502020204030204" pitchFamily="34" charset="0"/>
              </a:rPr>
              <a:t>Coursework 1:  Digital Literacies. </a:t>
            </a:r>
          </a:p>
          <a:p>
            <a:pPr lvl="1"/>
            <a:r>
              <a:rPr lang="en-GB" dirty="0">
                <a:latin typeface="Calibri" panose="020F0502020204030204" pitchFamily="34" charset="0"/>
                <a:cs typeface="Calibri" panose="020F0502020204030204" pitchFamily="34" charset="0"/>
              </a:rPr>
              <a:t>Based on the work/labs of the first 3 weeks of term</a:t>
            </a:r>
          </a:p>
          <a:p>
            <a:pPr lvl="1"/>
            <a:r>
              <a:rPr lang="en-GB" dirty="0" err="1">
                <a:latin typeface="Calibri" panose="020F0502020204030204" pitchFamily="34" charset="0"/>
                <a:cs typeface="Calibri" panose="020F0502020204030204" pitchFamily="34" charset="0"/>
              </a:rPr>
              <a:t>Handin</a:t>
            </a:r>
            <a:r>
              <a:rPr lang="en-GB" dirty="0">
                <a:latin typeface="Calibri" panose="020F0502020204030204" pitchFamily="34" charset="0"/>
                <a:cs typeface="Calibri" panose="020F0502020204030204" pitchFamily="34" charset="0"/>
              </a:rPr>
              <a:t> – </a:t>
            </a:r>
            <a:r>
              <a:rPr lang="en-GB" dirty="0" smtClean="0">
                <a:latin typeface="Calibri" panose="020F0502020204030204" pitchFamily="34" charset="0"/>
                <a:cs typeface="Calibri" panose="020F0502020204030204" pitchFamily="34" charset="0"/>
              </a:rPr>
              <a:t>13/</a:t>
            </a:r>
            <a:r>
              <a:rPr lang="en-GB" dirty="0">
                <a:latin typeface="Calibri" panose="020F0502020204030204" pitchFamily="34" charset="0"/>
                <a:cs typeface="Calibri" panose="020F0502020204030204" pitchFamily="34" charset="0"/>
              </a:rPr>
              <a:t>11</a:t>
            </a:r>
            <a:r>
              <a:rPr lang="en-GB" dirty="0" smtClean="0">
                <a:latin typeface="Calibri" panose="020F0502020204030204" pitchFamily="34" charset="0"/>
                <a:cs typeface="Calibri" panose="020F0502020204030204" pitchFamily="34" charset="0"/>
              </a:rPr>
              <a:t>/20 </a:t>
            </a:r>
            <a:endParaRPr lang="en-GB" dirty="0">
              <a:latin typeface="Calibri" panose="020F0502020204030204" pitchFamily="34" charset="0"/>
              <a:cs typeface="Calibri" panose="020F0502020204030204" pitchFamily="34" charset="0"/>
            </a:endParaRPr>
          </a:p>
          <a:p>
            <a:pPr lvl="1"/>
            <a:r>
              <a:rPr lang="en-GB" dirty="0">
                <a:latin typeface="Calibri" panose="020F0502020204030204" pitchFamily="34" charset="0"/>
                <a:cs typeface="Calibri" panose="020F0502020204030204" pitchFamily="34" charset="0"/>
              </a:rPr>
              <a:t>10%</a:t>
            </a:r>
          </a:p>
          <a:p>
            <a:r>
              <a:rPr lang="en-GB" dirty="0">
                <a:latin typeface="Calibri" panose="020F0502020204030204" pitchFamily="34" charset="0"/>
                <a:cs typeface="Calibri" panose="020F0502020204030204" pitchFamily="34" charset="0"/>
              </a:rPr>
              <a:t>Python Labs:</a:t>
            </a:r>
          </a:p>
          <a:p>
            <a:pPr lvl="1"/>
            <a:r>
              <a:rPr lang="en-GB" dirty="0">
                <a:latin typeface="Calibri" panose="020F0502020204030204" pitchFamily="34" charset="0"/>
                <a:cs typeface="Calibri" panose="020F0502020204030204" pitchFamily="34" charset="0"/>
              </a:rPr>
              <a:t>Assessing your understanding of the principles of programming taught weeks 4-19.</a:t>
            </a:r>
          </a:p>
          <a:p>
            <a:pPr lvl="1"/>
            <a:r>
              <a:rPr lang="en-GB" dirty="0">
                <a:latin typeface="Calibri" panose="020F0502020204030204" pitchFamily="34" charset="0"/>
                <a:cs typeface="Calibri" panose="020F0502020204030204" pitchFamily="34" charset="0"/>
              </a:rPr>
              <a:t>There are Assessed Labs in Weeks 7, 10 and 20. (12% each)</a:t>
            </a:r>
          </a:p>
          <a:p>
            <a:pPr lvl="1"/>
            <a:r>
              <a:rPr lang="en-GB" dirty="0">
                <a:latin typeface="Calibri" panose="020F0502020204030204" pitchFamily="34" charset="0"/>
                <a:cs typeface="Calibri" panose="020F0502020204030204" pitchFamily="34" charset="0"/>
              </a:rPr>
              <a:t>Your progress and attendance in Labs is assessed (4%)</a:t>
            </a:r>
          </a:p>
          <a:p>
            <a:pPr lvl="1"/>
            <a:r>
              <a:rPr lang="en-GB" dirty="0">
                <a:latin typeface="Calibri" panose="020F0502020204030204" pitchFamily="34" charset="0"/>
                <a:cs typeface="Calibri" panose="020F0502020204030204" pitchFamily="34" charset="0"/>
              </a:rPr>
              <a:t>40%</a:t>
            </a:r>
          </a:p>
          <a:p>
            <a:r>
              <a:rPr lang="en-GB" dirty="0">
                <a:latin typeface="Calibri" panose="020F0502020204030204" pitchFamily="34" charset="0"/>
                <a:cs typeface="Calibri" panose="020F0502020204030204" pitchFamily="34" charset="0"/>
              </a:rPr>
              <a:t>Project</a:t>
            </a:r>
          </a:p>
          <a:p>
            <a:pPr lvl="1"/>
            <a:r>
              <a:rPr lang="en-GB" dirty="0">
                <a:latin typeface="Calibri" panose="020F0502020204030204" pitchFamily="34" charset="0"/>
                <a:cs typeface="Calibri" panose="020F0502020204030204" pitchFamily="34" charset="0"/>
              </a:rPr>
              <a:t>You carry out a group programming/engineering project to solve a significant problem. </a:t>
            </a:r>
          </a:p>
          <a:p>
            <a:pPr lvl="1"/>
            <a:r>
              <a:rPr lang="en-GB" dirty="0">
                <a:latin typeface="Calibri" panose="020F0502020204030204" pitchFamily="34" charset="0"/>
                <a:cs typeface="Calibri" panose="020F0502020204030204" pitchFamily="34" charset="0"/>
              </a:rPr>
              <a:t>Weeks 21- 33.</a:t>
            </a:r>
          </a:p>
          <a:p>
            <a:pPr lvl="1"/>
            <a:r>
              <a:rPr lang="en-GB" dirty="0" err="1">
                <a:latin typeface="Calibri" panose="020F0502020204030204" pitchFamily="34" charset="0"/>
                <a:cs typeface="Calibri" panose="020F0502020204030204" pitchFamily="34" charset="0"/>
              </a:rPr>
              <a:t>Handin</a:t>
            </a:r>
            <a:r>
              <a:rPr lang="en-GB" dirty="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14/</a:t>
            </a:r>
            <a:r>
              <a:rPr lang="en-GB" dirty="0">
                <a:latin typeface="Calibri" panose="020F0502020204030204" pitchFamily="34" charset="0"/>
                <a:cs typeface="Calibri" panose="020F0502020204030204" pitchFamily="34" charset="0"/>
              </a:rPr>
              <a:t>5</a:t>
            </a:r>
            <a:r>
              <a:rPr lang="en-GB" dirty="0" smtClean="0">
                <a:latin typeface="Calibri" panose="020F0502020204030204" pitchFamily="34" charset="0"/>
                <a:cs typeface="Calibri" panose="020F0502020204030204" pitchFamily="34" charset="0"/>
              </a:rPr>
              <a:t>/21</a:t>
            </a:r>
            <a:endParaRPr lang="en-GB" dirty="0">
              <a:latin typeface="Calibri" panose="020F0502020204030204" pitchFamily="34" charset="0"/>
              <a:cs typeface="Calibri" panose="020F0502020204030204" pitchFamily="34" charset="0"/>
            </a:endParaRPr>
          </a:p>
          <a:p>
            <a:pPr lvl="1"/>
            <a:r>
              <a:rPr lang="en-GB" dirty="0">
                <a:latin typeface="Calibri" panose="020F0502020204030204" pitchFamily="34" charset="0"/>
                <a:cs typeface="Calibri" panose="020F0502020204030204" pitchFamily="34" charset="0"/>
              </a:rPr>
              <a:t>50%</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580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600" dirty="0" smtClean="0"/>
              <a:t>Online only this year</a:t>
            </a:r>
            <a:endParaRPr lang="en-US" sz="3600" dirty="0"/>
          </a:p>
        </p:txBody>
      </p:sp>
      <p:pic>
        <p:nvPicPr>
          <p:cNvPr id="4" name="Picture 3"/>
          <p:cNvPicPr>
            <a:picLocks noChangeAspect="1"/>
          </p:cNvPicPr>
          <p:nvPr/>
        </p:nvPicPr>
        <p:blipFill>
          <a:blip r:embed="rId2" cstate="print"/>
          <a:srcRect b="38983"/>
          <a:stretch>
            <a:fillRect/>
          </a:stretch>
        </p:blipFill>
        <p:spPr>
          <a:xfrm>
            <a:off x="467544" y="1496144"/>
            <a:ext cx="8255000" cy="5029200"/>
          </a:xfrm>
          <a:prstGeom prst="rect">
            <a:avLst/>
          </a:prstGeom>
        </p:spPr>
      </p:pic>
      <p:cxnSp>
        <p:nvCxnSpPr>
          <p:cNvPr id="6" name="Straight Connector 5"/>
          <p:cNvCxnSpPr/>
          <p:nvPr/>
        </p:nvCxnSpPr>
        <p:spPr>
          <a:xfrm>
            <a:off x="899592" y="1556792"/>
            <a:ext cx="7560840" cy="453650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flipV="1">
            <a:off x="971600" y="1124744"/>
            <a:ext cx="7488832" cy="504056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066800"/>
          </a:xfrm>
        </p:spPr>
        <p:txBody>
          <a:bodyPr>
            <a:normAutofit fontScale="90000"/>
          </a:bodyPr>
          <a:lstStyle/>
          <a:p>
            <a:r>
              <a:rPr lang="en-US" dirty="0"/>
              <a:t>Interactive University map using open data </a:t>
            </a:r>
            <a:r>
              <a:rPr lang="en-US" dirty="0" err="1">
                <a:hlinkClick r:id="rId2" action="ppaction://hlinkfile"/>
              </a:rPr>
              <a:t>maps.soton.ac.uk</a:t>
            </a:r>
            <a:endParaRPr lang="en-US" dirty="0"/>
          </a:p>
        </p:txBody>
      </p:sp>
      <p:pic>
        <p:nvPicPr>
          <p:cNvPr id="4" name="Picture 3"/>
          <p:cNvPicPr>
            <a:picLocks noChangeAspect="1"/>
          </p:cNvPicPr>
          <p:nvPr/>
        </p:nvPicPr>
        <p:blipFill>
          <a:blip r:embed="rId3"/>
          <a:stretch>
            <a:fillRect/>
          </a:stretch>
        </p:blipFill>
        <p:spPr>
          <a:xfrm>
            <a:off x="611560" y="1628800"/>
            <a:ext cx="7547479" cy="4568800"/>
          </a:xfrm>
          <a:prstGeom prst="rect">
            <a:avLst/>
          </a:prstGeom>
        </p:spPr>
      </p:pic>
    </p:spTree>
    <p:extLst>
      <p:ext uri="{BB962C8B-B14F-4D97-AF65-F5344CB8AC3E}">
        <p14:creationId xmlns:p14="http://schemas.microsoft.com/office/powerpoint/2010/main" val="298971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p:txBody>
          <a:bodyPr/>
          <a:lstStyle/>
          <a:p>
            <a:r>
              <a:rPr lang="en-GB" dirty="0"/>
              <a:t>Me</a:t>
            </a:r>
          </a:p>
          <a:p>
            <a:r>
              <a:rPr lang="en-GB" dirty="0"/>
              <a:t>You:</a:t>
            </a:r>
          </a:p>
          <a:p>
            <a:pPr lvl="1"/>
            <a:r>
              <a:rPr lang="en-GB" dirty="0"/>
              <a:t>Spend 3 minutes talking to the person sitting behind or in front of you.</a:t>
            </a:r>
          </a:p>
          <a:p>
            <a:pPr lvl="1"/>
            <a:r>
              <a:rPr lang="en-GB" dirty="0"/>
              <a:t>Find out &amp; </a:t>
            </a:r>
            <a:r>
              <a:rPr lang="en-GB" u="sng" dirty="0"/>
              <a:t>make notes</a:t>
            </a:r>
            <a:r>
              <a:rPr lang="en-GB" dirty="0"/>
              <a:t>:</a:t>
            </a:r>
          </a:p>
          <a:p>
            <a:pPr lvl="2"/>
            <a:r>
              <a:rPr lang="en-GB" dirty="0"/>
              <a:t>Their name</a:t>
            </a:r>
          </a:p>
          <a:p>
            <a:pPr lvl="2"/>
            <a:r>
              <a:rPr lang="en-GB" dirty="0"/>
              <a:t>Where they’re from</a:t>
            </a:r>
          </a:p>
          <a:p>
            <a:pPr lvl="2"/>
            <a:r>
              <a:rPr lang="en-GB" dirty="0"/>
              <a:t>What degree they want to do after FY</a:t>
            </a:r>
          </a:p>
          <a:p>
            <a:pPr lvl="2"/>
            <a:r>
              <a:rPr lang="en-GB" dirty="0"/>
              <a:t>What are their interests outside study</a:t>
            </a:r>
          </a:p>
        </p:txBody>
      </p:sp>
    </p:spTree>
    <p:extLst>
      <p:ext uri="{BB962C8B-B14F-4D97-AF65-F5344CB8AC3E}">
        <p14:creationId xmlns:p14="http://schemas.microsoft.com/office/powerpoint/2010/main" val="113980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7200" y="319088"/>
            <a:ext cx="8229600" cy="1054100"/>
          </a:xfrm>
        </p:spPr>
        <p:txBody>
          <a:bodyPr lIns="0" tIns="0" rIns="0" bIns="0"/>
          <a:lstStyle/>
          <a:p>
            <a:pPr eaLnBrk="1" hangingPunct="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Learning</a:t>
            </a:r>
          </a:p>
        </p:txBody>
      </p:sp>
      <p:sp>
        <p:nvSpPr>
          <p:cNvPr id="6147" name="Rectangle 2"/>
          <p:cNvSpPr>
            <a:spLocks noGrp="1" noChangeArrowheads="1"/>
          </p:cNvSpPr>
          <p:nvPr>
            <p:ph idx="1"/>
          </p:nvPr>
        </p:nvSpPr>
        <p:spPr>
          <a:xfrm>
            <a:off x="457200" y="1600200"/>
            <a:ext cx="8229600" cy="4994275"/>
          </a:xfrm>
        </p:spPr>
        <p:txBody>
          <a:bodyPr lIns="0" tIns="0" rIns="0" bIns="0"/>
          <a:lstStyle/>
          <a:p>
            <a:pPr eaLnBrk="1" hangingPunct="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Attending lectures will help you to pass the module.</a:t>
            </a:r>
          </a:p>
          <a:p>
            <a:pPr>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The lectures will not give you all the answers.</a:t>
            </a:r>
          </a:p>
          <a:p>
            <a:pPr lvl="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One of the objectives of this course is learning how to learn to use new software.</a:t>
            </a:r>
          </a:p>
          <a:p>
            <a:pPr eaLnBrk="1" hangingPunct="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Labs are practical sessions where you learn how to apply what is taught in the lectures</a:t>
            </a:r>
          </a:p>
          <a:p>
            <a:pPr lvl="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Help yourself first </a:t>
            </a:r>
          </a:p>
          <a:p>
            <a:pPr lvl="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but ask questions if you are truly lost.</a:t>
            </a:r>
          </a:p>
          <a:p>
            <a:pPr eaLnBrk="1" hangingPunct="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600" dirty="0">
                <a:latin typeface="Calibri"/>
                <a:cs typeface="Calibri"/>
              </a:rPr>
              <a:t>If you have little or no previous experience of MS Office,</a:t>
            </a:r>
          </a:p>
          <a:p>
            <a:pPr lvl="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latin typeface="Calibri"/>
                <a:cs typeface="Calibri"/>
              </a:rPr>
              <a:t>Microsoft have some good online tutorials</a:t>
            </a:r>
          </a:p>
          <a:p>
            <a:pPr lvl="1">
              <a:lnSpc>
                <a:spcPct val="104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a:latin typeface="Calibri"/>
                <a:cs typeface="Calibri"/>
              </a:rPr>
              <a:t>Lynda.com</a:t>
            </a:r>
            <a:r>
              <a:rPr lang="en-GB" sz="2400" dirty="0">
                <a:latin typeface="Calibri"/>
                <a:cs typeface="Calibri"/>
              </a:rPr>
              <a:t>, sign on with your </a:t>
            </a:r>
            <a:r>
              <a:rPr lang="en-GB" sz="2400" dirty="0" err="1">
                <a:latin typeface="Calibri"/>
                <a:cs typeface="Calibri"/>
              </a:rPr>
              <a:t>UoS</a:t>
            </a:r>
            <a:r>
              <a:rPr lang="en-GB" sz="2400" dirty="0">
                <a:latin typeface="Calibri"/>
                <a:cs typeface="Calibri"/>
              </a:rPr>
              <a:t> user account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57200" y="533400"/>
            <a:ext cx="8229600" cy="1066800"/>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How to do “xxx” in </a:t>
            </a:r>
            <a:r>
              <a:rPr lang="en-GB" dirty="0" err="1"/>
              <a:t>yyy</a:t>
            </a:r>
            <a:endParaRPr lang="en-GB" sz="4000" dirty="0"/>
          </a:p>
        </p:txBody>
      </p:sp>
      <p:sp>
        <p:nvSpPr>
          <p:cNvPr id="27651" name="Rectangle 2"/>
          <p:cNvSpPr>
            <a:spLocks noGrp="1" noChangeArrowheads="1"/>
          </p:cNvSpPr>
          <p:nvPr>
            <p:ph idx="1"/>
          </p:nvPr>
        </p:nvSpPr>
        <p:spPr>
          <a:xfrm>
            <a:off x="457200" y="2249424"/>
            <a:ext cx="4330824" cy="4325112"/>
          </a:xfrm>
        </p:spPr>
        <p:txBody>
          <a:bodyPr>
            <a:normAutofit fontScale="92500" lnSpcReduction="10000"/>
          </a:bodyPr>
          <a:lstStyle/>
          <a:p>
            <a:pPr eaLnBrk="1" hangingPunct="1">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Help yourself - every application will have some help available- check before asking the post grads</a:t>
            </a:r>
          </a:p>
          <a:p>
            <a:pPr lvl="1" eaLnBrk="1" hangingPunct="1">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Application-Help menu</a:t>
            </a:r>
          </a:p>
          <a:p>
            <a:pPr lvl="1" eaLnBrk="1" hangingPunct="1">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latin typeface="Calibri"/>
              <a:cs typeface="Calibri"/>
            </a:endParaRPr>
          </a:p>
          <a:p>
            <a:pPr eaLnBrk="1" hangingPunct="1">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latin typeface="Calibri"/>
                <a:cs typeface="Calibri"/>
              </a:rPr>
              <a:t>Look for resources on the web, </a:t>
            </a:r>
            <a:r>
              <a:rPr lang="en-GB">
                <a:latin typeface="Calibri"/>
                <a:cs typeface="Calibri"/>
              </a:rPr>
              <a:t>the application’s own  </a:t>
            </a:r>
            <a:r>
              <a:rPr lang="en-GB" dirty="0">
                <a:latin typeface="Calibri"/>
                <a:cs typeface="Calibri"/>
              </a:rPr>
              <a:t>tutorials are very useful and there are many others </a:t>
            </a:r>
            <a:r>
              <a:rPr lang="en-GB" dirty="0" err="1">
                <a:latin typeface="Calibri"/>
                <a:cs typeface="Calibri"/>
              </a:rPr>
              <a:t>e.g</a:t>
            </a:r>
            <a:r>
              <a:rPr lang="en-GB" dirty="0">
                <a:latin typeface="Calibri"/>
                <a:cs typeface="Calibri"/>
              </a:rPr>
              <a:t> on YouTube </a:t>
            </a:r>
          </a:p>
        </p:txBody>
      </p:sp>
      <p:pic>
        <p:nvPicPr>
          <p:cNvPr id="2" name="Picture 1"/>
          <p:cNvPicPr>
            <a:picLocks noChangeAspect="1"/>
          </p:cNvPicPr>
          <p:nvPr/>
        </p:nvPicPr>
        <p:blipFill>
          <a:blip r:embed="rId3" cstate="print"/>
          <a:stretch>
            <a:fillRect/>
          </a:stretch>
        </p:blipFill>
        <p:spPr>
          <a:xfrm>
            <a:off x="5220072" y="1844824"/>
            <a:ext cx="3108531" cy="1867277"/>
          </a:xfrm>
          <a:prstGeom prst="rect">
            <a:avLst/>
          </a:prstGeom>
        </p:spPr>
      </p:pic>
      <p:pic>
        <p:nvPicPr>
          <p:cNvPr id="3" name="Picture 2"/>
          <p:cNvPicPr>
            <a:picLocks noChangeAspect="1"/>
          </p:cNvPicPr>
          <p:nvPr/>
        </p:nvPicPr>
        <p:blipFill>
          <a:blip r:embed="rId4" cstate="print"/>
          <a:stretch>
            <a:fillRect/>
          </a:stretch>
        </p:blipFill>
        <p:spPr>
          <a:xfrm>
            <a:off x="5292081" y="4077072"/>
            <a:ext cx="3192522" cy="2171237"/>
          </a:xfrm>
          <a:prstGeom prst="rect">
            <a:avLst/>
          </a:prstGeom>
        </p:spPr>
      </p:pic>
    </p:spTree>
    <p:extLst>
      <p:ext uri="{BB962C8B-B14F-4D97-AF65-F5344CB8AC3E}">
        <p14:creationId xmlns:p14="http://schemas.microsoft.com/office/powerpoint/2010/main" val="26403971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fo1008">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10 08.pptx</Template>
  <TotalTime>13494</TotalTime>
  <Words>1679</Words>
  <Application>Microsoft Macintosh PowerPoint</Application>
  <PresentationFormat>On-screen Show (4:3)</PresentationFormat>
  <Paragraphs>311</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info1008</vt:lpstr>
      <vt:lpstr>COMPUTER APPLICATIONS</vt:lpstr>
      <vt:lpstr>Objectives of CompApps </vt:lpstr>
      <vt:lpstr>Practicalities: Teaching</vt:lpstr>
      <vt:lpstr>Practicalities: Assessment</vt:lpstr>
      <vt:lpstr>Online only this year</vt:lpstr>
      <vt:lpstr>Interactive University map using open data maps.soton.ac.uk</vt:lpstr>
      <vt:lpstr>Introductions</vt:lpstr>
      <vt:lpstr>Learning</vt:lpstr>
      <vt:lpstr>How to do “xxx” in yyy</vt:lpstr>
      <vt:lpstr>Resources</vt:lpstr>
      <vt:lpstr>Appropriate use of University Systems</vt:lpstr>
      <vt:lpstr>PowerPoint Presentation</vt:lpstr>
      <vt:lpstr>University Computing Environment</vt:lpstr>
      <vt:lpstr>Where’s my stuff?</vt:lpstr>
      <vt:lpstr>Personal Software</vt:lpstr>
      <vt:lpstr>Personal Hardware</vt:lpstr>
      <vt:lpstr>Questions</vt:lpstr>
      <vt:lpstr>SUSSED</vt:lpstr>
      <vt:lpstr>SUSSED Email</vt:lpstr>
      <vt:lpstr>Sussed Library</vt:lpstr>
      <vt:lpstr>Link to BlackBoard</vt:lpstr>
      <vt:lpstr>Mobile apps: Blackboard</vt:lpstr>
      <vt:lpstr>Mobile apps: MySouthampton</vt:lpstr>
      <vt:lpstr>Digital Literacy</vt:lpstr>
      <vt:lpstr>PowerPoint Presentation</vt:lpstr>
      <vt:lpstr>PowerPoint Presentation</vt:lpstr>
      <vt:lpstr>PowerPoint Presentation</vt:lpstr>
      <vt:lpstr>PowerPoint Presentation</vt:lpstr>
      <vt:lpstr>By the end of the Practical Session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APPLICATIONS</dc:title>
  <dc:subject/>
  <dc:creator/>
  <cp:keywords/>
  <dc:description/>
  <cp:lastModifiedBy>Yvonne Howard</cp:lastModifiedBy>
  <cp:revision>300</cp:revision>
  <dcterms:created xsi:type="dcterms:W3CDTF">2010-10-10T23:14:53Z</dcterms:created>
  <dcterms:modified xsi:type="dcterms:W3CDTF">2020-10-06T22:07:17Z</dcterms:modified>
  <cp:category/>
</cp:coreProperties>
</file>