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76" r:id="rId2"/>
    <p:sldId id="330" r:id="rId3"/>
    <p:sldId id="328" r:id="rId4"/>
    <p:sldId id="329" r:id="rId5"/>
    <p:sldId id="300" r:id="rId6"/>
    <p:sldId id="288" r:id="rId7"/>
    <p:sldId id="331" r:id="rId8"/>
    <p:sldId id="315" r:id="rId9"/>
    <p:sldId id="318" r:id="rId10"/>
    <p:sldId id="308" r:id="rId11"/>
    <p:sldId id="332" r:id="rId12"/>
    <p:sldId id="333" r:id="rId13"/>
    <p:sldId id="343" r:id="rId14"/>
    <p:sldId id="319" r:id="rId15"/>
    <p:sldId id="297" r:id="rId16"/>
    <p:sldId id="335" r:id="rId17"/>
    <p:sldId id="344" r:id="rId18"/>
    <p:sldId id="336" r:id="rId19"/>
    <p:sldId id="337" r:id="rId20"/>
    <p:sldId id="345" r:id="rId21"/>
    <p:sldId id="338" r:id="rId22"/>
    <p:sldId id="339" r:id="rId23"/>
    <p:sldId id="340" r:id="rId24"/>
    <p:sldId id="341" r:id="rId25"/>
    <p:sldId id="342" r:id="rId26"/>
    <p:sldId id="33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100" d="100"/>
          <a:sy n="100" d="100"/>
        </p:scale>
        <p:origin x="-360" y="-33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7350BB-13B0-3749-9606-8860F2C8B052}"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82A4D105-2491-2642-982A-5C7CADFFFEC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Understand the Problem</a:t>
          </a:r>
          <a:endParaRPr lang="en-US" dirty="0"/>
        </a:p>
      </dgm:t>
    </dgm:pt>
    <dgm:pt modelId="{ECD633C1-EA65-B943-B9CE-197539100295}" type="parTrans" cxnId="{1B726C49-35EB-E748-ADFC-C53AF653C791}">
      <dgm:prSet/>
      <dgm:spPr/>
      <dgm:t>
        <a:bodyPr/>
        <a:lstStyle/>
        <a:p>
          <a:endParaRPr lang="en-US"/>
        </a:p>
      </dgm:t>
    </dgm:pt>
    <dgm:pt modelId="{5E2959D3-F0E3-724F-9803-C1B396124CAB}" type="sibTrans" cxnId="{1B726C49-35EB-E748-ADFC-C53AF653C791}">
      <dgm:prSet/>
      <dgm:spPr/>
      <dgm:t>
        <a:bodyPr/>
        <a:lstStyle/>
        <a:p>
          <a:endParaRPr lang="en-US"/>
        </a:p>
      </dgm:t>
    </dgm:pt>
    <dgm:pt modelId="{F5BC7E6A-48D4-754B-9246-CBA7DFD0AA3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Plan</a:t>
          </a:r>
          <a:endParaRPr lang="en-US" dirty="0"/>
        </a:p>
      </dgm:t>
    </dgm:pt>
    <dgm:pt modelId="{3BFDC70B-45A8-C24A-AE5A-507ED8EEF7F3}" type="parTrans" cxnId="{DD81ED08-E84C-CB45-A31B-0282198E159E}">
      <dgm:prSet/>
      <dgm:spPr/>
      <dgm:t>
        <a:bodyPr/>
        <a:lstStyle/>
        <a:p>
          <a:endParaRPr lang="en-US"/>
        </a:p>
      </dgm:t>
    </dgm:pt>
    <dgm:pt modelId="{F532D02D-3C10-E647-9B3F-EDCBD2B13DE6}" type="sibTrans" cxnId="{DD81ED08-E84C-CB45-A31B-0282198E159E}">
      <dgm:prSet/>
      <dgm:spPr/>
      <dgm:t>
        <a:bodyPr/>
        <a:lstStyle/>
        <a:p>
          <a:endParaRPr lang="en-US"/>
        </a:p>
      </dgm:t>
    </dgm:pt>
    <dgm:pt modelId="{2FAE6202-37C5-FE4A-BBA6-4343E61CE21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Implement</a:t>
          </a:r>
          <a:endParaRPr lang="en-US" dirty="0"/>
        </a:p>
      </dgm:t>
    </dgm:pt>
    <dgm:pt modelId="{B5F1F213-2A03-E142-AF3B-BEF302D730CC}" type="parTrans" cxnId="{4189E09F-F0CD-AD47-8965-8BF4E7D356B9}">
      <dgm:prSet/>
      <dgm:spPr/>
      <dgm:t>
        <a:bodyPr/>
        <a:lstStyle/>
        <a:p>
          <a:endParaRPr lang="en-US"/>
        </a:p>
      </dgm:t>
    </dgm:pt>
    <dgm:pt modelId="{690F7627-6067-804C-BE92-CEF250FDDE1B}" type="sibTrans" cxnId="{4189E09F-F0CD-AD47-8965-8BF4E7D356B9}">
      <dgm:prSet/>
      <dgm:spPr/>
      <dgm:t>
        <a:bodyPr/>
        <a:lstStyle/>
        <a:p>
          <a:endParaRPr lang="en-US"/>
        </a:p>
      </dgm:t>
    </dgm:pt>
    <dgm:pt modelId="{5CCB8197-D596-284E-A1C5-0A037928E31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Evaluate</a:t>
          </a:r>
          <a:endParaRPr lang="en-US" dirty="0"/>
        </a:p>
      </dgm:t>
    </dgm:pt>
    <dgm:pt modelId="{521570A2-94DE-C247-9FB4-99143C8FB923}" type="parTrans" cxnId="{C3B553D6-E714-3F4D-91A6-16C1D097A132}">
      <dgm:prSet/>
      <dgm:spPr/>
      <dgm:t>
        <a:bodyPr/>
        <a:lstStyle/>
        <a:p>
          <a:endParaRPr lang="en-US"/>
        </a:p>
      </dgm:t>
    </dgm:pt>
    <dgm:pt modelId="{C3F56E8C-451F-F14A-B31D-09E074629772}" type="sibTrans" cxnId="{C3B553D6-E714-3F4D-91A6-16C1D097A132}">
      <dgm:prSet/>
      <dgm:spPr/>
      <dgm:t>
        <a:bodyPr/>
        <a:lstStyle/>
        <a:p>
          <a:endParaRPr lang="en-US"/>
        </a:p>
      </dgm:t>
    </dgm:pt>
    <dgm:pt modelId="{C9814E61-3139-5C48-86D2-AB49362EEFB6}" type="pres">
      <dgm:prSet presAssocID="{D47350BB-13B0-3749-9606-8860F2C8B052}" presName="Name0" presStyleCnt="0">
        <dgm:presLayoutVars>
          <dgm:dir/>
          <dgm:resizeHandles val="exact"/>
        </dgm:presLayoutVars>
      </dgm:prSet>
      <dgm:spPr/>
      <dgm:t>
        <a:bodyPr/>
        <a:lstStyle/>
        <a:p>
          <a:endParaRPr lang="en-US"/>
        </a:p>
      </dgm:t>
    </dgm:pt>
    <dgm:pt modelId="{D0481F88-674A-9E44-9CA8-EE00A1984DB4}" type="pres">
      <dgm:prSet presAssocID="{D47350BB-13B0-3749-9606-8860F2C8B052}" presName="cycle" presStyleCnt="0"/>
      <dgm:spPr/>
    </dgm:pt>
    <dgm:pt modelId="{A90766D9-A152-AC4C-81EF-40D6790BC0D9}" type="pres">
      <dgm:prSet presAssocID="{82A4D105-2491-2642-982A-5C7CADFFFEC8}" presName="nodeFirstNode" presStyleLbl="node1" presStyleIdx="0" presStyleCnt="4">
        <dgm:presLayoutVars>
          <dgm:bulletEnabled val="1"/>
        </dgm:presLayoutVars>
      </dgm:prSet>
      <dgm:spPr/>
      <dgm:t>
        <a:bodyPr/>
        <a:lstStyle/>
        <a:p>
          <a:endParaRPr lang="en-US"/>
        </a:p>
      </dgm:t>
    </dgm:pt>
    <dgm:pt modelId="{C45F3E6A-1958-2F40-B6F4-16658F7C1001}" type="pres">
      <dgm:prSet presAssocID="{5E2959D3-F0E3-724F-9803-C1B396124CAB}" presName="sibTransFirstNode" presStyleLbl="bgShp" presStyleIdx="0" presStyleCnt="1"/>
      <dgm:spPr/>
      <dgm:t>
        <a:bodyPr/>
        <a:lstStyle/>
        <a:p>
          <a:endParaRPr lang="en-US"/>
        </a:p>
      </dgm:t>
    </dgm:pt>
    <dgm:pt modelId="{2879A45C-1F89-0046-BCAC-4998D1F5A9DB}" type="pres">
      <dgm:prSet presAssocID="{F5BC7E6A-48D4-754B-9246-CBA7DFD0AA3C}" presName="nodeFollowingNodes" presStyleLbl="node1" presStyleIdx="1" presStyleCnt="4">
        <dgm:presLayoutVars>
          <dgm:bulletEnabled val="1"/>
        </dgm:presLayoutVars>
      </dgm:prSet>
      <dgm:spPr/>
      <dgm:t>
        <a:bodyPr/>
        <a:lstStyle/>
        <a:p>
          <a:endParaRPr lang="en-US"/>
        </a:p>
      </dgm:t>
    </dgm:pt>
    <dgm:pt modelId="{03D9732D-8753-A14D-B764-BA8440C155F6}" type="pres">
      <dgm:prSet presAssocID="{2FAE6202-37C5-FE4A-BBA6-4343E61CE212}" presName="nodeFollowingNodes" presStyleLbl="node1" presStyleIdx="2" presStyleCnt="4">
        <dgm:presLayoutVars>
          <dgm:bulletEnabled val="1"/>
        </dgm:presLayoutVars>
      </dgm:prSet>
      <dgm:spPr/>
      <dgm:t>
        <a:bodyPr/>
        <a:lstStyle/>
        <a:p>
          <a:endParaRPr lang="en-US"/>
        </a:p>
      </dgm:t>
    </dgm:pt>
    <dgm:pt modelId="{48A0B2E4-855A-CB4A-A2E7-506A4784FB9C}" type="pres">
      <dgm:prSet presAssocID="{5CCB8197-D596-284E-A1C5-0A037928E314}" presName="nodeFollowingNodes" presStyleLbl="node1" presStyleIdx="3" presStyleCnt="4">
        <dgm:presLayoutVars>
          <dgm:bulletEnabled val="1"/>
        </dgm:presLayoutVars>
      </dgm:prSet>
      <dgm:spPr/>
      <dgm:t>
        <a:bodyPr/>
        <a:lstStyle/>
        <a:p>
          <a:endParaRPr lang="en-US"/>
        </a:p>
      </dgm:t>
    </dgm:pt>
  </dgm:ptLst>
  <dgm:cxnLst>
    <dgm:cxn modelId="{DD81ED08-E84C-CB45-A31B-0282198E159E}" srcId="{D47350BB-13B0-3749-9606-8860F2C8B052}" destId="{F5BC7E6A-48D4-754B-9246-CBA7DFD0AA3C}" srcOrd="1" destOrd="0" parTransId="{3BFDC70B-45A8-C24A-AE5A-507ED8EEF7F3}" sibTransId="{F532D02D-3C10-E647-9B3F-EDCBD2B13DE6}"/>
    <dgm:cxn modelId="{9E71B864-FA81-DD44-88E4-24799589BE90}" type="presOf" srcId="{2FAE6202-37C5-FE4A-BBA6-4343E61CE212}" destId="{03D9732D-8753-A14D-B764-BA8440C155F6}" srcOrd="0" destOrd="0" presId="urn:microsoft.com/office/officeart/2005/8/layout/cycle3"/>
    <dgm:cxn modelId="{A40DD3F3-F130-8C4E-9E76-642B0CC3CCEB}" type="presOf" srcId="{5E2959D3-F0E3-724F-9803-C1B396124CAB}" destId="{C45F3E6A-1958-2F40-B6F4-16658F7C1001}" srcOrd="0" destOrd="0" presId="urn:microsoft.com/office/officeart/2005/8/layout/cycle3"/>
    <dgm:cxn modelId="{A99FCB71-1DA6-BC48-9C8B-886AAE54FA7C}" type="presOf" srcId="{D47350BB-13B0-3749-9606-8860F2C8B052}" destId="{C9814E61-3139-5C48-86D2-AB49362EEFB6}" srcOrd="0" destOrd="0" presId="urn:microsoft.com/office/officeart/2005/8/layout/cycle3"/>
    <dgm:cxn modelId="{769C605E-B16F-7D4F-A7CD-757D2D234AEF}" type="presOf" srcId="{82A4D105-2491-2642-982A-5C7CADFFFEC8}" destId="{A90766D9-A152-AC4C-81EF-40D6790BC0D9}" srcOrd="0" destOrd="0" presId="urn:microsoft.com/office/officeart/2005/8/layout/cycle3"/>
    <dgm:cxn modelId="{C3B553D6-E714-3F4D-91A6-16C1D097A132}" srcId="{D47350BB-13B0-3749-9606-8860F2C8B052}" destId="{5CCB8197-D596-284E-A1C5-0A037928E314}" srcOrd="3" destOrd="0" parTransId="{521570A2-94DE-C247-9FB4-99143C8FB923}" sibTransId="{C3F56E8C-451F-F14A-B31D-09E074629772}"/>
    <dgm:cxn modelId="{329AC4EE-6216-D04C-8F17-0566FF40DCA4}" type="presOf" srcId="{5CCB8197-D596-284E-A1C5-0A037928E314}" destId="{48A0B2E4-855A-CB4A-A2E7-506A4784FB9C}" srcOrd="0" destOrd="0" presId="urn:microsoft.com/office/officeart/2005/8/layout/cycle3"/>
    <dgm:cxn modelId="{4189E09F-F0CD-AD47-8965-8BF4E7D356B9}" srcId="{D47350BB-13B0-3749-9606-8860F2C8B052}" destId="{2FAE6202-37C5-FE4A-BBA6-4343E61CE212}" srcOrd="2" destOrd="0" parTransId="{B5F1F213-2A03-E142-AF3B-BEF302D730CC}" sibTransId="{690F7627-6067-804C-BE92-CEF250FDDE1B}"/>
    <dgm:cxn modelId="{1B726C49-35EB-E748-ADFC-C53AF653C791}" srcId="{D47350BB-13B0-3749-9606-8860F2C8B052}" destId="{82A4D105-2491-2642-982A-5C7CADFFFEC8}" srcOrd="0" destOrd="0" parTransId="{ECD633C1-EA65-B943-B9CE-197539100295}" sibTransId="{5E2959D3-F0E3-724F-9803-C1B396124CAB}"/>
    <dgm:cxn modelId="{C5AC7433-7854-C241-ADB4-FAA090CF1DB0}" type="presOf" srcId="{F5BC7E6A-48D4-754B-9246-CBA7DFD0AA3C}" destId="{2879A45C-1F89-0046-BCAC-4998D1F5A9DB}" srcOrd="0" destOrd="0" presId="urn:microsoft.com/office/officeart/2005/8/layout/cycle3"/>
    <dgm:cxn modelId="{59C654FC-5000-A444-8930-1B5D599E50D1}" type="presParOf" srcId="{C9814E61-3139-5C48-86D2-AB49362EEFB6}" destId="{D0481F88-674A-9E44-9CA8-EE00A1984DB4}" srcOrd="0" destOrd="0" presId="urn:microsoft.com/office/officeart/2005/8/layout/cycle3"/>
    <dgm:cxn modelId="{3F36C1B2-87AD-2E4D-ACBC-4A49A7A78139}" type="presParOf" srcId="{D0481F88-674A-9E44-9CA8-EE00A1984DB4}" destId="{A90766D9-A152-AC4C-81EF-40D6790BC0D9}" srcOrd="0" destOrd="0" presId="urn:microsoft.com/office/officeart/2005/8/layout/cycle3"/>
    <dgm:cxn modelId="{6714C69D-0736-6948-9A9E-9D1ED7EEC2C9}" type="presParOf" srcId="{D0481F88-674A-9E44-9CA8-EE00A1984DB4}" destId="{C45F3E6A-1958-2F40-B6F4-16658F7C1001}" srcOrd="1" destOrd="0" presId="urn:microsoft.com/office/officeart/2005/8/layout/cycle3"/>
    <dgm:cxn modelId="{8D95126E-03BA-6741-B9A2-7571BA2B7D7D}" type="presParOf" srcId="{D0481F88-674A-9E44-9CA8-EE00A1984DB4}" destId="{2879A45C-1F89-0046-BCAC-4998D1F5A9DB}" srcOrd="2" destOrd="0" presId="urn:microsoft.com/office/officeart/2005/8/layout/cycle3"/>
    <dgm:cxn modelId="{F075CA0B-87A7-D544-B8B8-52FEA1A3DF19}" type="presParOf" srcId="{D0481F88-674A-9E44-9CA8-EE00A1984DB4}" destId="{03D9732D-8753-A14D-B764-BA8440C155F6}" srcOrd="3" destOrd="0" presId="urn:microsoft.com/office/officeart/2005/8/layout/cycle3"/>
    <dgm:cxn modelId="{E02926E6-FFEE-9A4B-9BDE-2AB74D541F59}" type="presParOf" srcId="{D0481F88-674A-9E44-9CA8-EE00A1984DB4}" destId="{48A0B2E4-855A-CB4A-A2E7-506A4784FB9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F3E6A-1958-2F40-B6F4-16658F7C1001}">
      <dsp:nvSpPr>
        <dsp:cNvPr id="0" name=""/>
        <dsp:cNvSpPr/>
      </dsp:nvSpPr>
      <dsp:spPr>
        <a:xfrm>
          <a:off x="272111" y="54232"/>
          <a:ext cx="2012161" cy="2012161"/>
        </a:xfrm>
        <a:prstGeom prst="circularArrow">
          <a:avLst>
            <a:gd name="adj1" fmla="val 4668"/>
            <a:gd name="adj2" fmla="val 272909"/>
            <a:gd name="adj3" fmla="val 13461241"/>
            <a:gd name="adj4" fmla="val 17617052"/>
            <a:gd name="adj5" fmla="val 4847"/>
          </a:avLst>
        </a:prstGeom>
        <a:solidFill>
          <a:schemeClr val="accent1">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A90766D9-A152-AC4C-81EF-40D6790BC0D9}">
      <dsp:nvSpPr>
        <dsp:cNvPr id="0" name=""/>
        <dsp:cNvSpPr/>
      </dsp:nvSpPr>
      <dsp:spPr>
        <a:xfrm>
          <a:off x="722727" y="61334"/>
          <a:ext cx="1110928" cy="555464"/>
        </a:xfrm>
        <a:prstGeom prst="roundRect">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Understand the Problem</a:t>
          </a:r>
          <a:endParaRPr lang="en-US" sz="1300" kern="1200" dirty="0"/>
        </a:p>
      </dsp:txBody>
      <dsp:txXfrm>
        <a:off x="749843" y="88450"/>
        <a:ext cx="1056696" cy="501232"/>
      </dsp:txXfrm>
    </dsp:sp>
    <dsp:sp modelId="{2879A45C-1F89-0046-BCAC-4998D1F5A9DB}">
      <dsp:nvSpPr>
        <dsp:cNvPr id="0" name=""/>
        <dsp:cNvSpPr/>
      </dsp:nvSpPr>
      <dsp:spPr>
        <a:xfrm>
          <a:off x="1445227" y="783834"/>
          <a:ext cx="1110928" cy="555464"/>
        </a:xfrm>
        <a:prstGeom prst="roundRect">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Plan</a:t>
          </a:r>
          <a:endParaRPr lang="en-US" sz="1300" kern="1200" dirty="0"/>
        </a:p>
      </dsp:txBody>
      <dsp:txXfrm>
        <a:off x="1472343" y="810950"/>
        <a:ext cx="1056696" cy="501232"/>
      </dsp:txXfrm>
    </dsp:sp>
    <dsp:sp modelId="{03D9732D-8753-A14D-B764-BA8440C155F6}">
      <dsp:nvSpPr>
        <dsp:cNvPr id="0" name=""/>
        <dsp:cNvSpPr/>
      </dsp:nvSpPr>
      <dsp:spPr>
        <a:xfrm>
          <a:off x="722727" y="1506333"/>
          <a:ext cx="1110928" cy="555464"/>
        </a:xfrm>
        <a:prstGeom prst="roundRect">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Implement</a:t>
          </a:r>
          <a:endParaRPr lang="en-US" sz="1300" kern="1200" dirty="0"/>
        </a:p>
      </dsp:txBody>
      <dsp:txXfrm>
        <a:off x="749843" y="1533449"/>
        <a:ext cx="1056696" cy="501232"/>
      </dsp:txXfrm>
    </dsp:sp>
    <dsp:sp modelId="{48A0B2E4-855A-CB4A-A2E7-506A4784FB9C}">
      <dsp:nvSpPr>
        <dsp:cNvPr id="0" name=""/>
        <dsp:cNvSpPr/>
      </dsp:nvSpPr>
      <dsp:spPr>
        <a:xfrm>
          <a:off x="228" y="783834"/>
          <a:ext cx="1110928" cy="555464"/>
        </a:xfrm>
        <a:prstGeom prst="roundRect">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Evaluate</a:t>
          </a:r>
          <a:endParaRPr lang="en-US" sz="1300" kern="1200" dirty="0"/>
        </a:p>
      </dsp:txBody>
      <dsp:txXfrm>
        <a:off x="27344" y="810950"/>
        <a:ext cx="1056696" cy="50123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6" charset="0"/>
                <a:ea typeface="Arial" pitchFamily="26" charset="0"/>
                <a:cs typeface="Arial" pitchFamily="26"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6" charset="0"/>
                <a:ea typeface="Arial" pitchFamily="26" charset="0"/>
                <a:cs typeface="Arial" pitchFamily="26"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6" charset="0"/>
                <a:ea typeface="Arial" pitchFamily="26" charset="0"/>
                <a:cs typeface="Arial" pitchFamily="26"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89A92F44-3338-9F49-AA73-98105B2AFF7C}" type="slidenum">
              <a:rPr lang="en-US"/>
              <a:pPr>
                <a:defRPr/>
              </a:pPr>
              <a:t>‹#›</a:t>
            </a:fld>
            <a:endParaRPr lang="en-US"/>
          </a:p>
        </p:txBody>
      </p:sp>
    </p:spTree>
    <p:extLst>
      <p:ext uri="{BB962C8B-B14F-4D97-AF65-F5344CB8AC3E}">
        <p14:creationId xmlns:p14="http://schemas.microsoft.com/office/powerpoint/2010/main" val="3219191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charset="0"/>
        <a:cs typeface="Arial" pitchFamily="-110" charset="0"/>
      </a:defRPr>
    </a:lvl1pPr>
    <a:lvl2pPr marL="4572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2pPr>
    <a:lvl3pPr marL="9144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3pPr>
    <a:lvl4pPr marL="13716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4pPr>
    <a:lvl5pPr marL="18288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2B79CB-3A01-DA41-9EFC-AD7EFF67DC47}" type="slidenum">
              <a:rPr lang="en-US" sz="1200"/>
              <a:pPr eaLnBrk="1" hangingPunct="1"/>
              <a:t>1</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6EEFD5-CA7E-8E46-8D25-47BA6A7EEFFD}" type="slidenum">
              <a:rPr lang="en-US" sz="1200"/>
              <a:pPr eaLnBrk="1" hangingPunct="1"/>
              <a:t>5</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DD6367-B955-BA4C-ACCB-08E6C36029AA}" type="slidenum">
              <a:rPr lang="en-US" sz="1200"/>
              <a:pPr eaLnBrk="1" hangingPunct="1"/>
              <a:t>6</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1E458C-CCEB-C64C-9686-EDD0B84908C0}" type="slidenum">
              <a:rPr lang="en-US" sz="1200"/>
              <a:pPr eaLnBrk="1" hangingPunct="1"/>
              <a:t>15</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GB"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59E5B2FC-EE2E-6147-9228-2EAF374677CA}" type="slidenum">
              <a:rPr lang="en-US"/>
              <a:pPr>
                <a:defRPr/>
              </a:pPr>
              <a:t>‹#›</a:t>
            </a:fld>
            <a:endParaRPr lang="en-US"/>
          </a:p>
        </p:txBody>
      </p:sp>
    </p:spTree>
    <p:extLst>
      <p:ext uri="{BB962C8B-B14F-4D97-AF65-F5344CB8AC3E}">
        <p14:creationId xmlns:p14="http://schemas.microsoft.com/office/powerpoint/2010/main" val="89082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54A32D-AFE0-AA44-8B89-8B57298111FC}" type="slidenum">
              <a:rPr lang="en-US"/>
              <a:pPr>
                <a:defRPr/>
              </a:pPr>
              <a:t>‹#›</a:t>
            </a:fld>
            <a:endParaRPr lang="en-US"/>
          </a:p>
        </p:txBody>
      </p:sp>
    </p:spTree>
    <p:extLst>
      <p:ext uri="{BB962C8B-B14F-4D97-AF65-F5344CB8AC3E}">
        <p14:creationId xmlns:p14="http://schemas.microsoft.com/office/powerpoint/2010/main" val="134479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0D1766E-9CB3-1241-88DB-6B0E91AA5861}" type="slidenum">
              <a:rPr lang="en-US"/>
              <a:pPr>
                <a:defRPr/>
              </a:pPr>
              <a:t>‹#›</a:t>
            </a:fld>
            <a:endParaRPr lang="en-US"/>
          </a:p>
        </p:txBody>
      </p:sp>
    </p:spTree>
    <p:extLst>
      <p:ext uri="{BB962C8B-B14F-4D97-AF65-F5344CB8AC3E}">
        <p14:creationId xmlns:p14="http://schemas.microsoft.com/office/powerpoint/2010/main" val="309433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F2F96A-CBBE-4C4C-B530-0360D05C25B9}" type="slidenum">
              <a:rPr lang="en-US"/>
              <a:pPr>
                <a:defRPr/>
              </a:pPr>
              <a:t>‹#›</a:t>
            </a:fld>
            <a:endParaRPr lang="en-US"/>
          </a:p>
        </p:txBody>
      </p:sp>
    </p:spTree>
    <p:extLst>
      <p:ext uri="{BB962C8B-B14F-4D97-AF65-F5344CB8AC3E}">
        <p14:creationId xmlns:p14="http://schemas.microsoft.com/office/powerpoint/2010/main" val="305756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GB"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3295AF3-E944-EB4D-ADA1-9EAEB697F5B4}" type="slidenum">
              <a:rPr lang="en-US"/>
              <a:pPr>
                <a:defRPr/>
              </a:pPr>
              <a:t>‹#›</a:t>
            </a:fld>
            <a:endParaRPr lang="en-US"/>
          </a:p>
        </p:txBody>
      </p:sp>
    </p:spTree>
    <p:extLst>
      <p:ext uri="{BB962C8B-B14F-4D97-AF65-F5344CB8AC3E}">
        <p14:creationId xmlns:p14="http://schemas.microsoft.com/office/powerpoint/2010/main" val="170255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A5B98CC-9212-9342-A60C-E4D8B0898547}" type="slidenum">
              <a:rPr lang="en-US"/>
              <a:pPr>
                <a:defRPr/>
              </a:pPr>
              <a:t>‹#›</a:t>
            </a:fld>
            <a:endParaRPr lang="en-US"/>
          </a:p>
        </p:txBody>
      </p:sp>
    </p:spTree>
    <p:extLst>
      <p:ext uri="{BB962C8B-B14F-4D97-AF65-F5344CB8AC3E}">
        <p14:creationId xmlns:p14="http://schemas.microsoft.com/office/powerpoint/2010/main" val="309473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GB"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GB"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GB"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5A421F2A-3D21-9B4C-8EB4-0E495454FDD1}"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31182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GB"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584F32B-244B-9544-9F75-9B7FAC5764E1}" type="slidenum">
              <a:rPr lang="en-US"/>
              <a:pPr>
                <a:defRPr/>
              </a:pPr>
              <a:t>‹#›</a:t>
            </a:fld>
            <a:endParaRPr lang="en-US"/>
          </a:p>
        </p:txBody>
      </p:sp>
    </p:spTree>
    <p:extLst>
      <p:ext uri="{BB962C8B-B14F-4D97-AF65-F5344CB8AC3E}">
        <p14:creationId xmlns:p14="http://schemas.microsoft.com/office/powerpoint/2010/main" val="105341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23C8524-179A-6F42-A0FB-DC9D4C02EA22}" type="slidenum">
              <a:rPr lang="en-US"/>
              <a:pPr>
                <a:defRPr/>
              </a:pPr>
              <a:t>‹#›</a:t>
            </a:fld>
            <a:endParaRPr lang="en-US"/>
          </a:p>
        </p:txBody>
      </p:sp>
    </p:spTree>
    <p:extLst>
      <p:ext uri="{BB962C8B-B14F-4D97-AF65-F5344CB8AC3E}">
        <p14:creationId xmlns:p14="http://schemas.microsoft.com/office/powerpoint/2010/main" val="390772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GB"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GB"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E5AD8B5-40D6-884A-9005-3319A411C5D2}" type="slidenum">
              <a:rPr lang="en-US"/>
              <a:pPr>
                <a:defRPr/>
              </a:pPr>
              <a:t>‹#›</a:t>
            </a:fld>
            <a:endParaRPr lang="en-US"/>
          </a:p>
        </p:txBody>
      </p:sp>
    </p:spTree>
    <p:extLst>
      <p:ext uri="{BB962C8B-B14F-4D97-AF65-F5344CB8AC3E}">
        <p14:creationId xmlns:p14="http://schemas.microsoft.com/office/powerpoint/2010/main" val="205067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GB" noProof="0" smtClean="0"/>
              <a:t>Drag picture to placeholder or click icon to add</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GB"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E153EA0-7150-E54D-8724-AA1F8ACFCAD0}" type="slidenum">
              <a:rPr lang="en-US"/>
              <a:pPr>
                <a:defRPr/>
              </a:pPr>
              <a:t>‹#›</a:t>
            </a:fld>
            <a:endParaRPr lang="en-US"/>
          </a:p>
        </p:txBody>
      </p:sp>
    </p:spTree>
    <p:extLst>
      <p:ext uri="{BB962C8B-B14F-4D97-AF65-F5344CB8AC3E}">
        <p14:creationId xmlns:p14="http://schemas.microsoft.com/office/powerpoint/2010/main" val="3654270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cs typeface="Arial" charset="0"/>
              </a:defRPr>
            </a:lvl1pPr>
          </a:lstStyle>
          <a:p>
            <a:pPr>
              <a:defRPr/>
            </a:pPr>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cs typeface="Arial" charset="0"/>
              </a:defRPr>
            </a:lvl1pPr>
          </a:lstStyle>
          <a:p>
            <a:pPr>
              <a:defRPr/>
            </a:pPr>
            <a:fld id="{8FA5F42A-D220-0D4F-BCD8-21CB21D045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03" r:id="rId2"/>
    <p:sldLayoutId id="2147483704" r:id="rId3"/>
    <p:sldLayoutId id="2147483705" r:id="rId4"/>
    <p:sldLayoutId id="2147483712" r:id="rId5"/>
    <p:sldLayoutId id="2147483713" r:id="rId6"/>
    <p:sldLayoutId id="2147483706" r:id="rId7"/>
    <p:sldLayoutId id="2147483707" r:id="rId8"/>
    <p:sldLayoutId id="2147483708" r:id="rId9"/>
    <p:sldLayoutId id="2147483709" r:id="rId10"/>
    <p:sldLayoutId id="2147483710" r:id="rId11"/>
  </p:sldLayoutIdLst>
  <p:txStyles>
    <p:titleStyle>
      <a:lvl1pPr algn="l" rtl="0" eaLnBrk="0" fontAlgn="base" hangingPunct="0">
        <a:spcBef>
          <a:spcPct val="0"/>
        </a:spcBef>
        <a:spcAft>
          <a:spcPct val="0"/>
        </a:spcAft>
        <a:defRPr sz="4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Trebuchet MS"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Trebuchet MS"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Trebuchet MS"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Trebuchet MS"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Trebuchet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Trebuchet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Trebuchet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Trebuchet MS" charset="0"/>
          <a:ea typeface="ＭＳ Ｐゴシック" charset="0"/>
          <a:cs typeface="ＭＳ Ｐゴシック" charset="0"/>
        </a:defRPr>
      </a:lvl9pPr>
    </p:titleStyle>
    <p:bodyStyle>
      <a:lvl1pPr marL="365125" indent="-255588" algn="l" rtl="0" eaLnBrk="0" fontAlgn="base" hangingPunct="0">
        <a:spcBef>
          <a:spcPts val="300"/>
        </a:spcBef>
        <a:spcAft>
          <a:spcPct val="0"/>
        </a:spcAft>
        <a:buClr>
          <a:srgbClr val="A04DA3"/>
        </a:buClr>
        <a:buFont typeface="Georgia" charset="0"/>
        <a:buChar char="•"/>
        <a:defRPr sz="2800" kern="1200">
          <a:solidFill>
            <a:schemeClr val="tx1"/>
          </a:solidFill>
          <a:latin typeface="+mn-lt"/>
          <a:ea typeface="ＭＳ Ｐゴシック" charset="0"/>
          <a:cs typeface="ＭＳ Ｐゴシック" charset="0"/>
        </a:defRPr>
      </a:lvl1pPr>
      <a:lvl2pPr marL="657225" indent="-246063" algn="l" rtl="0" eaLnBrk="0" fontAlgn="base" hangingPunct="0">
        <a:spcBef>
          <a:spcPts val="300"/>
        </a:spcBef>
        <a:spcAft>
          <a:spcPct val="0"/>
        </a:spcAft>
        <a:buClr>
          <a:schemeClr val="accent2"/>
        </a:buClr>
        <a:buFont typeface="Georgia" charset="0"/>
        <a:buChar char="▫"/>
        <a:defRPr sz="2600" kern="1200">
          <a:solidFill>
            <a:schemeClr val="accent2"/>
          </a:solidFill>
          <a:latin typeface="+mn-lt"/>
          <a:ea typeface="ＭＳ Ｐゴシック" charset="0"/>
          <a:cs typeface="+mn-cs"/>
        </a:defRPr>
      </a:lvl2pPr>
      <a:lvl3pPr marL="922338" indent="-219075" algn="l" rtl="0" eaLnBrk="0" fontAlgn="base" hangingPunct="0">
        <a:spcBef>
          <a:spcPts val="300"/>
        </a:spcBef>
        <a:spcAft>
          <a:spcPct val="0"/>
        </a:spcAft>
        <a:buClr>
          <a:schemeClr val="accent1"/>
        </a:buClr>
        <a:buFont typeface="Wingdings 2" charset="0"/>
        <a:buChar char=""/>
        <a:defRPr sz="2400" kern="1200">
          <a:solidFill>
            <a:schemeClr val="accent1"/>
          </a:solidFill>
          <a:latin typeface="+mn-lt"/>
          <a:ea typeface="ＭＳ Ｐゴシック" charset="0"/>
          <a:cs typeface="+mn-cs"/>
        </a:defRPr>
      </a:lvl3pPr>
      <a:lvl4pPr marL="1179513" indent="-200025" algn="l" rtl="0" eaLnBrk="0" fontAlgn="base" hangingPunct="0">
        <a:spcBef>
          <a:spcPts val="300"/>
        </a:spcBef>
        <a:spcAft>
          <a:spcPct val="0"/>
        </a:spcAft>
        <a:buClr>
          <a:schemeClr val="accent1"/>
        </a:buClr>
        <a:buFont typeface="Wingdings 2" charset="0"/>
        <a:buChar char=""/>
        <a:defRPr sz="2200" kern="1200">
          <a:solidFill>
            <a:schemeClr val="accent1"/>
          </a:solidFill>
          <a:latin typeface="+mn-lt"/>
          <a:ea typeface="ＭＳ Ｐゴシック" charset="0"/>
          <a:cs typeface="+mn-cs"/>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mn-lt"/>
          <a:ea typeface="ＭＳ Ｐゴシック" charset="0"/>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57200" y="1556792"/>
            <a:ext cx="8458200" cy="2027089"/>
          </a:xfrm>
        </p:spPr>
        <p:txBody>
          <a:bodyPr>
            <a:normAutofit fontScale="90000"/>
          </a:bodyPr>
          <a:lstStyle/>
          <a:p>
            <a:pPr eaLnBrk="1" fontAlgn="auto" hangingPunct="1">
              <a:spcAft>
                <a:spcPts val="0"/>
              </a:spcAft>
              <a:defRPr/>
            </a:pPr>
            <a:r>
              <a:rPr lang="en-GB" dirty="0">
                <a:latin typeface="Arial" charset="0"/>
                <a:ea typeface="+mj-ea"/>
                <a:cs typeface="Arial" charset="0"/>
              </a:rPr>
              <a:t/>
            </a:r>
            <a:br>
              <a:rPr lang="en-GB" dirty="0">
                <a:latin typeface="Arial" charset="0"/>
                <a:ea typeface="+mj-ea"/>
                <a:cs typeface="Arial" charset="0"/>
              </a:rPr>
            </a:br>
            <a:r>
              <a:rPr lang="en-GB" dirty="0" smtClean="0">
                <a:latin typeface="Arial" charset="0"/>
                <a:ea typeface="+mj-ea"/>
                <a:cs typeface="Arial" charset="0"/>
              </a:rPr>
              <a:t>Modelling for Problem Solving</a:t>
            </a:r>
            <a:br>
              <a:rPr lang="en-GB" dirty="0" smtClean="0">
                <a:latin typeface="Arial" charset="0"/>
                <a:ea typeface="+mj-ea"/>
                <a:cs typeface="Arial" charset="0"/>
              </a:rPr>
            </a:br>
            <a:r>
              <a:rPr lang="en-GB" dirty="0" smtClean="0">
                <a:latin typeface="Arial" charset="0"/>
                <a:ea typeface="+mj-ea"/>
                <a:cs typeface="Arial" charset="0"/>
              </a:rPr>
              <a:t>In The Large</a:t>
            </a:r>
            <a:endParaRPr lang="en-US" dirty="0">
              <a:latin typeface="Arial" charset="0"/>
              <a:ea typeface="+mj-ea"/>
              <a:cs typeface="Arial" charset="0"/>
            </a:endParaRPr>
          </a:p>
        </p:txBody>
      </p:sp>
      <p:sp>
        <p:nvSpPr>
          <p:cNvPr id="14339" name="Rectangle 3"/>
          <p:cNvSpPr>
            <a:spLocks noGrp="1" noChangeArrowheads="1"/>
          </p:cNvSpPr>
          <p:nvPr>
            <p:ph type="subTitle" idx="1"/>
          </p:nvPr>
        </p:nvSpPr>
        <p:spPr>
          <a:xfrm>
            <a:off x="457200" y="3692624"/>
            <a:ext cx="8458200" cy="1752600"/>
          </a:xfrm>
        </p:spPr>
        <p:txBody>
          <a:bodyPr>
            <a:normAutofit/>
          </a:bodyPr>
          <a:lstStyle/>
          <a:p>
            <a:pPr algn="ctr" eaLnBrk="1" fontAlgn="auto" hangingPunct="1">
              <a:spcAft>
                <a:spcPts val="0"/>
              </a:spcAft>
              <a:buClr>
                <a:schemeClr val="accent3"/>
              </a:buClr>
              <a:buFont typeface="Georgia"/>
              <a:buNone/>
              <a:defRPr/>
            </a:pPr>
            <a:endParaRPr lang="en-GB" sz="2000" dirty="0">
              <a:latin typeface="Arial" charset="0"/>
              <a:ea typeface="+mn-ea"/>
              <a:cs typeface="Arial" charset="0"/>
            </a:endParaRPr>
          </a:p>
          <a:p>
            <a:pPr eaLnBrk="1" fontAlgn="auto" hangingPunct="1">
              <a:spcAft>
                <a:spcPts val="0"/>
              </a:spcAft>
              <a:buClr>
                <a:schemeClr val="accent3"/>
              </a:buClr>
              <a:buFontTx/>
              <a:buNone/>
              <a:defRPr/>
            </a:pPr>
            <a:r>
              <a:rPr lang="en-GB" dirty="0" smtClean="0">
                <a:solidFill>
                  <a:schemeClr val="tx1"/>
                </a:solidFill>
                <a:ea typeface="+mn-ea"/>
                <a:cs typeface="Arial" charset="0"/>
              </a:rPr>
              <a:t>David Millard</a:t>
            </a:r>
          </a:p>
          <a:p>
            <a:pPr eaLnBrk="1" fontAlgn="auto" hangingPunct="1">
              <a:spcAft>
                <a:spcPts val="0"/>
              </a:spcAft>
              <a:buClr>
                <a:schemeClr val="accent3"/>
              </a:buClr>
              <a:buFontTx/>
              <a:buNone/>
              <a:defRPr/>
            </a:pPr>
            <a:r>
              <a:rPr lang="en-GB" dirty="0" err="1" smtClean="0">
                <a:solidFill>
                  <a:schemeClr val="tx1"/>
                </a:solidFill>
                <a:ea typeface="+mn-ea"/>
                <a:cs typeface="Arial" charset="0"/>
              </a:rPr>
              <a:t>dem@soton.ac.uk</a:t>
            </a:r>
            <a:r>
              <a:rPr lang="en-GB" dirty="0" smtClean="0">
                <a:solidFill>
                  <a:schemeClr val="tx1"/>
                </a:solidFill>
                <a:ea typeface="+mn-ea"/>
                <a:cs typeface="Arial" charset="0"/>
              </a:rPr>
              <a:t> | @</a:t>
            </a:r>
            <a:r>
              <a:rPr lang="en-GB" dirty="0" err="1" smtClean="0">
                <a:solidFill>
                  <a:schemeClr val="tx1"/>
                </a:solidFill>
                <a:ea typeface="+mn-ea"/>
                <a:cs typeface="Arial" charset="0"/>
              </a:rPr>
              <a:t>hoosfoos</a:t>
            </a:r>
            <a:r>
              <a:rPr lang="en-GB" dirty="0" smtClean="0">
                <a:solidFill>
                  <a:schemeClr val="tx1"/>
                </a:solidFill>
                <a:ea typeface="+mn-ea"/>
                <a:cs typeface="Arial" charset="0"/>
              </a:rPr>
              <a:t> | </a:t>
            </a:r>
            <a:r>
              <a:rPr lang="en-GB" dirty="0" err="1" smtClean="0">
                <a:solidFill>
                  <a:schemeClr val="tx1"/>
                </a:solidFill>
                <a:ea typeface="+mn-ea"/>
                <a:cs typeface="Arial" charset="0"/>
              </a:rPr>
              <a:t>davidmillard.org</a:t>
            </a:r>
            <a:endParaRPr lang="en-US" dirty="0">
              <a:solidFill>
                <a:schemeClr val="tx1"/>
              </a:solidFill>
              <a:ea typeface="+mn-ea"/>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57200" y="3717032"/>
            <a:ext cx="8229600" cy="2856806"/>
          </a:xfrm>
        </p:spPr>
        <p:txBody>
          <a:bodyPr/>
          <a:lstStyle/>
          <a:p>
            <a:pPr eaLnBrk="1" hangingPunct="1">
              <a:lnSpc>
                <a:spcPct val="90000"/>
              </a:lnSpc>
            </a:pPr>
            <a:r>
              <a:rPr lang="en-GB" sz="2400" dirty="0">
                <a:latin typeface="Arial" charset="0"/>
                <a:cs typeface="Arial" charset="0"/>
              </a:rPr>
              <a:t>Behaviour prediction when dynamic </a:t>
            </a:r>
            <a:r>
              <a:rPr lang="en-GB" sz="2400" dirty="0" smtClean="0">
                <a:latin typeface="Arial" charset="0"/>
                <a:cs typeface="Arial" charset="0"/>
              </a:rPr>
              <a:t>systems </a:t>
            </a:r>
            <a:r>
              <a:rPr lang="en-GB" sz="2400" dirty="0">
                <a:latin typeface="Arial" charset="0"/>
                <a:cs typeface="Arial" charset="0"/>
              </a:rPr>
              <a:t>interact is a non-trivial task</a:t>
            </a:r>
          </a:p>
          <a:p>
            <a:pPr eaLnBrk="1" hangingPunct="1">
              <a:lnSpc>
                <a:spcPct val="90000"/>
              </a:lnSpc>
            </a:pPr>
            <a:endParaRPr lang="en-GB" sz="1200" dirty="0">
              <a:latin typeface="Arial" charset="0"/>
              <a:cs typeface="Arial" charset="0"/>
            </a:endParaRPr>
          </a:p>
          <a:p>
            <a:pPr eaLnBrk="1" hangingPunct="1">
              <a:lnSpc>
                <a:spcPct val="90000"/>
              </a:lnSpc>
            </a:pPr>
            <a:r>
              <a:rPr lang="en-GB" sz="2400" dirty="0">
                <a:latin typeface="Arial" charset="0"/>
                <a:cs typeface="Arial" charset="0"/>
              </a:rPr>
              <a:t>How many concepts can you hold in your head at the same time?</a:t>
            </a:r>
          </a:p>
          <a:p>
            <a:pPr eaLnBrk="1" hangingPunct="1">
              <a:lnSpc>
                <a:spcPct val="90000"/>
              </a:lnSpc>
            </a:pPr>
            <a:endParaRPr lang="en-GB" sz="1200" dirty="0">
              <a:latin typeface="Arial" charset="0"/>
              <a:cs typeface="Arial" charset="0"/>
            </a:endParaRPr>
          </a:p>
          <a:p>
            <a:pPr eaLnBrk="1" hangingPunct="1">
              <a:lnSpc>
                <a:spcPct val="90000"/>
              </a:lnSpc>
            </a:pPr>
            <a:r>
              <a:rPr lang="en-GB" sz="2400" dirty="0">
                <a:latin typeface="Arial" charset="0"/>
                <a:cs typeface="Arial" charset="0"/>
              </a:rPr>
              <a:t>Modelling and simulation are tools that help us to understand and predict this behaviour </a:t>
            </a:r>
          </a:p>
          <a:p>
            <a:pPr eaLnBrk="1" hangingPunct="1">
              <a:lnSpc>
                <a:spcPct val="90000"/>
              </a:lnSpc>
            </a:pPr>
            <a:endParaRPr lang="en-GB" dirty="0">
              <a:latin typeface="Arial" charset="0"/>
              <a:cs typeface="Arial" charset="0"/>
            </a:endParaRPr>
          </a:p>
          <a:p>
            <a:pPr eaLnBrk="1" hangingPunct="1">
              <a:lnSpc>
                <a:spcPct val="90000"/>
              </a:lnSpc>
            </a:pPr>
            <a:endParaRPr lang="en-GB" dirty="0">
              <a:latin typeface="Arial" charset="0"/>
              <a:cs typeface="Arial" charset="0"/>
            </a:endParaRPr>
          </a:p>
          <a:p>
            <a:pPr eaLnBrk="1" hangingPunct="1">
              <a:lnSpc>
                <a:spcPct val="90000"/>
              </a:lnSpc>
            </a:pPr>
            <a:endParaRPr lang="en-US" dirty="0">
              <a:latin typeface="Arial" charset="0"/>
              <a:cs typeface="Arial" charset="0"/>
            </a:endParaRPr>
          </a:p>
        </p:txBody>
      </p:sp>
      <p:sp>
        <p:nvSpPr>
          <p:cNvPr id="2" name="Rectangle 1"/>
          <p:cNvSpPr/>
          <p:nvPr/>
        </p:nvSpPr>
        <p:spPr>
          <a:xfrm>
            <a:off x="251520" y="1166843"/>
            <a:ext cx="8568952" cy="2462213"/>
          </a:xfrm>
          <a:prstGeom prst="rect">
            <a:avLst/>
          </a:prstGeom>
        </p:spPr>
        <p:txBody>
          <a:bodyPr wrap="square">
            <a:spAutoFit/>
          </a:bodyPr>
          <a:lstStyle/>
          <a:p>
            <a:pPr lvl="1" eaLnBrk="1" hangingPunct="1"/>
            <a:r>
              <a:rPr lang="en-GB" sz="2400" i="1" dirty="0">
                <a:solidFill>
                  <a:schemeClr val="accent6">
                    <a:lumMod val="75000"/>
                  </a:schemeClr>
                </a:solidFill>
                <a:cs typeface="Arial" charset="0"/>
              </a:rPr>
              <a:t>‘The capacity of the human mind for formulating and solving complex problems is very small compared with the size of the problem whose solution is required for objectively rational behaviour in the real world or even for a reasonable approximation to such objective reality’</a:t>
            </a:r>
          </a:p>
          <a:p>
            <a:pPr algn="r"/>
            <a:endParaRPr lang="en-GB" sz="1600" i="1" dirty="0" smtClean="0">
              <a:solidFill>
                <a:schemeClr val="accent2">
                  <a:lumMod val="75000"/>
                </a:schemeClr>
              </a:solidFill>
              <a:cs typeface="Arial" charset="0"/>
            </a:endParaRPr>
          </a:p>
          <a:p>
            <a:pPr algn="r"/>
            <a:r>
              <a:rPr lang="en-GB" sz="1600" i="1" dirty="0" smtClean="0">
                <a:solidFill>
                  <a:schemeClr val="accent2">
                    <a:lumMod val="75000"/>
                  </a:schemeClr>
                </a:solidFill>
                <a:cs typeface="Arial" charset="0"/>
              </a:rPr>
              <a:t> </a:t>
            </a:r>
            <a:r>
              <a:rPr lang="en-GB" sz="1600" i="1" dirty="0">
                <a:solidFill>
                  <a:schemeClr val="accent2">
                    <a:lumMod val="75000"/>
                  </a:schemeClr>
                </a:solidFill>
                <a:cs typeface="Arial" charset="0"/>
              </a:rPr>
              <a:t>- </a:t>
            </a:r>
            <a:r>
              <a:rPr lang="en-US" i="1" dirty="0"/>
              <a:t>Herbert A. Simon, Carnegie Mellon. </a:t>
            </a:r>
            <a:endParaRPr lang="en-US" sz="1600" i="1" dirty="0">
              <a:solidFill>
                <a:schemeClr val="accent2">
                  <a:lumMod val="75000"/>
                </a:schemeClr>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76672"/>
            <a:ext cx="9144000" cy="6430581"/>
          </a:xfrm>
          <a:prstGeom prst="rect">
            <a:avLst/>
          </a:prstGeom>
        </p:spPr>
      </p:pic>
      <p:sp>
        <p:nvSpPr>
          <p:cNvPr id="2" name="Title 1"/>
          <p:cNvSpPr>
            <a:spLocks noGrp="1"/>
          </p:cNvSpPr>
          <p:nvPr>
            <p:ph type="title"/>
          </p:nvPr>
        </p:nvSpPr>
        <p:spPr>
          <a:xfrm>
            <a:off x="107504" y="404664"/>
            <a:ext cx="8856984" cy="864642"/>
          </a:xfrm>
        </p:spPr>
        <p:txBody>
          <a:bodyPr>
            <a:normAutofit/>
          </a:bodyPr>
          <a:lstStyle/>
          <a:p>
            <a:pPr eaLnBrk="1" fontAlgn="auto" hangingPunct="1">
              <a:spcAft>
                <a:spcPts val="0"/>
              </a:spcAft>
              <a:defRPr/>
            </a:pPr>
            <a:r>
              <a:rPr lang="en-US" sz="3200" dirty="0" smtClean="0">
                <a:ea typeface="+mj-ea"/>
                <a:cs typeface="+mj-cs"/>
              </a:rPr>
              <a:t>Problem Solving and </a:t>
            </a:r>
            <a:r>
              <a:rPr lang="en-US" sz="3200" dirty="0">
                <a:ea typeface="+mj-ea"/>
                <a:cs typeface="+mj-cs"/>
              </a:rPr>
              <a:t>U</a:t>
            </a:r>
            <a:r>
              <a:rPr lang="en-US" sz="3200" dirty="0" smtClean="0">
                <a:ea typeface="+mj-ea"/>
                <a:cs typeface="+mj-cs"/>
              </a:rPr>
              <a:t>nintended </a:t>
            </a:r>
            <a:r>
              <a:rPr lang="en-US" sz="3200" dirty="0">
                <a:ea typeface="+mj-ea"/>
                <a:cs typeface="+mj-cs"/>
              </a:rPr>
              <a:t>C</a:t>
            </a:r>
            <a:r>
              <a:rPr lang="en-US" sz="3200" dirty="0" smtClean="0">
                <a:ea typeface="+mj-ea"/>
                <a:cs typeface="+mj-cs"/>
              </a:rPr>
              <a:t>onsequences</a:t>
            </a:r>
            <a:endParaRPr lang="en-US" sz="3200" dirty="0">
              <a:ea typeface="+mj-ea"/>
              <a:cs typeface="+mj-cs"/>
            </a:endParaRPr>
          </a:p>
        </p:txBody>
      </p:sp>
      <p:sp>
        <p:nvSpPr>
          <p:cNvPr id="9" name="Rectangle 8"/>
          <p:cNvSpPr/>
          <p:nvPr/>
        </p:nvSpPr>
        <p:spPr>
          <a:xfrm>
            <a:off x="120204" y="1120676"/>
            <a:ext cx="5387900" cy="2308324"/>
          </a:xfrm>
          <a:prstGeom prst="rect">
            <a:avLst/>
          </a:prstGeom>
        </p:spPr>
        <p:txBody>
          <a:bodyPr wrap="square">
            <a:spAutoFit/>
          </a:bodyPr>
          <a:lstStyle/>
          <a:p>
            <a:pPr eaLnBrk="1" hangingPunct="1"/>
            <a:r>
              <a:rPr lang="en-US" dirty="0">
                <a:latin typeface="Georgia" charset="0"/>
              </a:rPr>
              <a:t>In the early 1990’s President Clinton became concerned about </a:t>
            </a:r>
            <a:r>
              <a:rPr lang="en-US" dirty="0" smtClean="0">
                <a:latin typeface="Georgia" charset="0"/>
              </a:rPr>
              <a:t>numbers </a:t>
            </a:r>
            <a:r>
              <a:rPr lang="en-US" dirty="0">
                <a:latin typeface="Georgia" charset="0"/>
              </a:rPr>
              <a:t>of refugees attempting to sail from Cuba to Florida.  He increased the number of US Coastguard patrols close to Cuba hoping to scare off would be immigrants</a:t>
            </a:r>
          </a:p>
          <a:p>
            <a:pPr eaLnBrk="1" hangingPunct="1"/>
            <a:endParaRPr lang="en-US" dirty="0">
              <a:latin typeface="Georgia" charset="0"/>
            </a:endParaRPr>
          </a:p>
          <a:p>
            <a:pPr eaLnBrk="1" hangingPunct="1"/>
            <a:endParaRPr lang="en-US" dirty="0">
              <a:latin typeface="Georgia" charset="0"/>
            </a:endParaRPr>
          </a:p>
          <a:p>
            <a:pPr eaLnBrk="1" hangingPunct="1"/>
            <a:endParaRPr lang="en-US" dirty="0">
              <a:latin typeface="Georgia" charset="0"/>
            </a:endParaRPr>
          </a:p>
        </p:txBody>
      </p:sp>
      <p:sp>
        <p:nvSpPr>
          <p:cNvPr id="10" name="Rectangle 9"/>
          <p:cNvSpPr/>
          <p:nvPr/>
        </p:nvSpPr>
        <p:spPr>
          <a:xfrm>
            <a:off x="5321379" y="4725144"/>
            <a:ext cx="3624009" cy="461665"/>
          </a:xfrm>
          <a:prstGeom prst="rect">
            <a:avLst/>
          </a:prstGeom>
        </p:spPr>
        <p:txBody>
          <a:bodyPr wrap="none">
            <a:spAutoFit/>
          </a:bodyPr>
          <a:lstStyle/>
          <a:p>
            <a:pPr eaLnBrk="1" hangingPunct="1"/>
            <a:r>
              <a:rPr lang="en-US" sz="2400" dirty="0">
                <a:solidFill>
                  <a:schemeClr val="bg1"/>
                </a:solidFill>
                <a:latin typeface="Georgia" charset="0"/>
              </a:rPr>
              <a:t>What actually happened?</a:t>
            </a:r>
          </a:p>
        </p:txBody>
      </p:sp>
    </p:spTree>
    <p:extLst>
      <p:ext uri="{BB962C8B-B14F-4D97-AF65-F5344CB8AC3E}">
        <p14:creationId xmlns:p14="http://schemas.microsoft.com/office/powerpoint/2010/main" val="200700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76672"/>
            <a:ext cx="9144000" cy="6430581"/>
          </a:xfrm>
          <a:prstGeom prst="rect">
            <a:avLst/>
          </a:prstGeom>
        </p:spPr>
      </p:pic>
      <p:sp>
        <p:nvSpPr>
          <p:cNvPr id="2" name="Title 1"/>
          <p:cNvSpPr>
            <a:spLocks noGrp="1"/>
          </p:cNvSpPr>
          <p:nvPr>
            <p:ph type="title"/>
          </p:nvPr>
        </p:nvSpPr>
        <p:spPr>
          <a:xfrm>
            <a:off x="107504" y="404664"/>
            <a:ext cx="8856984" cy="864642"/>
          </a:xfrm>
        </p:spPr>
        <p:txBody>
          <a:bodyPr>
            <a:normAutofit/>
          </a:bodyPr>
          <a:lstStyle/>
          <a:p>
            <a:pPr eaLnBrk="1" fontAlgn="auto" hangingPunct="1">
              <a:spcAft>
                <a:spcPts val="0"/>
              </a:spcAft>
              <a:defRPr/>
            </a:pPr>
            <a:r>
              <a:rPr lang="en-US" sz="3200" dirty="0" smtClean="0">
                <a:ea typeface="+mj-ea"/>
                <a:cs typeface="+mj-cs"/>
              </a:rPr>
              <a:t>Problem Solving and </a:t>
            </a:r>
            <a:r>
              <a:rPr lang="en-US" sz="3200" dirty="0">
                <a:ea typeface="+mj-ea"/>
                <a:cs typeface="+mj-cs"/>
              </a:rPr>
              <a:t>U</a:t>
            </a:r>
            <a:r>
              <a:rPr lang="en-US" sz="3200" dirty="0" smtClean="0">
                <a:ea typeface="+mj-ea"/>
                <a:cs typeface="+mj-cs"/>
              </a:rPr>
              <a:t>nintended </a:t>
            </a:r>
            <a:r>
              <a:rPr lang="en-US" sz="3200" dirty="0">
                <a:ea typeface="+mj-ea"/>
                <a:cs typeface="+mj-cs"/>
              </a:rPr>
              <a:t>C</a:t>
            </a:r>
            <a:r>
              <a:rPr lang="en-US" sz="3200" dirty="0" smtClean="0">
                <a:ea typeface="+mj-ea"/>
                <a:cs typeface="+mj-cs"/>
              </a:rPr>
              <a:t>onsequences</a:t>
            </a:r>
            <a:endParaRPr lang="en-US" sz="3200" dirty="0">
              <a:ea typeface="+mj-ea"/>
              <a:cs typeface="+mj-cs"/>
            </a:endParaRPr>
          </a:p>
        </p:txBody>
      </p:sp>
      <p:sp>
        <p:nvSpPr>
          <p:cNvPr id="9" name="Rectangle 8"/>
          <p:cNvSpPr/>
          <p:nvPr/>
        </p:nvSpPr>
        <p:spPr>
          <a:xfrm>
            <a:off x="120204" y="1120676"/>
            <a:ext cx="5387900" cy="2308324"/>
          </a:xfrm>
          <a:prstGeom prst="rect">
            <a:avLst/>
          </a:prstGeom>
        </p:spPr>
        <p:txBody>
          <a:bodyPr wrap="square">
            <a:spAutoFit/>
          </a:bodyPr>
          <a:lstStyle/>
          <a:p>
            <a:pPr eaLnBrk="1" hangingPunct="1"/>
            <a:r>
              <a:rPr lang="en-US" dirty="0">
                <a:latin typeface="Georgia" charset="0"/>
              </a:rPr>
              <a:t>In the early 1990’s President Clinton became concerned about </a:t>
            </a:r>
            <a:r>
              <a:rPr lang="en-US" dirty="0" smtClean="0">
                <a:latin typeface="Georgia" charset="0"/>
              </a:rPr>
              <a:t>numbers </a:t>
            </a:r>
            <a:r>
              <a:rPr lang="en-US" dirty="0">
                <a:latin typeface="Georgia" charset="0"/>
              </a:rPr>
              <a:t>of refugees attempting to sail from Cuba to Florida.  He increased the number of US Coastguard patrols close to Cuba hoping to scare off would be immigrants</a:t>
            </a:r>
          </a:p>
          <a:p>
            <a:pPr eaLnBrk="1" hangingPunct="1"/>
            <a:endParaRPr lang="en-US" dirty="0">
              <a:latin typeface="Georgia" charset="0"/>
            </a:endParaRPr>
          </a:p>
          <a:p>
            <a:pPr eaLnBrk="1" hangingPunct="1"/>
            <a:endParaRPr lang="en-US" dirty="0">
              <a:latin typeface="Georgia" charset="0"/>
            </a:endParaRPr>
          </a:p>
          <a:p>
            <a:pPr eaLnBrk="1" hangingPunct="1"/>
            <a:endParaRPr lang="en-US" dirty="0">
              <a:latin typeface="Georgia" charset="0"/>
            </a:endParaRPr>
          </a:p>
        </p:txBody>
      </p:sp>
      <p:sp>
        <p:nvSpPr>
          <p:cNvPr id="10" name="Rectangle 9"/>
          <p:cNvSpPr/>
          <p:nvPr/>
        </p:nvSpPr>
        <p:spPr>
          <a:xfrm>
            <a:off x="5500891" y="4634552"/>
            <a:ext cx="3643109" cy="1477328"/>
          </a:xfrm>
          <a:prstGeom prst="rect">
            <a:avLst/>
          </a:prstGeom>
        </p:spPr>
        <p:txBody>
          <a:bodyPr wrap="square">
            <a:spAutoFit/>
          </a:bodyPr>
          <a:lstStyle/>
          <a:p>
            <a:pPr eaLnBrk="1" hangingPunct="1"/>
            <a:r>
              <a:rPr lang="en-US" dirty="0">
                <a:solidFill>
                  <a:schemeClr val="bg1"/>
                </a:solidFill>
                <a:latin typeface="Georgia" charset="0"/>
              </a:rPr>
              <a:t>More people tried to leave Cuba  in frail boats in the belief that they would be picked up by the US coastguards and be taken safely to America</a:t>
            </a:r>
          </a:p>
        </p:txBody>
      </p:sp>
    </p:spTree>
    <p:extLst>
      <p:ext uri="{BB962C8B-B14F-4D97-AF65-F5344CB8AC3E}">
        <p14:creationId xmlns:p14="http://schemas.microsoft.com/office/powerpoint/2010/main" val="25336980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What do we model and why?</a:t>
            </a:r>
            <a:endParaRPr lang="en-US" dirty="0"/>
          </a:p>
        </p:txBody>
      </p:sp>
    </p:spTree>
    <p:extLst>
      <p:ext uri="{BB962C8B-B14F-4D97-AF65-F5344CB8AC3E}">
        <p14:creationId xmlns:p14="http://schemas.microsoft.com/office/powerpoint/2010/main" val="321408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a:xfrm>
            <a:off x="251520" y="549275"/>
            <a:ext cx="8892480" cy="1066800"/>
          </a:xfrm>
        </p:spPr>
        <p:txBody>
          <a:bodyPr/>
          <a:lstStyle/>
          <a:p>
            <a:pPr eaLnBrk="1" hangingPunct="1"/>
            <a:r>
              <a:rPr lang="en-US" sz="3200" dirty="0" smtClean="0">
                <a:latin typeface="Arial" charset="0"/>
                <a:cs typeface="Arial" charset="0"/>
              </a:rPr>
              <a:t>There are many kinds of models </a:t>
            </a:r>
            <a:r>
              <a:rPr lang="en-US" sz="3200" dirty="0">
                <a:latin typeface="Arial" charset="0"/>
                <a:cs typeface="Arial" charset="0"/>
              </a:rPr>
              <a:t>and </a:t>
            </a:r>
            <a:r>
              <a:rPr lang="en-US" sz="3200" dirty="0" smtClean="0">
                <a:latin typeface="Arial" charset="0"/>
                <a:cs typeface="Arial" charset="0"/>
              </a:rPr>
              <a:t>modeling</a:t>
            </a:r>
            <a:endParaRPr lang="en-US" sz="3200" dirty="0">
              <a:latin typeface="Arial" charset="0"/>
              <a:cs typeface="Arial" charset="0"/>
            </a:endParaRPr>
          </a:p>
        </p:txBody>
      </p:sp>
      <p:pic>
        <p:nvPicPr>
          <p:cNvPr id="31746"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1752600"/>
            <a:ext cx="16954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5"/>
          <p:cNvSpPr txBox="1">
            <a:spLocks noChangeArrowheads="1"/>
          </p:cNvSpPr>
          <p:nvPr/>
        </p:nvSpPr>
        <p:spPr bwMode="auto">
          <a:xfrm>
            <a:off x="739775" y="3906838"/>
            <a:ext cx="236220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Concorde wind tunnel models </a:t>
            </a:r>
            <a:endParaRPr lang="en-US" sz="1800" dirty="0" smtClean="0"/>
          </a:p>
          <a:p>
            <a:pPr eaLnBrk="1" hangingPunct="1"/>
            <a:r>
              <a:rPr lang="en-US" sz="1100" dirty="0" smtClean="0"/>
              <a:t>(</a:t>
            </a:r>
            <a:r>
              <a:rPr lang="en-US" sz="1100" dirty="0"/>
              <a:t>Science Museum)</a:t>
            </a:r>
          </a:p>
        </p:txBody>
      </p:sp>
      <p:sp>
        <p:nvSpPr>
          <p:cNvPr id="31748" name="TextBox 6"/>
          <p:cNvSpPr txBox="1">
            <a:spLocks noChangeArrowheads="1"/>
          </p:cNvSpPr>
          <p:nvPr/>
        </p:nvSpPr>
        <p:spPr bwMode="auto">
          <a:xfrm>
            <a:off x="3132138" y="1844675"/>
            <a:ext cx="3048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700" dirty="0"/>
              <a:t>function</a:t>
            </a:r>
            <a:r>
              <a:rPr lang="en-US" sz="800" dirty="0"/>
              <a:t> </a:t>
            </a:r>
            <a:r>
              <a:rPr lang="en-US" sz="800" dirty="0" err="1"/>
              <a:t>set_arrows</a:t>
            </a:r>
            <a:r>
              <a:rPr lang="en-US" sz="800" dirty="0"/>
              <a:t>(){         if(</a:t>
            </a:r>
            <a:r>
              <a:rPr lang="en-US" sz="800" dirty="0" err="1"/>
              <a:t>left_hidden_tiles.length</a:t>
            </a:r>
            <a:r>
              <a:rPr lang="en-US" sz="800" dirty="0"/>
              <a:t> &gt; 0){                 $("</a:t>
            </a:r>
            <a:r>
              <a:rPr lang="en-US" sz="800" dirty="0" err="1"/>
              <a:t>ep_inplace_previous_button</a:t>
            </a:r>
            <a:r>
              <a:rPr lang="en-US" sz="800" dirty="0"/>
              <a:t>").</a:t>
            </a:r>
            <a:r>
              <a:rPr lang="en-US" sz="800" dirty="0" err="1"/>
              <a:t>setAttribute</a:t>
            </a:r>
            <a:r>
              <a:rPr lang="en-US" sz="800" dirty="0"/>
              <a:t>("class", "</a:t>
            </a:r>
            <a:r>
              <a:rPr lang="en-US" sz="800" dirty="0" err="1"/>
              <a:t>ep_inplace_previous_button_enabled</a:t>
            </a:r>
            <a:r>
              <a:rPr lang="en-US" sz="800" dirty="0"/>
              <a:t>");         }else{                 $("</a:t>
            </a:r>
            <a:r>
              <a:rPr lang="en-US" sz="800" dirty="0" err="1"/>
              <a:t>ep_inplace_previous_button</a:t>
            </a:r>
            <a:r>
              <a:rPr lang="en-US" sz="800" dirty="0"/>
              <a:t>").</a:t>
            </a:r>
            <a:r>
              <a:rPr lang="en-US" sz="800" dirty="0" err="1"/>
              <a:t>setAttribute</a:t>
            </a:r>
            <a:r>
              <a:rPr lang="en-US" sz="800" dirty="0"/>
              <a:t>("class", "</a:t>
            </a:r>
            <a:r>
              <a:rPr lang="en-US" sz="800" dirty="0" err="1"/>
              <a:t>ep_inplace_previous_button_disabled</a:t>
            </a:r>
            <a:r>
              <a:rPr lang="en-US" sz="800" dirty="0"/>
              <a:t>");         }         if(</a:t>
            </a:r>
            <a:r>
              <a:rPr lang="en-US" sz="800" dirty="0" err="1"/>
              <a:t>right_hidden_tiles.length</a:t>
            </a:r>
            <a:r>
              <a:rPr lang="en-US" sz="800" dirty="0"/>
              <a:t> &gt; 0){                 $("</a:t>
            </a:r>
            <a:r>
              <a:rPr lang="en-US" sz="800" dirty="0" err="1"/>
              <a:t>ep_inplace_next_button</a:t>
            </a:r>
            <a:r>
              <a:rPr lang="en-US" sz="800" dirty="0"/>
              <a:t>").</a:t>
            </a:r>
            <a:r>
              <a:rPr lang="en-US" sz="800" dirty="0" err="1"/>
              <a:t>setAttribute</a:t>
            </a:r>
            <a:r>
              <a:rPr lang="en-US" sz="800" dirty="0"/>
              <a:t>("class", "</a:t>
            </a:r>
            <a:r>
              <a:rPr lang="en-US" sz="800" dirty="0" err="1"/>
              <a:t>ep_inplace_next_button_enabled</a:t>
            </a:r>
            <a:r>
              <a:rPr lang="en-US" sz="800" dirty="0"/>
              <a:t>");         }else{                 $("</a:t>
            </a:r>
            <a:r>
              <a:rPr lang="en-US" sz="800" dirty="0" err="1"/>
              <a:t>ep_inplace_next_button</a:t>
            </a:r>
            <a:r>
              <a:rPr lang="en-US" sz="800" dirty="0"/>
              <a:t>").</a:t>
            </a:r>
            <a:r>
              <a:rPr lang="en-US" sz="800" dirty="0" err="1"/>
              <a:t>setAttribute</a:t>
            </a:r>
            <a:r>
              <a:rPr lang="en-US" sz="800" dirty="0"/>
              <a:t>("class", "</a:t>
            </a:r>
            <a:r>
              <a:rPr lang="en-US" sz="800" dirty="0" err="1"/>
              <a:t>ep_inplace_next_button_disabled</a:t>
            </a:r>
            <a:r>
              <a:rPr lang="en-US" sz="800" dirty="0"/>
              <a:t>");         } }</a:t>
            </a:r>
          </a:p>
        </p:txBody>
      </p:sp>
      <p:sp>
        <p:nvSpPr>
          <p:cNvPr id="31749" name="TextBox 7"/>
          <p:cNvSpPr txBox="1">
            <a:spLocks noChangeArrowheads="1"/>
          </p:cNvSpPr>
          <p:nvPr/>
        </p:nvSpPr>
        <p:spPr bwMode="auto">
          <a:xfrm>
            <a:off x="3995738" y="37893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 program</a:t>
            </a:r>
          </a:p>
        </p:txBody>
      </p:sp>
      <p:pic>
        <p:nvPicPr>
          <p:cNvPr id="31750"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83412" y="1752600"/>
            <a:ext cx="17303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9"/>
          <p:cNvSpPr txBox="1">
            <a:spLocks noChangeArrowheads="1"/>
          </p:cNvSpPr>
          <p:nvPr/>
        </p:nvSpPr>
        <p:spPr bwMode="auto">
          <a:xfrm>
            <a:off x="7124700" y="3806270"/>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 </a:t>
            </a:r>
            <a:r>
              <a:rPr lang="en-US" sz="1800" dirty="0" smtClean="0"/>
              <a:t>UML model</a:t>
            </a:r>
            <a:endParaRPr lang="en-US" sz="1800" dirty="0"/>
          </a:p>
        </p:txBody>
      </p:sp>
      <p:pic>
        <p:nvPicPr>
          <p:cNvPr id="11"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2800" y="5558260"/>
            <a:ext cx="838200" cy="852905"/>
          </a:xfrm>
          <a:prstGeom prst="roundRect">
            <a:avLst>
              <a:gd name="adj" fmla="val 8594"/>
            </a:avLst>
          </a:prstGeom>
          <a:solidFill>
            <a:srgbClr val="FFFFFF">
              <a:shade val="85000"/>
            </a:srgbClr>
          </a:solidFill>
          <a:ln>
            <a:noFill/>
          </a:ln>
          <a:effectLst/>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5486400"/>
            <a:ext cx="1005007" cy="1005007"/>
          </a:xfrm>
          <a:prstGeom prst="roundRect">
            <a:avLst>
              <a:gd name="adj" fmla="val 8594"/>
            </a:avLst>
          </a:prstGeom>
          <a:solidFill>
            <a:srgbClr val="FFFFFF">
              <a:shade val="85000"/>
            </a:srgbClr>
          </a:solidFill>
          <a:ln>
            <a:noFill/>
          </a:ln>
          <a:effectLst/>
        </p:spPr>
      </p:pic>
      <p:pic>
        <p:nvPicPr>
          <p:cNvPr id="31754" name="Picture 1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66800" y="5505828"/>
            <a:ext cx="990600" cy="96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1403648" y="5072608"/>
            <a:ext cx="3048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4419600" y="5097016"/>
            <a:ext cx="3048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4788024" y="4797152"/>
            <a:ext cx="2286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4932040" y="4437112"/>
            <a:ext cx="2286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1784648" y="4767808"/>
            <a:ext cx="2286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p:cNvSpPr/>
          <p:nvPr/>
        </p:nvSpPr>
        <p:spPr>
          <a:xfrm>
            <a:off x="7524328" y="5135116"/>
            <a:ext cx="3048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p:cNvSpPr/>
          <p:nvPr/>
        </p:nvSpPr>
        <p:spPr>
          <a:xfrm>
            <a:off x="7892752" y="4835252"/>
            <a:ext cx="2286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8036768" y="4475212"/>
            <a:ext cx="2286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14536" y="692696"/>
            <a:ext cx="8229600" cy="1066800"/>
          </a:xfrm>
        </p:spPr>
        <p:txBody>
          <a:bodyPr/>
          <a:lstStyle/>
          <a:p>
            <a:pPr eaLnBrk="1" hangingPunct="1"/>
            <a:r>
              <a:rPr lang="en-GB" dirty="0" smtClean="0">
                <a:latin typeface="Arial" charset="0"/>
                <a:cs typeface="Arial" charset="0"/>
              </a:rPr>
              <a:t>All modelling has similar purposes</a:t>
            </a:r>
            <a:endParaRPr lang="en-US" dirty="0">
              <a:latin typeface="Arial" charset="0"/>
              <a:cs typeface="Arial" charset="0"/>
            </a:endParaRPr>
          </a:p>
        </p:txBody>
      </p:sp>
      <p:sp>
        <p:nvSpPr>
          <p:cNvPr id="32770" name="Rectangle 3"/>
          <p:cNvSpPr>
            <a:spLocks noGrp="1" noChangeArrowheads="1"/>
          </p:cNvSpPr>
          <p:nvPr>
            <p:ph idx="1"/>
          </p:nvPr>
        </p:nvSpPr>
        <p:spPr/>
        <p:txBody>
          <a:bodyPr/>
          <a:lstStyle/>
          <a:p>
            <a:pPr eaLnBrk="1" hangingPunct="1"/>
            <a:r>
              <a:rPr lang="en-GB" dirty="0">
                <a:latin typeface="Arial" charset="0"/>
                <a:cs typeface="Arial" charset="0"/>
              </a:rPr>
              <a:t>Insight</a:t>
            </a:r>
          </a:p>
          <a:p>
            <a:pPr eaLnBrk="1" hangingPunct="1"/>
            <a:endParaRPr lang="en-GB" sz="1400" dirty="0">
              <a:latin typeface="Arial" charset="0"/>
              <a:cs typeface="Arial" charset="0"/>
            </a:endParaRPr>
          </a:p>
          <a:p>
            <a:pPr eaLnBrk="1" hangingPunct="1"/>
            <a:r>
              <a:rPr lang="en-GB" dirty="0">
                <a:latin typeface="Arial" charset="0"/>
                <a:cs typeface="Arial" charset="0"/>
              </a:rPr>
              <a:t>Understanding</a:t>
            </a:r>
          </a:p>
          <a:p>
            <a:pPr eaLnBrk="1" hangingPunct="1"/>
            <a:endParaRPr lang="en-GB" sz="1600" dirty="0">
              <a:latin typeface="Arial" charset="0"/>
              <a:cs typeface="Arial" charset="0"/>
            </a:endParaRPr>
          </a:p>
          <a:p>
            <a:pPr eaLnBrk="1" hangingPunct="1"/>
            <a:r>
              <a:rPr lang="en-GB" dirty="0">
                <a:latin typeface="Arial" charset="0"/>
                <a:cs typeface="Arial" charset="0"/>
              </a:rPr>
              <a:t>Communication</a:t>
            </a:r>
          </a:p>
          <a:p>
            <a:pPr eaLnBrk="1" hangingPunct="1"/>
            <a:endParaRPr lang="en-GB" sz="1600" dirty="0">
              <a:latin typeface="Arial" charset="0"/>
              <a:cs typeface="Arial" charset="0"/>
            </a:endParaRPr>
          </a:p>
          <a:p>
            <a:pPr eaLnBrk="1" hangingPunct="1"/>
            <a:r>
              <a:rPr lang="en-GB" dirty="0">
                <a:latin typeface="Arial" charset="0"/>
                <a:cs typeface="Arial" charset="0"/>
              </a:rPr>
              <a:t>Sharing mental models</a:t>
            </a:r>
          </a:p>
          <a:p>
            <a:pPr eaLnBrk="1" hangingPunct="1"/>
            <a:endParaRPr lang="en-GB" dirty="0">
              <a:latin typeface="Arial" charset="0"/>
              <a:cs typeface="Arial" charset="0"/>
            </a:endParaRPr>
          </a:p>
          <a:p>
            <a:pPr algn="ctr" eaLnBrk="1" hangingPunct="1">
              <a:buFontTx/>
              <a:buNone/>
            </a:pPr>
            <a:r>
              <a:rPr lang="en-GB" i="1" dirty="0">
                <a:solidFill>
                  <a:srgbClr val="3C8C93"/>
                </a:solidFill>
                <a:latin typeface="Arial" charset="0"/>
                <a:cs typeface="Arial" charset="0"/>
              </a:rPr>
              <a:t>To make sense of the world…</a:t>
            </a:r>
            <a:endParaRPr lang="en-US" i="1" dirty="0">
              <a:solidFill>
                <a:srgbClr val="3C8C93"/>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548680"/>
            <a:ext cx="8229600" cy="1069848"/>
          </a:xfrm>
        </p:spPr>
        <p:txBody>
          <a:bodyPr>
            <a:normAutofit/>
          </a:bodyPr>
          <a:lstStyle/>
          <a:p>
            <a:r>
              <a:rPr lang="en-US" sz="3600" dirty="0">
                <a:latin typeface="Arial" charset="0"/>
                <a:cs typeface="Arial" charset="0"/>
              </a:rPr>
              <a:t>General Systems Theory</a:t>
            </a:r>
          </a:p>
        </p:txBody>
      </p:sp>
      <p:sp>
        <p:nvSpPr>
          <p:cNvPr id="3" name="Oval 2"/>
          <p:cNvSpPr/>
          <p:nvPr/>
        </p:nvSpPr>
        <p:spPr>
          <a:xfrm>
            <a:off x="1752600" y="2057400"/>
            <a:ext cx="5638800" cy="4114800"/>
          </a:xfrm>
          <a:prstGeom prst="ellipse">
            <a:avLst/>
          </a:prstGeom>
          <a:noFill/>
          <a:ln w="25400" cap="flat" cmpd="sng" algn="ctr">
            <a:solidFill>
              <a:srgbClr val="1E4649"/>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p:cNvSpPr/>
          <p:nvPr/>
        </p:nvSpPr>
        <p:spPr>
          <a:xfrm>
            <a:off x="3581400" y="1676400"/>
            <a:ext cx="1828800" cy="838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system</a:t>
            </a:r>
          </a:p>
        </p:txBody>
      </p:sp>
      <p:sp>
        <p:nvSpPr>
          <p:cNvPr id="5" name="Right Arrow 4"/>
          <p:cNvSpPr/>
          <p:nvPr/>
        </p:nvSpPr>
        <p:spPr>
          <a:xfrm rot="19985436">
            <a:off x="128588" y="5099050"/>
            <a:ext cx="2127250" cy="1074738"/>
          </a:xfrm>
          <a:prstGeom prst="rightArrow">
            <a:avLst>
              <a:gd name="adj1" fmla="val 49552"/>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Inputs</a:t>
            </a:r>
            <a:endParaRPr lang="en-US" dirty="0"/>
          </a:p>
        </p:txBody>
      </p:sp>
      <p:sp>
        <p:nvSpPr>
          <p:cNvPr id="6" name="Right Arrow 5"/>
          <p:cNvSpPr/>
          <p:nvPr/>
        </p:nvSpPr>
        <p:spPr>
          <a:xfrm rot="1804680">
            <a:off x="7011988" y="4843463"/>
            <a:ext cx="1676400" cy="1066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Outputs</a:t>
            </a:r>
            <a:endParaRPr lang="en-US" dirty="0"/>
          </a:p>
        </p:txBody>
      </p:sp>
      <p:sp>
        <p:nvSpPr>
          <p:cNvPr id="17439" name="TextBox 30"/>
          <p:cNvSpPr txBox="1">
            <a:spLocks noChangeArrowheads="1"/>
          </p:cNvSpPr>
          <p:nvPr/>
        </p:nvSpPr>
        <p:spPr bwMode="auto">
          <a:xfrm>
            <a:off x="6372200" y="1844824"/>
            <a:ext cx="2506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t>Emergent </a:t>
            </a:r>
            <a:r>
              <a:rPr lang="en-US" sz="1800" dirty="0" smtClean="0"/>
              <a:t>properties…</a:t>
            </a:r>
            <a:endParaRPr lang="en-US" sz="1800" dirty="0"/>
          </a:p>
        </p:txBody>
      </p:sp>
      <p:sp>
        <p:nvSpPr>
          <p:cNvPr id="2" name="Rectangle 1"/>
          <p:cNvSpPr/>
          <p:nvPr/>
        </p:nvSpPr>
        <p:spPr>
          <a:xfrm>
            <a:off x="1547664" y="6183441"/>
            <a:ext cx="6336704" cy="646331"/>
          </a:xfrm>
          <a:prstGeom prst="rect">
            <a:avLst/>
          </a:prstGeom>
        </p:spPr>
        <p:txBody>
          <a:bodyPr wrap="square">
            <a:spAutoFit/>
          </a:bodyPr>
          <a:lstStyle/>
          <a:p>
            <a:r>
              <a:rPr lang="en-US" dirty="0"/>
              <a:t>Inputs are transformed </a:t>
            </a:r>
            <a:r>
              <a:rPr lang="en-US" dirty="0" smtClean="0"/>
              <a:t>into </a:t>
            </a:r>
            <a:r>
              <a:rPr lang="en-US" dirty="0"/>
              <a:t>outputs.  </a:t>
            </a:r>
          </a:p>
          <a:p>
            <a:r>
              <a:rPr lang="en-US" dirty="0"/>
              <a:t>The whole system has </a:t>
            </a:r>
            <a:r>
              <a:rPr lang="en-US" dirty="0" smtClean="0"/>
              <a:t>emergent </a:t>
            </a:r>
            <a:r>
              <a:rPr lang="en-US" dirty="0"/>
              <a:t>properties</a:t>
            </a:r>
          </a:p>
        </p:txBody>
      </p:sp>
    </p:spTree>
    <p:extLst>
      <p:ext uri="{BB962C8B-B14F-4D97-AF65-F5344CB8AC3E}">
        <p14:creationId xmlns:p14="http://schemas.microsoft.com/office/powerpoint/2010/main" val="41302136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548680"/>
            <a:ext cx="8229600" cy="1069848"/>
          </a:xfrm>
        </p:spPr>
        <p:txBody>
          <a:bodyPr>
            <a:normAutofit/>
          </a:bodyPr>
          <a:lstStyle/>
          <a:p>
            <a:r>
              <a:rPr lang="en-US" sz="3600" dirty="0">
                <a:latin typeface="Arial" charset="0"/>
                <a:cs typeface="Arial" charset="0"/>
              </a:rPr>
              <a:t>General Systems Theory</a:t>
            </a:r>
          </a:p>
        </p:txBody>
      </p:sp>
      <p:sp>
        <p:nvSpPr>
          <p:cNvPr id="3" name="Oval 2"/>
          <p:cNvSpPr/>
          <p:nvPr/>
        </p:nvSpPr>
        <p:spPr>
          <a:xfrm>
            <a:off x="1752600" y="2057400"/>
            <a:ext cx="5638800" cy="4114800"/>
          </a:xfrm>
          <a:prstGeom prst="ellipse">
            <a:avLst/>
          </a:prstGeom>
          <a:noFill/>
          <a:ln w="25400" cap="flat" cmpd="sng" algn="ctr">
            <a:solidFill>
              <a:srgbClr val="1E4649"/>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p:cNvSpPr/>
          <p:nvPr/>
        </p:nvSpPr>
        <p:spPr>
          <a:xfrm>
            <a:off x="3581400" y="1676400"/>
            <a:ext cx="1828800" cy="838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system</a:t>
            </a:r>
          </a:p>
        </p:txBody>
      </p:sp>
      <p:sp>
        <p:nvSpPr>
          <p:cNvPr id="5" name="Right Arrow 4"/>
          <p:cNvSpPr/>
          <p:nvPr/>
        </p:nvSpPr>
        <p:spPr>
          <a:xfrm rot="19985436">
            <a:off x="128588" y="5099050"/>
            <a:ext cx="2127250" cy="1074738"/>
          </a:xfrm>
          <a:prstGeom prst="rightArrow">
            <a:avLst>
              <a:gd name="adj1" fmla="val 49552"/>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Inputs</a:t>
            </a:r>
            <a:endParaRPr lang="en-US" dirty="0"/>
          </a:p>
        </p:txBody>
      </p:sp>
      <p:sp>
        <p:nvSpPr>
          <p:cNvPr id="6" name="Right Arrow 5"/>
          <p:cNvSpPr/>
          <p:nvPr/>
        </p:nvSpPr>
        <p:spPr>
          <a:xfrm rot="1804680">
            <a:off x="7011988" y="4843463"/>
            <a:ext cx="1676400" cy="1066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Outputs</a:t>
            </a:r>
            <a:endParaRPr lang="en-US" dirty="0"/>
          </a:p>
        </p:txBody>
      </p:sp>
      <p:sp>
        <p:nvSpPr>
          <p:cNvPr id="8" name="Rectangle 7"/>
          <p:cNvSpPr/>
          <p:nvPr/>
        </p:nvSpPr>
        <p:spPr>
          <a:xfrm>
            <a:off x="4114800" y="5105400"/>
            <a:ext cx="533400" cy="5334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3733800" y="4114800"/>
            <a:ext cx="685800" cy="5334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029200" y="4267200"/>
            <a:ext cx="609600" cy="5334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5715000" y="4876800"/>
            <a:ext cx="533400" cy="5334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124200" y="2895600"/>
            <a:ext cx="457200" cy="3810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19400" y="3429000"/>
            <a:ext cx="457200" cy="3810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2971800" y="4648200"/>
            <a:ext cx="685800" cy="5334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2438400" y="2590800"/>
            <a:ext cx="2362200" cy="1371600"/>
          </a:xfrm>
          <a:prstGeom prst="ellipse">
            <a:avLst/>
          </a:prstGeom>
          <a:noFill/>
          <a:ln w="25400" cap="flat" cmpd="sng" algn="ctr">
            <a:solidFill>
              <a:srgbClr val="1E4649"/>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Arrow Connector 18"/>
          <p:cNvCxnSpPr/>
          <p:nvPr/>
        </p:nvCxnSpPr>
        <p:spPr>
          <a:xfrm flipV="1">
            <a:off x="2286000" y="4876800"/>
            <a:ext cx="723900" cy="228600"/>
          </a:xfrm>
          <a:prstGeom prst="straightConnector1">
            <a:avLst/>
          </a:prstGeom>
          <a:ln>
            <a:solidFill>
              <a:schemeClr val="accent1">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a:endCxn id="8" idx="1"/>
          </p:cNvCxnSpPr>
          <p:nvPr/>
        </p:nvCxnSpPr>
        <p:spPr>
          <a:xfrm>
            <a:off x="3657600" y="4914900"/>
            <a:ext cx="457200" cy="457200"/>
          </a:xfrm>
          <a:prstGeom prst="straightConnector1">
            <a:avLst/>
          </a:prstGeom>
          <a:ln>
            <a:solidFill>
              <a:schemeClr val="accent1">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6" idx="0"/>
            <a:endCxn id="9" idx="1"/>
          </p:cNvCxnSpPr>
          <p:nvPr/>
        </p:nvCxnSpPr>
        <p:spPr>
          <a:xfrm rot="5400000" flipH="1" flipV="1">
            <a:off x="3390900" y="4305300"/>
            <a:ext cx="266700" cy="419100"/>
          </a:xfrm>
          <a:prstGeom prst="straightConnector1">
            <a:avLst/>
          </a:prstGeom>
          <a:ln>
            <a:solidFill>
              <a:schemeClr val="accent1">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8" idx="3"/>
            <a:endCxn id="10" idx="2"/>
          </p:cNvCxnSpPr>
          <p:nvPr/>
        </p:nvCxnSpPr>
        <p:spPr>
          <a:xfrm flipV="1">
            <a:off x="4648200" y="4800600"/>
            <a:ext cx="685800" cy="57150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0" idx="1"/>
          </p:cNvCxnSpPr>
          <p:nvPr/>
        </p:nvCxnSpPr>
        <p:spPr>
          <a:xfrm>
            <a:off x="4419600" y="4343400"/>
            <a:ext cx="609600" cy="190500"/>
          </a:xfrm>
          <a:prstGeom prst="straightConnector1">
            <a:avLst/>
          </a:prstGeom>
          <a:ln>
            <a:solidFill>
              <a:schemeClr val="accent1">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0" idx="3"/>
            <a:endCxn id="11" idx="0"/>
          </p:cNvCxnSpPr>
          <p:nvPr/>
        </p:nvCxnSpPr>
        <p:spPr>
          <a:xfrm>
            <a:off x="5638800" y="4533900"/>
            <a:ext cx="342900" cy="34290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p:cNvCxnSpPr>
          <p:nvPr/>
        </p:nvCxnSpPr>
        <p:spPr>
          <a:xfrm flipV="1">
            <a:off x="6248400" y="4953000"/>
            <a:ext cx="838200" cy="19050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3810000" y="2743200"/>
            <a:ext cx="1600200" cy="685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Control sub-system</a:t>
            </a:r>
          </a:p>
        </p:txBody>
      </p:sp>
      <p:cxnSp>
        <p:nvCxnSpPr>
          <p:cNvPr id="40" name="Straight Arrow Connector 39"/>
          <p:cNvCxnSpPr/>
          <p:nvPr/>
        </p:nvCxnSpPr>
        <p:spPr>
          <a:xfrm rot="16200000" flipV="1">
            <a:off x="2667000" y="4114800"/>
            <a:ext cx="838200" cy="228600"/>
          </a:xfrm>
          <a:prstGeom prst="straightConnector1">
            <a:avLst/>
          </a:prstGeom>
          <a:ln w="25400" cap="flat" cmpd="sng" algn="ctr">
            <a:solidFill>
              <a:srgbClr val="1E4649"/>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4343400" y="3810000"/>
            <a:ext cx="1143000" cy="533400"/>
          </a:xfrm>
          <a:prstGeom prst="straightConnector1">
            <a:avLst/>
          </a:prstGeom>
          <a:ln w="25400" cap="flat" cmpd="sng" algn="ctr">
            <a:solidFill>
              <a:srgbClr val="1E4649"/>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3" idx="0"/>
            <a:endCxn id="12" idx="1"/>
          </p:cNvCxnSpPr>
          <p:nvPr/>
        </p:nvCxnSpPr>
        <p:spPr>
          <a:xfrm rot="5400000" flipH="1" flipV="1">
            <a:off x="2914650" y="3219450"/>
            <a:ext cx="3429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2" idx="3"/>
            <a:endCxn id="14" idx="0"/>
          </p:cNvCxnSpPr>
          <p:nvPr/>
        </p:nvCxnSpPr>
        <p:spPr>
          <a:xfrm>
            <a:off x="3581400" y="3086100"/>
            <a:ext cx="53340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886200" y="3581400"/>
            <a:ext cx="457200" cy="3810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38" name="TextBox 51"/>
          <p:cNvSpPr txBox="1">
            <a:spLocks noChangeArrowheads="1"/>
          </p:cNvSpPr>
          <p:nvPr/>
        </p:nvSpPr>
        <p:spPr bwMode="auto">
          <a:xfrm>
            <a:off x="5715000" y="38862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processes</a:t>
            </a:r>
          </a:p>
        </p:txBody>
      </p:sp>
      <p:sp>
        <p:nvSpPr>
          <p:cNvPr id="17439" name="TextBox 30"/>
          <p:cNvSpPr txBox="1">
            <a:spLocks noChangeArrowheads="1"/>
          </p:cNvSpPr>
          <p:nvPr/>
        </p:nvSpPr>
        <p:spPr bwMode="auto">
          <a:xfrm>
            <a:off x="6372200" y="1844824"/>
            <a:ext cx="2506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t>Emergent </a:t>
            </a:r>
            <a:r>
              <a:rPr lang="en-US" sz="1800" dirty="0" smtClean="0"/>
              <a:t>properties…</a:t>
            </a:r>
            <a:endParaRPr lang="en-US" sz="1800" dirty="0"/>
          </a:p>
        </p:txBody>
      </p:sp>
      <p:sp>
        <p:nvSpPr>
          <p:cNvPr id="2" name="Rectangle 1"/>
          <p:cNvSpPr/>
          <p:nvPr/>
        </p:nvSpPr>
        <p:spPr>
          <a:xfrm>
            <a:off x="1547664" y="6183441"/>
            <a:ext cx="6336704" cy="646331"/>
          </a:xfrm>
          <a:prstGeom prst="rect">
            <a:avLst/>
          </a:prstGeom>
        </p:spPr>
        <p:txBody>
          <a:bodyPr wrap="square">
            <a:spAutoFit/>
          </a:bodyPr>
          <a:lstStyle/>
          <a:p>
            <a:r>
              <a:rPr lang="en-US" dirty="0"/>
              <a:t>Inputs are transformed </a:t>
            </a:r>
            <a:r>
              <a:rPr lang="en-US" dirty="0">
                <a:solidFill>
                  <a:srgbClr val="406F8D"/>
                </a:solidFill>
              </a:rPr>
              <a:t>by interacting processes </a:t>
            </a:r>
            <a:r>
              <a:rPr lang="en-US" dirty="0"/>
              <a:t>into outputs.  </a:t>
            </a:r>
          </a:p>
          <a:p>
            <a:r>
              <a:rPr lang="en-US" dirty="0"/>
              <a:t>The whole system has </a:t>
            </a:r>
            <a:r>
              <a:rPr lang="en-US" dirty="0" smtClean="0"/>
              <a:t>emergent </a:t>
            </a:r>
            <a:r>
              <a:rPr lang="en-US" dirty="0"/>
              <a:t>properties</a:t>
            </a:r>
          </a:p>
        </p:txBody>
      </p:sp>
    </p:spTree>
    <p:extLst>
      <p:ext uri="{BB962C8B-B14F-4D97-AF65-F5344CB8AC3E}">
        <p14:creationId xmlns:p14="http://schemas.microsoft.com/office/powerpoint/2010/main" val="33482193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476672"/>
            <a:ext cx="8229600" cy="1069848"/>
          </a:xfrm>
        </p:spPr>
        <p:txBody>
          <a:bodyPr>
            <a:normAutofit/>
          </a:bodyPr>
          <a:lstStyle/>
          <a:p>
            <a:r>
              <a:rPr lang="en-US" sz="3600" dirty="0">
                <a:latin typeface="Arial" charset="0"/>
                <a:cs typeface="Arial" charset="0"/>
              </a:rPr>
              <a:t>Hard Systems Method</a:t>
            </a:r>
          </a:p>
        </p:txBody>
      </p:sp>
      <p:sp>
        <p:nvSpPr>
          <p:cNvPr id="3" name="Oval 2"/>
          <p:cNvSpPr/>
          <p:nvPr/>
        </p:nvSpPr>
        <p:spPr>
          <a:xfrm>
            <a:off x="1739280" y="2209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739280" y="3886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1739280"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436096"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Design solution options</a:t>
            </a:r>
          </a:p>
        </p:txBody>
      </p:sp>
      <p:sp>
        <p:nvSpPr>
          <p:cNvPr id="8" name="Oval 7"/>
          <p:cNvSpPr/>
          <p:nvPr/>
        </p:nvSpPr>
        <p:spPr>
          <a:xfrm>
            <a:off x="5436096" y="4114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Evaluate options</a:t>
            </a:r>
          </a:p>
        </p:txBody>
      </p:sp>
      <p:sp>
        <p:nvSpPr>
          <p:cNvPr id="18440" name="TextBox 9"/>
          <p:cNvSpPr txBox="1">
            <a:spLocks noChangeArrowheads="1"/>
          </p:cNvSpPr>
          <p:nvPr/>
        </p:nvSpPr>
        <p:spPr bwMode="auto">
          <a:xfrm>
            <a:off x="1815480" y="25146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Get information</a:t>
            </a:r>
          </a:p>
          <a:p>
            <a:pPr algn="ctr" eaLnBrk="1" hangingPunct="1"/>
            <a:r>
              <a:rPr lang="en-US" sz="1600" dirty="0">
                <a:solidFill>
                  <a:srgbClr val="FFFFFF"/>
                </a:solidFill>
              </a:rPr>
              <a:t>Draw pictures</a:t>
            </a:r>
          </a:p>
        </p:txBody>
      </p:sp>
      <p:sp>
        <p:nvSpPr>
          <p:cNvPr id="18441" name="TextBox 10"/>
          <p:cNvSpPr txBox="1">
            <a:spLocks noChangeArrowheads="1"/>
          </p:cNvSpPr>
          <p:nvPr/>
        </p:nvSpPr>
        <p:spPr bwMode="auto">
          <a:xfrm>
            <a:off x="1739280" y="4038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Appraise resources &amp; constraints</a:t>
            </a:r>
          </a:p>
        </p:txBody>
      </p:sp>
      <p:sp>
        <p:nvSpPr>
          <p:cNvPr id="18442" name="TextBox 11"/>
          <p:cNvSpPr txBox="1">
            <a:spLocks noChangeArrowheads="1"/>
          </p:cNvSpPr>
          <p:nvPr/>
        </p:nvSpPr>
        <p:spPr bwMode="auto">
          <a:xfrm>
            <a:off x="1815480" y="5562600"/>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Formulate </a:t>
            </a:r>
            <a:endParaRPr lang="en-US" sz="1600" dirty="0" smtClean="0">
              <a:solidFill>
                <a:srgbClr val="FFFFFF"/>
              </a:solidFill>
            </a:endParaRPr>
          </a:p>
          <a:p>
            <a:pPr algn="ctr" eaLnBrk="1" hangingPunct="1"/>
            <a:r>
              <a:rPr lang="en-US" sz="1600" dirty="0" smtClean="0">
                <a:solidFill>
                  <a:srgbClr val="FFFFFF"/>
                </a:solidFill>
              </a:rPr>
              <a:t>goals </a:t>
            </a:r>
            <a:r>
              <a:rPr lang="en-US" sz="1600" dirty="0">
                <a:solidFill>
                  <a:srgbClr val="FFFFFF"/>
                </a:solidFill>
              </a:rPr>
              <a:t>&amp; objectives</a:t>
            </a:r>
          </a:p>
        </p:txBody>
      </p:sp>
      <p:sp>
        <p:nvSpPr>
          <p:cNvPr id="13" name="Oval 12"/>
          <p:cNvSpPr/>
          <p:nvPr/>
        </p:nvSpPr>
        <p:spPr>
          <a:xfrm>
            <a:off x="5436096" y="28956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Select best option</a:t>
            </a:r>
          </a:p>
        </p:txBody>
      </p:sp>
      <p:sp>
        <p:nvSpPr>
          <p:cNvPr id="14" name="Oval 13"/>
          <p:cNvSpPr/>
          <p:nvPr/>
        </p:nvSpPr>
        <p:spPr>
          <a:xfrm>
            <a:off x="5364088" y="1600200"/>
            <a:ext cx="1872952" cy="110872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FFFF"/>
                </a:solidFill>
              </a:rPr>
              <a:t>implement </a:t>
            </a:r>
            <a:r>
              <a:rPr lang="en-US" dirty="0">
                <a:solidFill>
                  <a:srgbClr val="FFFFFF"/>
                </a:solidFill>
              </a:rPr>
              <a:t>solution</a:t>
            </a:r>
          </a:p>
        </p:txBody>
      </p:sp>
      <p:cxnSp>
        <p:nvCxnSpPr>
          <p:cNvPr id="16" name="Straight Arrow Connector 15"/>
          <p:cNvCxnSpPr>
            <a:stCxn id="3" idx="4"/>
            <a:endCxn id="5" idx="0"/>
          </p:cNvCxnSpPr>
          <p:nvPr/>
        </p:nvCxnSpPr>
        <p:spPr>
          <a:xfrm rot="5400000">
            <a:off x="2310781" y="3581400"/>
            <a:ext cx="609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0"/>
          </p:cNvCxnSpPr>
          <p:nvPr/>
        </p:nvCxnSpPr>
        <p:spPr>
          <a:xfrm rot="5400000">
            <a:off x="2386981" y="5181600"/>
            <a:ext cx="457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6"/>
            <a:endCxn id="7" idx="2"/>
          </p:cNvCxnSpPr>
          <p:nvPr/>
        </p:nvCxnSpPr>
        <p:spPr>
          <a:xfrm>
            <a:off x="3491880" y="5943600"/>
            <a:ext cx="1944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a:endCxn id="8" idx="4"/>
          </p:cNvCxnSpPr>
          <p:nvPr/>
        </p:nvCxnSpPr>
        <p:spPr>
          <a:xfrm rot="5400000" flipH="1" flipV="1">
            <a:off x="6198097" y="5295900"/>
            <a:ext cx="228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8" idx="0"/>
            <a:endCxn id="13" idx="4"/>
          </p:cNvCxnSpPr>
          <p:nvPr/>
        </p:nvCxnSpPr>
        <p:spPr>
          <a:xfrm rot="5400000" flipH="1" flipV="1">
            <a:off x="6236197" y="4038600"/>
            <a:ext cx="152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0"/>
            <a:endCxn id="14" idx="4"/>
          </p:cNvCxnSpPr>
          <p:nvPr/>
        </p:nvCxnSpPr>
        <p:spPr>
          <a:xfrm flipH="1" flipV="1">
            <a:off x="6300564" y="2708920"/>
            <a:ext cx="11832" cy="186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828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476672"/>
            <a:ext cx="8229600" cy="1069848"/>
          </a:xfrm>
        </p:spPr>
        <p:txBody>
          <a:bodyPr>
            <a:normAutofit/>
          </a:bodyPr>
          <a:lstStyle/>
          <a:p>
            <a:r>
              <a:rPr lang="en-US" sz="3600" dirty="0">
                <a:latin typeface="Arial" charset="0"/>
                <a:cs typeface="Arial" charset="0"/>
              </a:rPr>
              <a:t>Hard Systems Method</a:t>
            </a:r>
          </a:p>
        </p:txBody>
      </p:sp>
      <p:sp>
        <p:nvSpPr>
          <p:cNvPr id="3" name="Oval 2"/>
          <p:cNvSpPr/>
          <p:nvPr/>
        </p:nvSpPr>
        <p:spPr>
          <a:xfrm>
            <a:off x="1739280" y="2209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739280" y="3886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1739280"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436096"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Design solution options</a:t>
            </a:r>
          </a:p>
        </p:txBody>
      </p:sp>
      <p:sp>
        <p:nvSpPr>
          <p:cNvPr id="8" name="Oval 7"/>
          <p:cNvSpPr/>
          <p:nvPr/>
        </p:nvSpPr>
        <p:spPr>
          <a:xfrm>
            <a:off x="5436096" y="4114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Evaluate options</a:t>
            </a:r>
          </a:p>
        </p:txBody>
      </p:sp>
      <p:sp>
        <p:nvSpPr>
          <p:cNvPr id="18440" name="TextBox 9"/>
          <p:cNvSpPr txBox="1">
            <a:spLocks noChangeArrowheads="1"/>
          </p:cNvSpPr>
          <p:nvPr/>
        </p:nvSpPr>
        <p:spPr bwMode="auto">
          <a:xfrm>
            <a:off x="1815480" y="25146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Get information</a:t>
            </a:r>
          </a:p>
          <a:p>
            <a:pPr algn="ctr" eaLnBrk="1" hangingPunct="1"/>
            <a:r>
              <a:rPr lang="en-US" sz="1600" dirty="0">
                <a:solidFill>
                  <a:srgbClr val="FFFFFF"/>
                </a:solidFill>
              </a:rPr>
              <a:t>Draw pictures</a:t>
            </a:r>
          </a:p>
        </p:txBody>
      </p:sp>
      <p:sp>
        <p:nvSpPr>
          <p:cNvPr id="18441" name="TextBox 10"/>
          <p:cNvSpPr txBox="1">
            <a:spLocks noChangeArrowheads="1"/>
          </p:cNvSpPr>
          <p:nvPr/>
        </p:nvSpPr>
        <p:spPr bwMode="auto">
          <a:xfrm>
            <a:off x="1739280" y="4038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Appraise resources &amp; constraints</a:t>
            </a:r>
          </a:p>
        </p:txBody>
      </p:sp>
      <p:sp>
        <p:nvSpPr>
          <p:cNvPr id="18442" name="TextBox 11"/>
          <p:cNvSpPr txBox="1">
            <a:spLocks noChangeArrowheads="1"/>
          </p:cNvSpPr>
          <p:nvPr/>
        </p:nvSpPr>
        <p:spPr bwMode="auto">
          <a:xfrm>
            <a:off x="1815480" y="5562600"/>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Formulate </a:t>
            </a:r>
            <a:endParaRPr lang="en-US" sz="1600" dirty="0" smtClean="0">
              <a:solidFill>
                <a:srgbClr val="FFFFFF"/>
              </a:solidFill>
            </a:endParaRPr>
          </a:p>
          <a:p>
            <a:pPr algn="ctr" eaLnBrk="1" hangingPunct="1"/>
            <a:r>
              <a:rPr lang="en-US" sz="1600" dirty="0" smtClean="0">
                <a:solidFill>
                  <a:srgbClr val="FFFFFF"/>
                </a:solidFill>
              </a:rPr>
              <a:t>goals </a:t>
            </a:r>
            <a:r>
              <a:rPr lang="en-US" sz="1600" dirty="0">
                <a:solidFill>
                  <a:srgbClr val="FFFFFF"/>
                </a:solidFill>
              </a:rPr>
              <a:t>&amp; objectives</a:t>
            </a:r>
          </a:p>
        </p:txBody>
      </p:sp>
      <p:sp>
        <p:nvSpPr>
          <p:cNvPr id="13" name="Oval 12"/>
          <p:cNvSpPr/>
          <p:nvPr/>
        </p:nvSpPr>
        <p:spPr>
          <a:xfrm>
            <a:off x="5436096" y="28956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Select best option</a:t>
            </a:r>
          </a:p>
        </p:txBody>
      </p:sp>
      <p:sp>
        <p:nvSpPr>
          <p:cNvPr id="14" name="Oval 13"/>
          <p:cNvSpPr/>
          <p:nvPr/>
        </p:nvSpPr>
        <p:spPr>
          <a:xfrm>
            <a:off x="5364088" y="1600200"/>
            <a:ext cx="1872952" cy="110872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FFFF"/>
                </a:solidFill>
              </a:rPr>
              <a:t>implement </a:t>
            </a:r>
            <a:r>
              <a:rPr lang="en-US" dirty="0">
                <a:solidFill>
                  <a:srgbClr val="FFFFFF"/>
                </a:solidFill>
              </a:rPr>
              <a:t>solution</a:t>
            </a:r>
          </a:p>
        </p:txBody>
      </p:sp>
      <p:cxnSp>
        <p:nvCxnSpPr>
          <p:cNvPr id="16" name="Straight Arrow Connector 15"/>
          <p:cNvCxnSpPr>
            <a:stCxn id="3" idx="4"/>
            <a:endCxn id="5" idx="0"/>
          </p:cNvCxnSpPr>
          <p:nvPr/>
        </p:nvCxnSpPr>
        <p:spPr>
          <a:xfrm rot="5400000">
            <a:off x="2310781" y="3581400"/>
            <a:ext cx="609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0"/>
          </p:cNvCxnSpPr>
          <p:nvPr/>
        </p:nvCxnSpPr>
        <p:spPr>
          <a:xfrm rot="5400000">
            <a:off x="2386981" y="5181600"/>
            <a:ext cx="457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6"/>
            <a:endCxn id="7" idx="2"/>
          </p:cNvCxnSpPr>
          <p:nvPr/>
        </p:nvCxnSpPr>
        <p:spPr>
          <a:xfrm>
            <a:off x="3491880" y="5943600"/>
            <a:ext cx="1944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a:endCxn id="8" idx="4"/>
          </p:cNvCxnSpPr>
          <p:nvPr/>
        </p:nvCxnSpPr>
        <p:spPr>
          <a:xfrm rot="5400000" flipH="1" flipV="1">
            <a:off x="6198097" y="5295900"/>
            <a:ext cx="228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8" idx="0"/>
            <a:endCxn id="13" idx="4"/>
          </p:cNvCxnSpPr>
          <p:nvPr/>
        </p:nvCxnSpPr>
        <p:spPr>
          <a:xfrm rot="5400000" flipH="1" flipV="1">
            <a:off x="6236197" y="4038600"/>
            <a:ext cx="152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0"/>
            <a:endCxn id="14" idx="4"/>
          </p:cNvCxnSpPr>
          <p:nvPr/>
        </p:nvCxnSpPr>
        <p:spPr>
          <a:xfrm flipH="1" flipV="1">
            <a:off x="6300564" y="2708920"/>
            <a:ext cx="11832" cy="186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7504" y="5517232"/>
            <a:ext cx="1584175" cy="936104"/>
          </a:xfrm>
          <a:prstGeom prst="rect">
            <a:avLst/>
          </a:prstGeom>
          <a:noFill/>
        </p:spPr>
        <p:txBody>
          <a:bodyPr wrap="square" rtlCol="0">
            <a:spAutoFit/>
          </a:bodyPr>
          <a:lstStyle/>
          <a:p>
            <a:r>
              <a:rPr lang="en-US" dirty="0" smtClean="0">
                <a:solidFill>
                  <a:schemeClr val="accent4"/>
                </a:solidFill>
              </a:rPr>
              <a:t>Goals are not always clear or shared</a:t>
            </a:r>
            <a:endParaRPr lang="en-US" dirty="0">
              <a:solidFill>
                <a:schemeClr val="accent4"/>
              </a:solidFill>
            </a:endParaRPr>
          </a:p>
        </p:txBody>
      </p:sp>
    </p:spTree>
    <p:extLst>
      <p:ext uri="{BB962C8B-B14F-4D97-AF65-F5344CB8AC3E}">
        <p14:creationId xmlns:p14="http://schemas.microsoft.com/office/powerpoint/2010/main" val="30750950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23850" y="548680"/>
            <a:ext cx="8229600" cy="1066800"/>
          </a:xfrm>
        </p:spPr>
        <p:txBody>
          <a:bodyPr/>
          <a:lstStyle/>
          <a:p>
            <a:pPr eaLnBrk="1" hangingPunct="1"/>
            <a:r>
              <a:rPr lang="en-GB" sz="3600" dirty="0" smtClean="0">
                <a:latin typeface="Arial" charset="0"/>
                <a:cs typeface="Arial" charset="0"/>
              </a:rPr>
              <a:t>Problem Solving in the Large</a:t>
            </a:r>
            <a:endParaRPr lang="en-US" sz="3600" dirty="0">
              <a:latin typeface="Arial" charset="0"/>
              <a:cs typeface="Arial" charset="0"/>
            </a:endParaRPr>
          </a:p>
        </p:txBody>
      </p:sp>
      <p:pic>
        <p:nvPicPr>
          <p:cNvPr id="3" name="Picture 2"/>
          <p:cNvPicPr>
            <a:picLocks noChangeAspect="1"/>
          </p:cNvPicPr>
          <p:nvPr/>
        </p:nvPicPr>
        <p:blipFill>
          <a:blip r:embed="rId2"/>
          <a:stretch>
            <a:fillRect/>
          </a:stretch>
        </p:blipFill>
        <p:spPr>
          <a:xfrm>
            <a:off x="0" y="1484784"/>
            <a:ext cx="7426854" cy="5373216"/>
          </a:xfrm>
          <a:prstGeom prst="rect">
            <a:avLst/>
          </a:prstGeom>
          <a:ln>
            <a:noFill/>
          </a:ln>
          <a:effectLst>
            <a:softEdge rad="112500"/>
          </a:effectLst>
        </p:spPr>
      </p:pic>
    </p:spTree>
    <p:extLst>
      <p:ext uri="{BB962C8B-B14F-4D97-AF65-F5344CB8AC3E}">
        <p14:creationId xmlns:p14="http://schemas.microsoft.com/office/powerpoint/2010/main" val="19007648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476672"/>
            <a:ext cx="8229600" cy="1069848"/>
          </a:xfrm>
        </p:spPr>
        <p:txBody>
          <a:bodyPr>
            <a:normAutofit/>
          </a:bodyPr>
          <a:lstStyle/>
          <a:p>
            <a:r>
              <a:rPr lang="en-US" sz="3600" dirty="0">
                <a:latin typeface="Arial" charset="0"/>
                <a:cs typeface="Arial" charset="0"/>
              </a:rPr>
              <a:t>Hard Systems Method</a:t>
            </a:r>
          </a:p>
        </p:txBody>
      </p:sp>
      <p:sp>
        <p:nvSpPr>
          <p:cNvPr id="3" name="Oval 2"/>
          <p:cNvSpPr/>
          <p:nvPr/>
        </p:nvSpPr>
        <p:spPr>
          <a:xfrm>
            <a:off x="1739280" y="2209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739280" y="3886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1739280"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436096"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Design solution options</a:t>
            </a:r>
          </a:p>
        </p:txBody>
      </p:sp>
      <p:sp>
        <p:nvSpPr>
          <p:cNvPr id="8" name="Oval 7"/>
          <p:cNvSpPr/>
          <p:nvPr/>
        </p:nvSpPr>
        <p:spPr>
          <a:xfrm>
            <a:off x="5436096" y="4114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Evaluate options</a:t>
            </a:r>
          </a:p>
        </p:txBody>
      </p:sp>
      <p:sp>
        <p:nvSpPr>
          <p:cNvPr id="18440" name="TextBox 9"/>
          <p:cNvSpPr txBox="1">
            <a:spLocks noChangeArrowheads="1"/>
          </p:cNvSpPr>
          <p:nvPr/>
        </p:nvSpPr>
        <p:spPr bwMode="auto">
          <a:xfrm>
            <a:off x="1815480" y="25146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Get information</a:t>
            </a:r>
          </a:p>
          <a:p>
            <a:pPr algn="ctr" eaLnBrk="1" hangingPunct="1"/>
            <a:r>
              <a:rPr lang="en-US" sz="1600" dirty="0">
                <a:solidFill>
                  <a:srgbClr val="FFFFFF"/>
                </a:solidFill>
              </a:rPr>
              <a:t>Draw pictures</a:t>
            </a:r>
          </a:p>
        </p:txBody>
      </p:sp>
      <p:sp>
        <p:nvSpPr>
          <p:cNvPr id="18441" name="TextBox 10"/>
          <p:cNvSpPr txBox="1">
            <a:spLocks noChangeArrowheads="1"/>
          </p:cNvSpPr>
          <p:nvPr/>
        </p:nvSpPr>
        <p:spPr bwMode="auto">
          <a:xfrm>
            <a:off x="1739280" y="4038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Appraise resources &amp; constraints</a:t>
            </a:r>
          </a:p>
        </p:txBody>
      </p:sp>
      <p:sp>
        <p:nvSpPr>
          <p:cNvPr id="18442" name="TextBox 11"/>
          <p:cNvSpPr txBox="1">
            <a:spLocks noChangeArrowheads="1"/>
          </p:cNvSpPr>
          <p:nvPr/>
        </p:nvSpPr>
        <p:spPr bwMode="auto">
          <a:xfrm>
            <a:off x="1815480" y="5562600"/>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Formulate </a:t>
            </a:r>
            <a:endParaRPr lang="en-US" sz="1600" dirty="0" smtClean="0">
              <a:solidFill>
                <a:srgbClr val="FFFFFF"/>
              </a:solidFill>
            </a:endParaRPr>
          </a:p>
          <a:p>
            <a:pPr algn="ctr" eaLnBrk="1" hangingPunct="1"/>
            <a:r>
              <a:rPr lang="en-US" sz="1600" dirty="0" smtClean="0">
                <a:solidFill>
                  <a:srgbClr val="FFFFFF"/>
                </a:solidFill>
              </a:rPr>
              <a:t>goals </a:t>
            </a:r>
            <a:r>
              <a:rPr lang="en-US" sz="1600" dirty="0">
                <a:solidFill>
                  <a:srgbClr val="FFFFFF"/>
                </a:solidFill>
              </a:rPr>
              <a:t>&amp; objectives</a:t>
            </a:r>
          </a:p>
        </p:txBody>
      </p:sp>
      <p:sp>
        <p:nvSpPr>
          <p:cNvPr id="13" name="Oval 12"/>
          <p:cNvSpPr/>
          <p:nvPr/>
        </p:nvSpPr>
        <p:spPr>
          <a:xfrm>
            <a:off x="5436096" y="28956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Select best option</a:t>
            </a:r>
          </a:p>
        </p:txBody>
      </p:sp>
      <p:sp>
        <p:nvSpPr>
          <p:cNvPr id="14" name="Oval 13"/>
          <p:cNvSpPr/>
          <p:nvPr/>
        </p:nvSpPr>
        <p:spPr>
          <a:xfrm>
            <a:off x="5364088" y="1600200"/>
            <a:ext cx="1872952" cy="110872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FFFF"/>
                </a:solidFill>
              </a:rPr>
              <a:t>implement </a:t>
            </a:r>
            <a:r>
              <a:rPr lang="en-US" dirty="0">
                <a:solidFill>
                  <a:srgbClr val="FFFFFF"/>
                </a:solidFill>
              </a:rPr>
              <a:t>solution</a:t>
            </a:r>
          </a:p>
        </p:txBody>
      </p:sp>
      <p:cxnSp>
        <p:nvCxnSpPr>
          <p:cNvPr id="16" name="Straight Arrow Connector 15"/>
          <p:cNvCxnSpPr>
            <a:stCxn id="3" idx="4"/>
            <a:endCxn id="5" idx="0"/>
          </p:cNvCxnSpPr>
          <p:nvPr/>
        </p:nvCxnSpPr>
        <p:spPr>
          <a:xfrm rot="5400000">
            <a:off x="2310781" y="3581400"/>
            <a:ext cx="609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0"/>
          </p:cNvCxnSpPr>
          <p:nvPr/>
        </p:nvCxnSpPr>
        <p:spPr>
          <a:xfrm rot="5400000">
            <a:off x="2386981" y="5181600"/>
            <a:ext cx="457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6"/>
            <a:endCxn id="7" idx="2"/>
          </p:cNvCxnSpPr>
          <p:nvPr/>
        </p:nvCxnSpPr>
        <p:spPr>
          <a:xfrm>
            <a:off x="3491880" y="5943600"/>
            <a:ext cx="1944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a:endCxn id="8" idx="4"/>
          </p:cNvCxnSpPr>
          <p:nvPr/>
        </p:nvCxnSpPr>
        <p:spPr>
          <a:xfrm rot="5400000" flipH="1" flipV="1">
            <a:off x="6198097" y="5295900"/>
            <a:ext cx="228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8" idx="0"/>
            <a:endCxn id="13" idx="4"/>
          </p:cNvCxnSpPr>
          <p:nvPr/>
        </p:nvCxnSpPr>
        <p:spPr>
          <a:xfrm rot="5400000" flipH="1" flipV="1">
            <a:off x="6236197" y="4038600"/>
            <a:ext cx="152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0"/>
            <a:endCxn id="14" idx="4"/>
          </p:cNvCxnSpPr>
          <p:nvPr/>
        </p:nvCxnSpPr>
        <p:spPr>
          <a:xfrm flipH="1" flipV="1">
            <a:off x="6300564" y="2708920"/>
            <a:ext cx="11832" cy="186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7504" y="5517232"/>
            <a:ext cx="1584175" cy="936104"/>
          </a:xfrm>
          <a:prstGeom prst="rect">
            <a:avLst/>
          </a:prstGeom>
          <a:noFill/>
        </p:spPr>
        <p:txBody>
          <a:bodyPr wrap="square" rtlCol="0">
            <a:spAutoFit/>
          </a:bodyPr>
          <a:lstStyle/>
          <a:p>
            <a:r>
              <a:rPr lang="en-US" dirty="0" smtClean="0">
                <a:solidFill>
                  <a:schemeClr val="accent4"/>
                </a:solidFill>
              </a:rPr>
              <a:t>Goals are not always clear or shared</a:t>
            </a:r>
            <a:endParaRPr lang="en-US" dirty="0">
              <a:solidFill>
                <a:schemeClr val="accent4"/>
              </a:solidFill>
            </a:endParaRPr>
          </a:p>
        </p:txBody>
      </p:sp>
      <p:sp>
        <p:nvSpPr>
          <p:cNvPr id="20" name="TextBox 19"/>
          <p:cNvSpPr txBox="1"/>
          <p:nvPr/>
        </p:nvSpPr>
        <p:spPr>
          <a:xfrm>
            <a:off x="7308304" y="4161854"/>
            <a:ext cx="1584175" cy="923330"/>
          </a:xfrm>
          <a:prstGeom prst="rect">
            <a:avLst/>
          </a:prstGeom>
          <a:noFill/>
        </p:spPr>
        <p:txBody>
          <a:bodyPr wrap="square" rtlCol="0">
            <a:spAutoFit/>
          </a:bodyPr>
          <a:lstStyle/>
          <a:p>
            <a:r>
              <a:rPr lang="en-US" dirty="0" smtClean="0">
                <a:solidFill>
                  <a:schemeClr val="accent4"/>
                </a:solidFill>
              </a:rPr>
              <a:t>Evaluate against what?</a:t>
            </a:r>
            <a:endParaRPr lang="en-US" dirty="0">
              <a:solidFill>
                <a:schemeClr val="accent4"/>
              </a:solidFill>
            </a:endParaRPr>
          </a:p>
        </p:txBody>
      </p:sp>
    </p:spTree>
    <p:extLst>
      <p:ext uri="{BB962C8B-B14F-4D97-AF65-F5344CB8AC3E}">
        <p14:creationId xmlns:p14="http://schemas.microsoft.com/office/powerpoint/2010/main" val="19911045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476672"/>
            <a:ext cx="8229600" cy="1069848"/>
          </a:xfrm>
        </p:spPr>
        <p:txBody>
          <a:bodyPr>
            <a:normAutofit/>
          </a:bodyPr>
          <a:lstStyle/>
          <a:p>
            <a:r>
              <a:rPr lang="en-US" sz="3600" dirty="0">
                <a:latin typeface="Arial" charset="0"/>
                <a:cs typeface="Arial" charset="0"/>
              </a:rPr>
              <a:t>Hard Systems Method</a:t>
            </a:r>
          </a:p>
        </p:txBody>
      </p:sp>
      <p:sp>
        <p:nvSpPr>
          <p:cNvPr id="3" name="Oval 2"/>
          <p:cNvSpPr/>
          <p:nvPr/>
        </p:nvSpPr>
        <p:spPr>
          <a:xfrm>
            <a:off x="1739280" y="2209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739280" y="3886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1739280"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436096"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Design solution options</a:t>
            </a:r>
          </a:p>
        </p:txBody>
      </p:sp>
      <p:sp>
        <p:nvSpPr>
          <p:cNvPr id="8" name="Oval 7"/>
          <p:cNvSpPr/>
          <p:nvPr/>
        </p:nvSpPr>
        <p:spPr>
          <a:xfrm>
            <a:off x="5436096" y="4114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Evaluate options</a:t>
            </a:r>
          </a:p>
        </p:txBody>
      </p:sp>
      <p:sp>
        <p:nvSpPr>
          <p:cNvPr id="18440" name="TextBox 9"/>
          <p:cNvSpPr txBox="1">
            <a:spLocks noChangeArrowheads="1"/>
          </p:cNvSpPr>
          <p:nvPr/>
        </p:nvSpPr>
        <p:spPr bwMode="auto">
          <a:xfrm>
            <a:off x="1815480" y="25146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Get information</a:t>
            </a:r>
          </a:p>
          <a:p>
            <a:pPr algn="ctr" eaLnBrk="1" hangingPunct="1"/>
            <a:r>
              <a:rPr lang="en-US" sz="1600" dirty="0">
                <a:solidFill>
                  <a:srgbClr val="FFFFFF"/>
                </a:solidFill>
              </a:rPr>
              <a:t>Draw pictures</a:t>
            </a:r>
          </a:p>
        </p:txBody>
      </p:sp>
      <p:sp>
        <p:nvSpPr>
          <p:cNvPr id="18441" name="TextBox 10"/>
          <p:cNvSpPr txBox="1">
            <a:spLocks noChangeArrowheads="1"/>
          </p:cNvSpPr>
          <p:nvPr/>
        </p:nvSpPr>
        <p:spPr bwMode="auto">
          <a:xfrm>
            <a:off x="1739280" y="4038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Appraise resources &amp; constraints</a:t>
            </a:r>
          </a:p>
        </p:txBody>
      </p:sp>
      <p:sp>
        <p:nvSpPr>
          <p:cNvPr id="18442" name="TextBox 11"/>
          <p:cNvSpPr txBox="1">
            <a:spLocks noChangeArrowheads="1"/>
          </p:cNvSpPr>
          <p:nvPr/>
        </p:nvSpPr>
        <p:spPr bwMode="auto">
          <a:xfrm>
            <a:off x="1815480" y="5562600"/>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Formulate </a:t>
            </a:r>
            <a:endParaRPr lang="en-US" sz="1600" dirty="0" smtClean="0">
              <a:solidFill>
                <a:srgbClr val="FFFFFF"/>
              </a:solidFill>
            </a:endParaRPr>
          </a:p>
          <a:p>
            <a:pPr algn="ctr" eaLnBrk="1" hangingPunct="1"/>
            <a:r>
              <a:rPr lang="en-US" sz="1600" dirty="0" smtClean="0">
                <a:solidFill>
                  <a:srgbClr val="FFFFFF"/>
                </a:solidFill>
              </a:rPr>
              <a:t>goals </a:t>
            </a:r>
            <a:r>
              <a:rPr lang="en-US" sz="1600" dirty="0">
                <a:solidFill>
                  <a:srgbClr val="FFFFFF"/>
                </a:solidFill>
              </a:rPr>
              <a:t>&amp; objectives</a:t>
            </a:r>
          </a:p>
        </p:txBody>
      </p:sp>
      <p:sp>
        <p:nvSpPr>
          <p:cNvPr id="13" name="Oval 12"/>
          <p:cNvSpPr/>
          <p:nvPr/>
        </p:nvSpPr>
        <p:spPr>
          <a:xfrm>
            <a:off x="5436096" y="28956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Select best option</a:t>
            </a:r>
          </a:p>
        </p:txBody>
      </p:sp>
      <p:sp>
        <p:nvSpPr>
          <p:cNvPr id="14" name="Oval 13"/>
          <p:cNvSpPr/>
          <p:nvPr/>
        </p:nvSpPr>
        <p:spPr>
          <a:xfrm>
            <a:off x="5364088" y="1600200"/>
            <a:ext cx="1872952" cy="110872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FFFF"/>
                </a:solidFill>
              </a:rPr>
              <a:t>implement </a:t>
            </a:r>
            <a:r>
              <a:rPr lang="en-US" dirty="0">
                <a:solidFill>
                  <a:srgbClr val="FFFFFF"/>
                </a:solidFill>
              </a:rPr>
              <a:t>solution</a:t>
            </a:r>
          </a:p>
        </p:txBody>
      </p:sp>
      <p:cxnSp>
        <p:nvCxnSpPr>
          <p:cNvPr id="16" name="Straight Arrow Connector 15"/>
          <p:cNvCxnSpPr>
            <a:stCxn id="3" idx="4"/>
            <a:endCxn id="5" idx="0"/>
          </p:cNvCxnSpPr>
          <p:nvPr/>
        </p:nvCxnSpPr>
        <p:spPr>
          <a:xfrm rot="5400000">
            <a:off x="2310781" y="3581400"/>
            <a:ext cx="609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0"/>
          </p:cNvCxnSpPr>
          <p:nvPr/>
        </p:nvCxnSpPr>
        <p:spPr>
          <a:xfrm rot="5400000">
            <a:off x="2386981" y="5181600"/>
            <a:ext cx="457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6"/>
            <a:endCxn id="7" idx="2"/>
          </p:cNvCxnSpPr>
          <p:nvPr/>
        </p:nvCxnSpPr>
        <p:spPr>
          <a:xfrm>
            <a:off x="3491880" y="5943600"/>
            <a:ext cx="1944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a:endCxn id="8" idx="4"/>
          </p:cNvCxnSpPr>
          <p:nvPr/>
        </p:nvCxnSpPr>
        <p:spPr>
          <a:xfrm rot="5400000" flipH="1" flipV="1">
            <a:off x="6198097" y="5295900"/>
            <a:ext cx="228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8" idx="0"/>
            <a:endCxn id="13" idx="4"/>
          </p:cNvCxnSpPr>
          <p:nvPr/>
        </p:nvCxnSpPr>
        <p:spPr>
          <a:xfrm rot="5400000" flipH="1" flipV="1">
            <a:off x="6236197" y="4038600"/>
            <a:ext cx="152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0"/>
            <a:endCxn id="14" idx="4"/>
          </p:cNvCxnSpPr>
          <p:nvPr/>
        </p:nvCxnSpPr>
        <p:spPr>
          <a:xfrm flipH="1" flipV="1">
            <a:off x="6300564" y="2708920"/>
            <a:ext cx="11832" cy="186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7504" y="5517232"/>
            <a:ext cx="1584175" cy="936104"/>
          </a:xfrm>
          <a:prstGeom prst="rect">
            <a:avLst/>
          </a:prstGeom>
          <a:noFill/>
        </p:spPr>
        <p:txBody>
          <a:bodyPr wrap="square" rtlCol="0">
            <a:spAutoFit/>
          </a:bodyPr>
          <a:lstStyle/>
          <a:p>
            <a:r>
              <a:rPr lang="en-US" dirty="0" smtClean="0">
                <a:solidFill>
                  <a:schemeClr val="accent4"/>
                </a:solidFill>
              </a:rPr>
              <a:t>Goals are not always clear or shared</a:t>
            </a:r>
            <a:endParaRPr lang="en-US" dirty="0">
              <a:solidFill>
                <a:schemeClr val="accent4"/>
              </a:solidFill>
            </a:endParaRPr>
          </a:p>
        </p:txBody>
      </p:sp>
      <p:sp>
        <p:nvSpPr>
          <p:cNvPr id="20" name="TextBox 19"/>
          <p:cNvSpPr txBox="1"/>
          <p:nvPr/>
        </p:nvSpPr>
        <p:spPr>
          <a:xfrm>
            <a:off x="7308304" y="2996952"/>
            <a:ext cx="1584175" cy="923330"/>
          </a:xfrm>
          <a:prstGeom prst="rect">
            <a:avLst/>
          </a:prstGeom>
          <a:noFill/>
        </p:spPr>
        <p:txBody>
          <a:bodyPr wrap="square" rtlCol="0">
            <a:spAutoFit/>
          </a:bodyPr>
          <a:lstStyle/>
          <a:p>
            <a:r>
              <a:rPr lang="en-US" dirty="0" smtClean="0">
                <a:solidFill>
                  <a:schemeClr val="accent4"/>
                </a:solidFill>
              </a:rPr>
              <a:t>There is not always a best option</a:t>
            </a:r>
            <a:endParaRPr lang="en-US" dirty="0">
              <a:solidFill>
                <a:schemeClr val="accent4"/>
              </a:solidFill>
            </a:endParaRPr>
          </a:p>
        </p:txBody>
      </p:sp>
      <p:sp>
        <p:nvSpPr>
          <p:cNvPr id="21" name="TextBox 20"/>
          <p:cNvSpPr txBox="1"/>
          <p:nvPr/>
        </p:nvSpPr>
        <p:spPr>
          <a:xfrm>
            <a:off x="7308304" y="4161854"/>
            <a:ext cx="1584175" cy="923330"/>
          </a:xfrm>
          <a:prstGeom prst="rect">
            <a:avLst/>
          </a:prstGeom>
          <a:noFill/>
        </p:spPr>
        <p:txBody>
          <a:bodyPr wrap="square" rtlCol="0">
            <a:spAutoFit/>
          </a:bodyPr>
          <a:lstStyle/>
          <a:p>
            <a:r>
              <a:rPr lang="en-US" dirty="0" smtClean="0">
                <a:solidFill>
                  <a:schemeClr val="accent4"/>
                </a:solidFill>
              </a:rPr>
              <a:t>Evaluate against what?</a:t>
            </a:r>
            <a:endParaRPr lang="en-US" dirty="0">
              <a:solidFill>
                <a:schemeClr val="accent4"/>
              </a:solidFill>
            </a:endParaRPr>
          </a:p>
        </p:txBody>
      </p:sp>
    </p:spTree>
    <p:extLst>
      <p:ext uri="{BB962C8B-B14F-4D97-AF65-F5344CB8AC3E}">
        <p14:creationId xmlns:p14="http://schemas.microsoft.com/office/powerpoint/2010/main" val="19363836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476672"/>
            <a:ext cx="8229600" cy="1069848"/>
          </a:xfrm>
        </p:spPr>
        <p:txBody>
          <a:bodyPr>
            <a:normAutofit/>
          </a:bodyPr>
          <a:lstStyle/>
          <a:p>
            <a:r>
              <a:rPr lang="en-US" sz="3600" dirty="0">
                <a:latin typeface="Arial" charset="0"/>
                <a:cs typeface="Arial" charset="0"/>
              </a:rPr>
              <a:t>Hard Systems Method</a:t>
            </a:r>
          </a:p>
        </p:txBody>
      </p:sp>
      <p:sp>
        <p:nvSpPr>
          <p:cNvPr id="3" name="Oval 2"/>
          <p:cNvSpPr/>
          <p:nvPr/>
        </p:nvSpPr>
        <p:spPr>
          <a:xfrm>
            <a:off x="1739280" y="2209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739280" y="3886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1739280"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436096"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Design solution options</a:t>
            </a:r>
          </a:p>
        </p:txBody>
      </p:sp>
      <p:sp>
        <p:nvSpPr>
          <p:cNvPr id="8" name="Oval 7"/>
          <p:cNvSpPr/>
          <p:nvPr/>
        </p:nvSpPr>
        <p:spPr>
          <a:xfrm>
            <a:off x="5436096" y="4114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Evaluate options</a:t>
            </a:r>
          </a:p>
        </p:txBody>
      </p:sp>
      <p:sp>
        <p:nvSpPr>
          <p:cNvPr id="18440" name="TextBox 9"/>
          <p:cNvSpPr txBox="1">
            <a:spLocks noChangeArrowheads="1"/>
          </p:cNvSpPr>
          <p:nvPr/>
        </p:nvSpPr>
        <p:spPr bwMode="auto">
          <a:xfrm>
            <a:off x="1815480" y="25146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Get information</a:t>
            </a:r>
          </a:p>
          <a:p>
            <a:pPr algn="ctr" eaLnBrk="1" hangingPunct="1"/>
            <a:r>
              <a:rPr lang="en-US" sz="1600" dirty="0">
                <a:solidFill>
                  <a:srgbClr val="FFFFFF"/>
                </a:solidFill>
              </a:rPr>
              <a:t>Draw pictures</a:t>
            </a:r>
          </a:p>
        </p:txBody>
      </p:sp>
      <p:sp>
        <p:nvSpPr>
          <p:cNvPr id="18441" name="TextBox 10"/>
          <p:cNvSpPr txBox="1">
            <a:spLocks noChangeArrowheads="1"/>
          </p:cNvSpPr>
          <p:nvPr/>
        </p:nvSpPr>
        <p:spPr bwMode="auto">
          <a:xfrm>
            <a:off x="1739280" y="4038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Appraise resources &amp; constraints</a:t>
            </a:r>
          </a:p>
        </p:txBody>
      </p:sp>
      <p:sp>
        <p:nvSpPr>
          <p:cNvPr id="18442" name="TextBox 11"/>
          <p:cNvSpPr txBox="1">
            <a:spLocks noChangeArrowheads="1"/>
          </p:cNvSpPr>
          <p:nvPr/>
        </p:nvSpPr>
        <p:spPr bwMode="auto">
          <a:xfrm>
            <a:off x="1815480" y="5562600"/>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Formulate </a:t>
            </a:r>
            <a:endParaRPr lang="en-US" sz="1600" dirty="0" smtClean="0">
              <a:solidFill>
                <a:srgbClr val="FFFFFF"/>
              </a:solidFill>
            </a:endParaRPr>
          </a:p>
          <a:p>
            <a:pPr algn="ctr" eaLnBrk="1" hangingPunct="1"/>
            <a:r>
              <a:rPr lang="en-US" sz="1600" dirty="0" smtClean="0">
                <a:solidFill>
                  <a:srgbClr val="FFFFFF"/>
                </a:solidFill>
              </a:rPr>
              <a:t>goals </a:t>
            </a:r>
            <a:r>
              <a:rPr lang="en-US" sz="1600" dirty="0">
                <a:solidFill>
                  <a:srgbClr val="FFFFFF"/>
                </a:solidFill>
              </a:rPr>
              <a:t>&amp; objectives</a:t>
            </a:r>
          </a:p>
        </p:txBody>
      </p:sp>
      <p:sp>
        <p:nvSpPr>
          <p:cNvPr id="13" name="Oval 12"/>
          <p:cNvSpPr/>
          <p:nvPr/>
        </p:nvSpPr>
        <p:spPr>
          <a:xfrm>
            <a:off x="5436096" y="28956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Select best option</a:t>
            </a:r>
          </a:p>
        </p:txBody>
      </p:sp>
      <p:sp>
        <p:nvSpPr>
          <p:cNvPr id="14" name="Oval 13"/>
          <p:cNvSpPr/>
          <p:nvPr/>
        </p:nvSpPr>
        <p:spPr>
          <a:xfrm>
            <a:off x="5364088" y="1600200"/>
            <a:ext cx="1872952" cy="110872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FFFF"/>
                </a:solidFill>
              </a:rPr>
              <a:t>implement </a:t>
            </a:r>
            <a:r>
              <a:rPr lang="en-US" dirty="0">
                <a:solidFill>
                  <a:srgbClr val="FFFFFF"/>
                </a:solidFill>
              </a:rPr>
              <a:t>solution</a:t>
            </a:r>
          </a:p>
        </p:txBody>
      </p:sp>
      <p:cxnSp>
        <p:nvCxnSpPr>
          <p:cNvPr id="16" name="Straight Arrow Connector 15"/>
          <p:cNvCxnSpPr>
            <a:stCxn id="3" idx="4"/>
            <a:endCxn id="5" idx="0"/>
          </p:cNvCxnSpPr>
          <p:nvPr/>
        </p:nvCxnSpPr>
        <p:spPr>
          <a:xfrm rot="5400000">
            <a:off x="2310781" y="3581400"/>
            <a:ext cx="609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0"/>
          </p:cNvCxnSpPr>
          <p:nvPr/>
        </p:nvCxnSpPr>
        <p:spPr>
          <a:xfrm rot="5400000">
            <a:off x="2386981" y="5181600"/>
            <a:ext cx="457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6"/>
            <a:endCxn id="7" idx="2"/>
          </p:cNvCxnSpPr>
          <p:nvPr/>
        </p:nvCxnSpPr>
        <p:spPr>
          <a:xfrm>
            <a:off x="3491880" y="5943600"/>
            <a:ext cx="1944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a:endCxn id="8" idx="4"/>
          </p:cNvCxnSpPr>
          <p:nvPr/>
        </p:nvCxnSpPr>
        <p:spPr>
          <a:xfrm rot="5400000" flipH="1" flipV="1">
            <a:off x="6198097" y="5295900"/>
            <a:ext cx="228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8" idx="0"/>
            <a:endCxn id="13" idx="4"/>
          </p:cNvCxnSpPr>
          <p:nvPr/>
        </p:nvCxnSpPr>
        <p:spPr>
          <a:xfrm rot="5400000" flipH="1" flipV="1">
            <a:off x="6236197" y="4038600"/>
            <a:ext cx="152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0"/>
            <a:endCxn id="14" idx="4"/>
          </p:cNvCxnSpPr>
          <p:nvPr/>
        </p:nvCxnSpPr>
        <p:spPr>
          <a:xfrm flipH="1" flipV="1">
            <a:off x="6300564" y="2708920"/>
            <a:ext cx="11832" cy="186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7504" y="5517232"/>
            <a:ext cx="1584175" cy="936104"/>
          </a:xfrm>
          <a:prstGeom prst="rect">
            <a:avLst/>
          </a:prstGeom>
          <a:noFill/>
        </p:spPr>
        <p:txBody>
          <a:bodyPr wrap="square" rtlCol="0">
            <a:spAutoFit/>
          </a:bodyPr>
          <a:lstStyle/>
          <a:p>
            <a:r>
              <a:rPr lang="en-US" dirty="0" smtClean="0">
                <a:solidFill>
                  <a:schemeClr val="accent4"/>
                </a:solidFill>
              </a:rPr>
              <a:t>Goals are not always clear or shared</a:t>
            </a:r>
            <a:endParaRPr lang="en-US" dirty="0">
              <a:solidFill>
                <a:schemeClr val="accent4"/>
              </a:solidFill>
            </a:endParaRPr>
          </a:p>
        </p:txBody>
      </p:sp>
      <p:sp>
        <p:nvSpPr>
          <p:cNvPr id="20" name="TextBox 19"/>
          <p:cNvSpPr txBox="1"/>
          <p:nvPr/>
        </p:nvSpPr>
        <p:spPr>
          <a:xfrm>
            <a:off x="7308304" y="2996952"/>
            <a:ext cx="1584175" cy="923330"/>
          </a:xfrm>
          <a:prstGeom prst="rect">
            <a:avLst/>
          </a:prstGeom>
          <a:noFill/>
        </p:spPr>
        <p:txBody>
          <a:bodyPr wrap="square" rtlCol="0">
            <a:spAutoFit/>
          </a:bodyPr>
          <a:lstStyle/>
          <a:p>
            <a:r>
              <a:rPr lang="en-US" dirty="0" smtClean="0">
                <a:solidFill>
                  <a:schemeClr val="accent4"/>
                </a:solidFill>
              </a:rPr>
              <a:t>There is not always a best option</a:t>
            </a:r>
            <a:endParaRPr lang="en-US" dirty="0">
              <a:solidFill>
                <a:schemeClr val="accent4"/>
              </a:solidFill>
            </a:endParaRPr>
          </a:p>
        </p:txBody>
      </p:sp>
      <p:sp>
        <p:nvSpPr>
          <p:cNvPr id="21" name="TextBox 20"/>
          <p:cNvSpPr txBox="1"/>
          <p:nvPr/>
        </p:nvSpPr>
        <p:spPr>
          <a:xfrm>
            <a:off x="7308304" y="1484784"/>
            <a:ext cx="1835696" cy="1200329"/>
          </a:xfrm>
          <a:prstGeom prst="rect">
            <a:avLst/>
          </a:prstGeom>
          <a:noFill/>
        </p:spPr>
        <p:txBody>
          <a:bodyPr wrap="square" rtlCol="0">
            <a:spAutoFit/>
          </a:bodyPr>
          <a:lstStyle/>
          <a:p>
            <a:r>
              <a:rPr lang="en-US" dirty="0" smtClean="0">
                <a:solidFill>
                  <a:schemeClr val="accent4"/>
                </a:solidFill>
              </a:rPr>
              <a:t>Not all technical solutions are feasible in reality</a:t>
            </a:r>
            <a:endParaRPr lang="en-US" dirty="0">
              <a:solidFill>
                <a:schemeClr val="accent4"/>
              </a:solidFill>
            </a:endParaRPr>
          </a:p>
        </p:txBody>
      </p:sp>
      <p:sp>
        <p:nvSpPr>
          <p:cNvPr id="23" name="TextBox 22"/>
          <p:cNvSpPr txBox="1"/>
          <p:nvPr/>
        </p:nvSpPr>
        <p:spPr>
          <a:xfrm>
            <a:off x="7308304" y="4161854"/>
            <a:ext cx="1584175" cy="923330"/>
          </a:xfrm>
          <a:prstGeom prst="rect">
            <a:avLst/>
          </a:prstGeom>
          <a:noFill/>
        </p:spPr>
        <p:txBody>
          <a:bodyPr wrap="square" rtlCol="0">
            <a:spAutoFit/>
          </a:bodyPr>
          <a:lstStyle/>
          <a:p>
            <a:r>
              <a:rPr lang="en-US" dirty="0" smtClean="0">
                <a:solidFill>
                  <a:schemeClr val="accent4"/>
                </a:solidFill>
              </a:rPr>
              <a:t>Evaluate against what?</a:t>
            </a:r>
            <a:endParaRPr lang="en-US" dirty="0">
              <a:solidFill>
                <a:schemeClr val="accent4"/>
              </a:solidFill>
            </a:endParaRPr>
          </a:p>
        </p:txBody>
      </p:sp>
    </p:spTree>
    <p:extLst>
      <p:ext uri="{BB962C8B-B14F-4D97-AF65-F5344CB8AC3E}">
        <p14:creationId xmlns:p14="http://schemas.microsoft.com/office/powerpoint/2010/main" val="22455817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476672"/>
            <a:ext cx="8229600" cy="1069848"/>
          </a:xfrm>
        </p:spPr>
        <p:txBody>
          <a:bodyPr>
            <a:normAutofit/>
          </a:bodyPr>
          <a:lstStyle/>
          <a:p>
            <a:r>
              <a:rPr lang="en-US" sz="3600" dirty="0">
                <a:latin typeface="Arial" charset="0"/>
                <a:cs typeface="Arial" charset="0"/>
              </a:rPr>
              <a:t>Hard Systems Method</a:t>
            </a:r>
          </a:p>
        </p:txBody>
      </p:sp>
      <p:sp>
        <p:nvSpPr>
          <p:cNvPr id="3" name="Oval 2"/>
          <p:cNvSpPr/>
          <p:nvPr/>
        </p:nvSpPr>
        <p:spPr>
          <a:xfrm>
            <a:off x="1739280" y="2209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739280" y="3886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1739280"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436096" y="54102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Design solution options</a:t>
            </a:r>
          </a:p>
        </p:txBody>
      </p:sp>
      <p:sp>
        <p:nvSpPr>
          <p:cNvPr id="8" name="Oval 7"/>
          <p:cNvSpPr/>
          <p:nvPr/>
        </p:nvSpPr>
        <p:spPr>
          <a:xfrm>
            <a:off x="5436096" y="41148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Evaluate options</a:t>
            </a:r>
          </a:p>
        </p:txBody>
      </p:sp>
      <p:sp>
        <p:nvSpPr>
          <p:cNvPr id="18440" name="TextBox 9"/>
          <p:cNvSpPr txBox="1">
            <a:spLocks noChangeArrowheads="1"/>
          </p:cNvSpPr>
          <p:nvPr/>
        </p:nvSpPr>
        <p:spPr bwMode="auto">
          <a:xfrm>
            <a:off x="1815480" y="25146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Get information</a:t>
            </a:r>
          </a:p>
          <a:p>
            <a:pPr algn="ctr" eaLnBrk="1" hangingPunct="1"/>
            <a:r>
              <a:rPr lang="en-US" sz="1600" dirty="0">
                <a:solidFill>
                  <a:srgbClr val="FFFFFF"/>
                </a:solidFill>
              </a:rPr>
              <a:t>Draw pictures</a:t>
            </a:r>
          </a:p>
        </p:txBody>
      </p:sp>
      <p:sp>
        <p:nvSpPr>
          <p:cNvPr id="18441" name="TextBox 10"/>
          <p:cNvSpPr txBox="1">
            <a:spLocks noChangeArrowheads="1"/>
          </p:cNvSpPr>
          <p:nvPr/>
        </p:nvSpPr>
        <p:spPr bwMode="auto">
          <a:xfrm>
            <a:off x="1739280" y="4038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Appraise resources &amp; constraints</a:t>
            </a:r>
          </a:p>
        </p:txBody>
      </p:sp>
      <p:sp>
        <p:nvSpPr>
          <p:cNvPr id="18442" name="TextBox 11"/>
          <p:cNvSpPr txBox="1">
            <a:spLocks noChangeArrowheads="1"/>
          </p:cNvSpPr>
          <p:nvPr/>
        </p:nvSpPr>
        <p:spPr bwMode="auto">
          <a:xfrm>
            <a:off x="1815480" y="5562600"/>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solidFill>
                  <a:srgbClr val="FFFFFF"/>
                </a:solidFill>
              </a:rPr>
              <a:t>Formulate </a:t>
            </a:r>
            <a:endParaRPr lang="en-US" sz="1600" dirty="0" smtClean="0">
              <a:solidFill>
                <a:srgbClr val="FFFFFF"/>
              </a:solidFill>
            </a:endParaRPr>
          </a:p>
          <a:p>
            <a:pPr algn="ctr" eaLnBrk="1" hangingPunct="1"/>
            <a:r>
              <a:rPr lang="en-US" sz="1600" dirty="0" smtClean="0">
                <a:solidFill>
                  <a:srgbClr val="FFFFFF"/>
                </a:solidFill>
              </a:rPr>
              <a:t>goals </a:t>
            </a:r>
            <a:r>
              <a:rPr lang="en-US" sz="1600" dirty="0">
                <a:solidFill>
                  <a:srgbClr val="FFFFFF"/>
                </a:solidFill>
              </a:rPr>
              <a:t>&amp; objectives</a:t>
            </a:r>
          </a:p>
        </p:txBody>
      </p:sp>
      <p:sp>
        <p:nvSpPr>
          <p:cNvPr id="13" name="Oval 12"/>
          <p:cNvSpPr/>
          <p:nvPr/>
        </p:nvSpPr>
        <p:spPr>
          <a:xfrm>
            <a:off x="5436096" y="2895600"/>
            <a:ext cx="1752600" cy="1066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Select best option</a:t>
            </a:r>
          </a:p>
        </p:txBody>
      </p:sp>
      <p:sp>
        <p:nvSpPr>
          <p:cNvPr id="14" name="Oval 13"/>
          <p:cNvSpPr/>
          <p:nvPr/>
        </p:nvSpPr>
        <p:spPr>
          <a:xfrm>
            <a:off x="5364088" y="1600200"/>
            <a:ext cx="1872952" cy="110872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FFFF"/>
                </a:solidFill>
              </a:rPr>
              <a:t>implement </a:t>
            </a:r>
            <a:r>
              <a:rPr lang="en-US" dirty="0">
                <a:solidFill>
                  <a:srgbClr val="FFFFFF"/>
                </a:solidFill>
              </a:rPr>
              <a:t>solution</a:t>
            </a:r>
          </a:p>
        </p:txBody>
      </p:sp>
      <p:cxnSp>
        <p:nvCxnSpPr>
          <p:cNvPr id="16" name="Straight Arrow Connector 15"/>
          <p:cNvCxnSpPr>
            <a:stCxn id="3" idx="4"/>
            <a:endCxn id="5" idx="0"/>
          </p:cNvCxnSpPr>
          <p:nvPr/>
        </p:nvCxnSpPr>
        <p:spPr>
          <a:xfrm rot="5400000">
            <a:off x="2310781" y="3581400"/>
            <a:ext cx="609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0"/>
          </p:cNvCxnSpPr>
          <p:nvPr/>
        </p:nvCxnSpPr>
        <p:spPr>
          <a:xfrm rot="5400000">
            <a:off x="2386981" y="5181600"/>
            <a:ext cx="457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6"/>
            <a:endCxn id="7" idx="2"/>
          </p:cNvCxnSpPr>
          <p:nvPr/>
        </p:nvCxnSpPr>
        <p:spPr>
          <a:xfrm>
            <a:off x="3491880" y="5943600"/>
            <a:ext cx="1944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a:endCxn id="8" idx="4"/>
          </p:cNvCxnSpPr>
          <p:nvPr/>
        </p:nvCxnSpPr>
        <p:spPr>
          <a:xfrm rot="5400000" flipH="1" flipV="1">
            <a:off x="6198097" y="5295900"/>
            <a:ext cx="228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8" idx="0"/>
            <a:endCxn id="13" idx="4"/>
          </p:cNvCxnSpPr>
          <p:nvPr/>
        </p:nvCxnSpPr>
        <p:spPr>
          <a:xfrm rot="5400000" flipH="1" flipV="1">
            <a:off x="6236197" y="4038600"/>
            <a:ext cx="1524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0"/>
            <a:endCxn id="14" idx="4"/>
          </p:cNvCxnSpPr>
          <p:nvPr/>
        </p:nvCxnSpPr>
        <p:spPr>
          <a:xfrm flipH="1" flipV="1">
            <a:off x="6300564" y="2708920"/>
            <a:ext cx="11832" cy="186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7504" y="5517232"/>
            <a:ext cx="1584175" cy="936104"/>
          </a:xfrm>
          <a:prstGeom prst="rect">
            <a:avLst/>
          </a:prstGeom>
          <a:noFill/>
        </p:spPr>
        <p:txBody>
          <a:bodyPr wrap="square" rtlCol="0">
            <a:spAutoFit/>
          </a:bodyPr>
          <a:lstStyle/>
          <a:p>
            <a:r>
              <a:rPr lang="en-US" dirty="0" smtClean="0">
                <a:solidFill>
                  <a:schemeClr val="accent4"/>
                </a:solidFill>
              </a:rPr>
              <a:t>Goals are not always clear or shared</a:t>
            </a:r>
            <a:endParaRPr lang="en-US" dirty="0">
              <a:solidFill>
                <a:schemeClr val="accent4"/>
              </a:solidFill>
            </a:endParaRPr>
          </a:p>
        </p:txBody>
      </p:sp>
      <p:sp>
        <p:nvSpPr>
          <p:cNvPr id="20" name="TextBox 19"/>
          <p:cNvSpPr txBox="1"/>
          <p:nvPr/>
        </p:nvSpPr>
        <p:spPr>
          <a:xfrm>
            <a:off x="7308304" y="2996952"/>
            <a:ext cx="1584175" cy="923330"/>
          </a:xfrm>
          <a:prstGeom prst="rect">
            <a:avLst/>
          </a:prstGeom>
          <a:noFill/>
        </p:spPr>
        <p:txBody>
          <a:bodyPr wrap="square" rtlCol="0">
            <a:spAutoFit/>
          </a:bodyPr>
          <a:lstStyle/>
          <a:p>
            <a:r>
              <a:rPr lang="en-US" dirty="0" smtClean="0">
                <a:solidFill>
                  <a:schemeClr val="accent4"/>
                </a:solidFill>
              </a:rPr>
              <a:t>There is not always a best option</a:t>
            </a:r>
            <a:endParaRPr lang="en-US" dirty="0">
              <a:solidFill>
                <a:schemeClr val="accent4"/>
              </a:solidFill>
            </a:endParaRPr>
          </a:p>
        </p:txBody>
      </p:sp>
      <p:sp>
        <p:nvSpPr>
          <p:cNvPr id="23" name="Rectangle 22"/>
          <p:cNvSpPr/>
          <p:nvPr/>
        </p:nvSpPr>
        <p:spPr>
          <a:xfrm>
            <a:off x="3779912" y="3068960"/>
            <a:ext cx="1152128" cy="13681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Users</a:t>
            </a:r>
          </a:p>
          <a:p>
            <a:pPr algn="ctr"/>
            <a:r>
              <a:rPr lang="en-US" sz="6000" dirty="0"/>
              <a:t>?</a:t>
            </a:r>
          </a:p>
        </p:txBody>
      </p:sp>
      <p:sp>
        <p:nvSpPr>
          <p:cNvPr id="24" name="TextBox 23"/>
          <p:cNvSpPr txBox="1"/>
          <p:nvPr/>
        </p:nvSpPr>
        <p:spPr>
          <a:xfrm>
            <a:off x="7308304" y="1484784"/>
            <a:ext cx="1835696" cy="1200329"/>
          </a:xfrm>
          <a:prstGeom prst="rect">
            <a:avLst/>
          </a:prstGeom>
          <a:noFill/>
        </p:spPr>
        <p:txBody>
          <a:bodyPr wrap="square" rtlCol="0">
            <a:spAutoFit/>
          </a:bodyPr>
          <a:lstStyle/>
          <a:p>
            <a:r>
              <a:rPr lang="en-US" dirty="0" smtClean="0">
                <a:solidFill>
                  <a:schemeClr val="accent4"/>
                </a:solidFill>
              </a:rPr>
              <a:t>Not all technical solutions are feasible in reality</a:t>
            </a:r>
            <a:endParaRPr lang="en-US" dirty="0">
              <a:solidFill>
                <a:schemeClr val="accent4"/>
              </a:solidFill>
            </a:endParaRPr>
          </a:p>
        </p:txBody>
      </p:sp>
      <p:sp>
        <p:nvSpPr>
          <p:cNvPr id="25" name="TextBox 24"/>
          <p:cNvSpPr txBox="1"/>
          <p:nvPr/>
        </p:nvSpPr>
        <p:spPr>
          <a:xfrm>
            <a:off x="7308304" y="4161854"/>
            <a:ext cx="1584175" cy="923330"/>
          </a:xfrm>
          <a:prstGeom prst="rect">
            <a:avLst/>
          </a:prstGeom>
          <a:noFill/>
        </p:spPr>
        <p:txBody>
          <a:bodyPr wrap="square" rtlCol="0">
            <a:spAutoFit/>
          </a:bodyPr>
          <a:lstStyle/>
          <a:p>
            <a:r>
              <a:rPr lang="en-US" dirty="0" smtClean="0">
                <a:solidFill>
                  <a:schemeClr val="accent4"/>
                </a:solidFill>
              </a:rPr>
              <a:t>Evaluate against what?</a:t>
            </a:r>
            <a:endParaRPr lang="en-US" dirty="0">
              <a:solidFill>
                <a:schemeClr val="accent4"/>
              </a:solidFill>
            </a:endParaRPr>
          </a:p>
        </p:txBody>
      </p:sp>
    </p:spTree>
    <p:extLst>
      <p:ext uri="{BB962C8B-B14F-4D97-AF65-F5344CB8AC3E}">
        <p14:creationId xmlns:p14="http://schemas.microsoft.com/office/powerpoint/2010/main" val="23322146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28700" y="4774595"/>
            <a:ext cx="7315200" cy="1318701"/>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1028700" y="1556793"/>
            <a:ext cx="7315200" cy="3044622"/>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8" name="Title 1"/>
          <p:cNvSpPr>
            <a:spLocks noGrp="1"/>
          </p:cNvSpPr>
          <p:nvPr>
            <p:ph type="title"/>
          </p:nvPr>
        </p:nvSpPr>
        <p:spPr>
          <a:xfrm>
            <a:off x="539552" y="332656"/>
            <a:ext cx="8229600" cy="1069848"/>
          </a:xfrm>
        </p:spPr>
        <p:txBody>
          <a:bodyPr>
            <a:normAutofit/>
          </a:bodyPr>
          <a:lstStyle/>
          <a:p>
            <a:r>
              <a:rPr lang="en-US" sz="3600" dirty="0"/>
              <a:t>Soft Systems Method: 7 Stage Method</a:t>
            </a:r>
            <a:endParaRPr lang="en-US" sz="3600" dirty="0" smtClean="0"/>
          </a:p>
        </p:txBody>
      </p:sp>
      <p:sp>
        <p:nvSpPr>
          <p:cNvPr id="3" name="Oval 2"/>
          <p:cNvSpPr/>
          <p:nvPr/>
        </p:nvSpPr>
        <p:spPr>
          <a:xfrm>
            <a:off x="1498326" y="2132857"/>
            <a:ext cx="1633514" cy="96163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498326" y="3429001"/>
            <a:ext cx="1633514" cy="93549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1547665" y="4941169"/>
            <a:ext cx="1561506" cy="95866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796136" y="4963727"/>
            <a:ext cx="1656184" cy="936104"/>
          </a:xfrm>
          <a:prstGeom prst="ellipse">
            <a:avLst/>
          </a:prstGeom>
        </p:spPr>
        <p:style>
          <a:lnRef idx="1">
            <a:schemeClr val="accent1"/>
          </a:lnRef>
          <a:fillRef idx="3">
            <a:schemeClr val="accent1"/>
          </a:fillRef>
          <a:effectRef idx="2">
            <a:schemeClr val="accent1"/>
          </a:effectRef>
          <a:fontRef idx="minor">
            <a:schemeClr val="lt1"/>
          </a:fontRef>
        </p:style>
        <p:txBody>
          <a:bodyPr anchor="ctr">
            <a:noAutofit/>
          </a:bodyPr>
          <a:lstStyle/>
          <a:p>
            <a:pPr algn="ctr">
              <a:defRPr/>
            </a:pPr>
            <a:r>
              <a:rPr lang="en-US" sz="1200" dirty="0">
                <a:solidFill>
                  <a:srgbClr val="FFFFFF"/>
                </a:solidFill>
              </a:rPr>
              <a:t>Construct conceptual </a:t>
            </a:r>
            <a:r>
              <a:rPr lang="en-US" sz="1200" dirty="0" smtClean="0">
                <a:solidFill>
                  <a:srgbClr val="FFFFFF"/>
                </a:solidFill>
              </a:rPr>
              <a:t>model</a:t>
            </a:r>
            <a:endParaRPr lang="en-US" sz="1200" dirty="0">
              <a:solidFill>
                <a:srgbClr val="FFFFFF"/>
              </a:solidFill>
            </a:endParaRPr>
          </a:p>
        </p:txBody>
      </p:sp>
      <p:sp>
        <p:nvSpPr>
          <p:cNvPr id="8" name="Oval 7"/>
          <p:cNvSpPr/>
          <p:nvPr/>
        </p:nvSpPr>
        <p:spPr>
          <a:xfrm>
            <a:off x="5860759" y="3645025"/>
            <a:ext cx="1519553" cy="89265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noAutofit/>
          </a:bodyPr>
          <a:lstStyle/>
          <a:p>
            <a:pPr algn="ctr">
              <a:defRPr/>
            </a:pPr>
            <a:r>
              <a:rPr lang="en-US" sz="1200" dirty="0">
                <a:solidFill>
                  <a:srgbClr val="FFFFFF"/>
                </a:solidFill>
              </a:rPr>
              <a:t>Compare models with problem situation</a:t>
            </a:r>
          </a:p>
        </p:txBody>
      </p:sp>
      <p:sp>
        <p:nvSpPr>
          <p:cNvPr id="19464" name="TextBox 9"/>
          <p:cNvSpPr txBox="1">
            <a:spLocks noChangeArrowheads="1"/>
          </p:cNvSpPr>
          <p:nvPr/>
        </p:nvSpPr>
        <p:spPr bwMode="auto">
          <a:xfrm>
            <a:off x="1547664" y="2276873"/>
            <a:ext cx="1476462" cy="936104"/>
          </a:xfrm>
          <a:prstGeom prst="rect">
            <a:avLst/>
          </a:prstGeom>
          <a:noFill/>
          <a:ln w="9525">
            <a:noFill/>
            <a:miter lim="800000"/>
            <a:headEnd/>
            <a:tailEnd/>
          </a:ln>
        </p:spPr>
        <p:txBody>
          <a:bodyPr>
            <a:prstTxWarp prst="textNoShape">
              <a:avLst/>
            </a:prstTxWarp>
            <a:noAutofit/>
          </a:bodyPr>
          <a:lstStyle/>
          <a:p>
            <a:pPr algn="ctr"/>
            <a:r>
              <a:rPr lang="en-US" sz="1200" dirty="0" smtClean="0">
                <a:solidFill>
                  <a:srgbClr val="FFFFFF"/>
                </a:solidFill>
              </a:rPr>
              <a:t>Work with users Get </a:t>
            </a:r>
            <a:r>
              <a:rPr lang="en-US" sz="1200" dirty="0">
                <a:solidFill>
                  <a:srgbClr val="FFFFFF"/>
                </a:solidFill>
              </a:rPr>
              <a:t>information</a:t>
            </a:r>
          </a:p>
          <a:p>
            <a:pPr algn="ctr"/>
            <a:r>
              <a:rPr lang="en-US" sz="1200" dirty="0">
                <a:solidFill>
                  <a:srgbClr val="FFFFFF"/>
                </a:solidFill>
              </a:rPr>
              <a:t>Draw </a:t>
            </a:r>
            <a:r>
              <a:rPr lang="en-US" sz="1200" dirty="0" smtClean="0">
                <a:solidFill>
                  <a:srgbClr val="FFFFFF"/>
                </a:solidFill>
              </a:rPr>
              <a:t>picture</a:t>
            </a:r>
            <a:r>
              <a:rPr lang="en-US" sz="1200" dirty="0">
                <a:solidFill>
                  <a:srgbClr val="FFFFFF"/>
                </a:solidFill>
              </a:rPr>
              <a:t>s</a:t>
            </a:r>
          </a:p>
        </p:txBody>
      </p:sp>
      <p:sp>
        <p:nvSpPr>
          <p:cNvPr id="19465" name="TextBox 10"/>
          <p:cNvSpPr txBox="1">
            <a:spLocks noChangeArrowheads="1"/>
          </p:cNvSpPr>
          <p:nvPr/>
        </p:nvSpPr>
        <p:spPr bwMode="auto">
          <a:xfrm>
            <a:off x="1619672" y="3687416"/>
            <a:ext cx="1431139" cy="461665"/>
          </a:xfrm>
          <a:prstGeom prst="rect">
            <a:avLst/>
          </a:prstGeom>
          <a:noFill/>
          <a:ln w="9525">
            <a:noFill/>
            <a:miter lim="800000"/>
            <a:headEnd/>
            <a:tailEnd/>
          </a:ln>
        </p:spPr>
        <p:txBody>
          <a:bodyPr wrap="square">
            <a:prstTxWarp prst="textNoShape">
              <a:avLst/>
            </a:prstTxWarp>
            <a:spAutoFit/>
          </a:bodyPr>
          <a:lstStyle/>
          <a:p>
            <a:pPr algn="ctr"/>
            <a:r>
              <a:rPr lang="en-US" sz="1200" dirty="0" err="1">
                <a:solidFill>
                  <a:srgbClr val="FFFFFF"/>
                </a:solidFill>
              </a:rPr>
              <a:t>Analyse</a:t>
            </a:r>
            <a:r>
              <a:rPr lang="en-US" sz="1200" dirty="0">
                <a:solidFill>
                  <a:srgbClr val="FFFFFF"/>
                </a:solidFill>
              </a:rPr>
              <a:t> problem situation</a:t>
            </a:r>
          </a:p>
        </p:txBody>
      </p:sp>
      <p:sp>
        <p:nvSpPr>
          <p:cNvPr id="19466" name="TextBox 11"/>
          <p:cNvSpPr txBox="1">
            <a:spLocks noChangeArrowheads="1"/>
          </p:cNvSpPr>
          <p:nvPr/>
        </p:nvSpPr>
        <p:spPr bwMode="auto">
          <a:xfrm>
            <a:off x="1475656" y="5157192"/>
            <a:ext cx="1633515" cy="461665"/>
          </a:xfrm>
          <a:prstGeom prst="rect">
            <a:avLst/>
          </a:prstGeom>
          <a:noFill/>
          <a:ln w="9525">
            <a:noFill/>
            <a:miter lim="800000"/>
            <a:headEnd/>
            <a:tailEnd/>
          </a:ln>
        </p:spPr>
        <p:txBody>
          <a:bodyPr wrap="square">
            <a:prstTxWarp prst="textNoShape">
              <a:avLst/>
            </a:prstTxWarp>
            <a:spAutoFit/>
          </a:bodyPr>
          <a:lstStyle/>
          <a:p>
            <a:pPr algn="ctr"/>
            <a:r>
              <a:rPr lang="en-US" sz="1200" dirty="0" smtClean="0">
                <a:solidFill>
                  <a:srgbClr val="FFFFFF"/>
                </a:solidFill>
              </a:rPr>
              <a:t>Formulate root</a:t>
            </a:r>
          </a:p>
          <a:p>
            <a:pPr algn="ctr"/>
            <a:r>
              <a:rPr lang="en-US" sz="1200" dirty="0" smtClean="0">
                <a:solidFill>
                  <a:srgbClr val="FFFFFF"/>
                </a:solidFill>
              </a:rPr>
              <a:t>definitions</a:t>
            </a:r>
            <a:endParaRPr lang="en-US" sz="1200" dirty="0">
              <a:solidFill>
                <a:srgbClr val="FFFFFF"/>
              </a:solidFill>
            </a:endParaRPr>
          </a:p>
        </p:txBody>
      </p:sp>
      <p:sp>
        <p:nvSpPr>
          <p:cNvPr id="13" name="Oval 12"/>
          <p:cNvSpPr/>
          <p:nvPr/>
        </p:nvSpPr>
        <p:spPr>
          <a:xfrm>
            <a:off x="5868144" y="2636913"/>
            <a:ext cx="1447545" cy="90511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FFFFFF"/>
                </a:solidFill>
              </a:rPr>
              <a:t>Debate with actors</a:t>
            </a:r>
          </a:p>
        </p:txBody>
      </p:sp>
      <p:sp>
        <p:nvSpPr>
          <p:cNvPr id="14" name="Oval 13"/>
          <p:cNvSpPr/>
          <p:nvPr/>
        </p:nvSpPr>
        <p:spPr>
          <a:xfrm>
            <a:off x="5868144" y="1628801"/>
            <a:ext cx="1448245" cy="87744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FFFFFF"/>
                </a:solidFill>
              </a:rPr>
              <a:t>Actions for change</a:t>
            </a:r>
          </a:p>
        </p:txBody>
      </p:sp>
      <p:cxnSp>
        <p:nvCxnSpPr>
          <p:cNvPr id="16" name="Straight Arrow Connector 15"/>
          <p:cNvCxnSpPr>
            <a:stCxn id="3" idx="4"/>
            <a:endCxn id="5" idx="0"/>
          </p:cNvCxnSpPr>
          <p:nvPr/>
        </p:nvCxnSpPr>
        <p:spPr>
          <a:xfrm>
            <a:off x="2315083" y="3094493"/>
            <a:ext cx="0" cy="334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0"/>
          </p:cNvCxnSpPr>
          <p:nvPr/>
        </p:nvCxnSpPr>
        <p:spPr>
          <a:xfrm>
            <a:off x="2315083" y="4364493"/>
            <a:ext cx="13335" cy="576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6"/>
            <a:endCxn id="7" idx="2"/>
          </p:cNvCxnSpPr>
          <p:nvPr/>
        </p:nvCxnSpPr>
        <p:spPr>
          <a:xfrm>
            <a:off x="3109171" y="5420500"/>
            <a:ext cx="2686965" cy="11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a:endCxn id="8" idx="4"/>
          </p:cNvCxnSpPr>
          <p:nvPr/>
        </p:nvCxnSpPr>
        <p:spPr>
          <a:xfrm flipH="1" flipV="1">
            <a:off x="6620536" y="4537675"/>
            <a:ext cx="3692" cy="426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8" idx="0"/>
            <a:endCxn id="13" idx="4"/>
          </p:cNvCxnSpPr>
          <p:nvPr/>
        </p:nvCxnSpPr>
        <p:spPr>
          <a:xfrm flipH="1" flipV="1">
            <a:off x="6591917" y="3542031"/>
            <a:ext cx="28619" cy="102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0"/>
            <a:endCxn id="14" idx="4"/>
          </p:cNvCxnSpPr>
          <p:nvPr/>
        </p:nvCxnSpPr>
        <p:spPr>
          <a:xfrm flipV="1">
            <a:off x="6591917" y="2506248"/>
            <a:ext cx="350" cy="1306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477" name="TextBox 25"/>
          <p:cNvSpPr txBox="1">
            <a:spLocks noChangeArrowheads="1"/>
          </p:cNvSpPr>
          <p:nvPr/>
        </p:nvSpPr>
        <p:spPr bwMode="auto">
          <a:xfrm>
            <a:off x="3584211" y="1628801"/>
            <a:ext cx="1730740" cy="369332"/>
          </a:xfrm>
          <a:prstGeom prst="rect">
            <a:avLst/>
          </a:prstGeom>
          <a:noFill/>
          <a:ln w="9525">
            <a:noFill/>
            <a:miter lim="800000"/>
            <a:headEnd/>
            <a:tailEnd/>
          </a:ln>
        </p:spPr>
        <p:txBody>
          <a:bodyPr wrap="square">
            <a:prstTxWarp prst="textNoShape">
              <a:avLst/>
            </a:prstTxWarp>
            <a:spAutoFit/>
          </a:bodyPr>
          <a:lstStyle/>
          <a:p>
            <a:pPr algn="ctr"/>
            <a:r>
              <a:rPr lang="en-US" dirty="0"/>
              <a:t>Real world</a:t>
            </a:r>
          </a:p>
        </p:txBody>
      </p:sp>
      <p:sp>
        <p:nvSpPr>
          <p:cNvPr id="19478" name="TextBox 27"/>
          <p:cNvSpPr txBox="1">
            <a:spLocks noChangeArrowheads="1"/>
          </p:cNvSpPr>
          <p:nvPr/>
        </p:nvSpPr>
        <p:spPr bwMode="auto">
          <a:xfrm>
            <a:off x="3419872" y="4797153"/>
            <a:ext cx="2348917" cy="369332"/>
          </a:xfrm>
          <a:prstGeom prst="rect">
            <a:avLst/>
          </a:prstGeom>
          <a:noFill/>
          <a:ln w="9525">
            <a:noFill/>
            <a:miter lim="800000"/>
            <a:headEnd/>
            <a:tailEnd/>
          </a:ln>
        </p:spPr>
        <p:txBody>
          <a:bodyPr wrap="square">
            <a:prstTxWarp prst="textNoShape">
              <a:avLst/>
            </a:prstTxWarp>
            <a:spAutoFit/>
          </a:bodyPr>
          <a:lstStyle/>
          <a:p>
            <a:pPr algn="ctr"/>
            <a:r>
              <a:rPr lang="en-US" dirty="0"/>
              <a:t>Conceptual world</a:t>
            </a:r>
          </a:p>
        </p:txBody>
      </p:sp>
      <p:sp>
        <p:nvSpPr>
          <p:cNvPr id="32" name="Rounded Rectangle 31"/>
          <p:cNvSpPr/>
          <p:nvPr/>
        </p:nvSpPr>
        <p:spPr>
          <a:xfrm>
            <a:off x="3851920" y="2636913"/>
            <a:ext cx="1368152" cy="165618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People at the heart of the process</a:t>
            </a:r>
          </a:p>
        </p:txBody>
      </p:sp>
    </p:spTree>
    <p:extLst>
      <p:ext uri="{BB962C8B-B14F-4D97-AF65-F5344CB8AC3E}">
        <p14:creationId xmlns:p14="http://schemas.microsoft.com/office/powerpoint/2010/main" val="25295387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28700" y="4774595"/>
            <a:ext cx="7315200" cy="1318701"/>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1028700" y="1556793"/>
            <a:ext cx="7315200" cy="3044622"/>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8" name="Title 1"/>
          <p:cNvSpPr>
            <a:spLocks noGrp="1"/>
          </p:cNvSpPr>
          <p:nvPr>
            <p:ph type="title"/>
          </p:nvPr>
        </p:nvSpPr>
        <p:spPr>
          <a:xfrm>
            <a:off x="539552" y="332656"/>
            <a:ext cx="8229600" cy="1069848"/>
          </a:xfrm>
        </p:spPr>
        <p:txBody>
          <a:bodyPr>
            <a:normAutofit/>
          </a:bodyPr>
          <a:lstStyle/>
          <a:p>
            <a:r>
              <a:rPr lang="en-US" sz="3600" dirty="0"/>
              <a:t>Soft Systems Method: 7 Stage Method</a:t>
            </a:r>
            <a:endParaRPr lang="en-US" sz="3600" dirty="0" smtClean="0"/>
          </a:p>
        </p:txBody>
      </p:sp>
      <p:sp>
        <p:nvSpPr>
          <p:cNvPr id="3" name="Oval 2"/>
          <p:cNvSpPr/>
          <p:nvPr/>
        </p:nvSpPr>
        <p:spPr>
          <a:xfrm>
            <a:off x="1498326" y="2132857"/>
            <a:ext cx="1633514" cy="96163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498326" y="3429001"/>
            <a:ext cx="1633514" cy="93549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1547665" y="4941169"/>
            <a:ext cx="1561506" cy="95866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796136" y="4963727"/>
            <a:ext cx="1656184" cy="936104"/>
          </a:xfrm>
          <a:prstGeom prst="ellipse">
            <a:avLst/>
          </a:prstGeom>
        </p:spPr>
        <p:style>
          <a:lnRef idx="1">
            <a:schemeClr val="accent1"/>
          </a:lnRef>
          <a:fillRef idx="3">
            <a:schemeClr val="accent1"/>
          </a:fillRef>
          <a:effectRef idx="2">
            <a:schemeClr val="accent1"/>
          </a:effectRef>
          <a:fontRef idx="minor">
            <a:schemeClr val="lt1"/>
          </a:fontRef>
        </p:style>
        <p:txBody>
          <a:bodyPr anchor="ctr">
            <a:noAutofit/>
          </a:bodyPr>
          <a:lstStyle/>
          <a:p>
            <a:pPr algn="ctr">
              <a:defRPr/>
            </a:pPr>
            <a:r>
              <a:rPr lang="en-US" sz="1200" dirty="0">
                <a:solidFill>
                  <a:srgbClr val="FFFFFF"/>
                </a:solidFill>
              </a:rPr>
              <a:t>Construct conceptual </a:t>
            </a:r>
            <a:r>
              <a:rPr lang="en-US" sz="1200" dirty="0" smtClean="0">
                <a:solidFill>
                  <a:srgbClr val="FFFFFF"/>
                </a:solidFill>
              </a:rPr>
              <a:t>model</a:t>
            </a:r>
            <a:endParaRPr lang="en-US" sz="1200" dirty="0">
              <a:solidFill>
                <a:srgbClr val="FFFFFF"/>
              </a:solidFill>
            </a:endParaRPr>
          </a:p>
        </p:txBody>
      </p:sp>
      <p:sp>
        <p:nvSpPr>
          <p:cNvPr id="8" name="Oval 7"/>
          <p:cNvSpPr/>
          <p:nvPr/>
        </p:nvSpPr>
        <p:spPr>
          <a:xfrm>
            <a:off x="5860759" y="3645025"/>
            <a:ext cx="1519553" cy="89265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noAutofit/>
          </a:bodyPr>
          <a:lstStyle/>
          <a:p>
            <a:pPr algn="ctr">
              <a:defRPr/>
            </a:pPr>
            <a:r>
              <a:rPr lang="en-US" sz="1200" dirty="0">
                <a:solidFill>
                  <a:srgbClr val="FFFFFF"/>
                </a:solidFill>
              </a:rPr>
              <a:t>Compare models with problem situation</a:t>
            </a:r>
          </a:p>
        </p:txBody>
      </p:sp>
      <p:sp>
        <p:nvSpPr>
          <p:cNvPr id="19464" name="TextBox 9"/>
          <p:cNvSpPr txBox="1">
            <a:spLocks noChangeArrowheads="1"/>
          </p:cNvSpPr>
          <p:nvPr/>
        </p:nvSpPr>
        <p:spPr bwMode="auto">
          <a:xfrm>
            <a:off x="1547664" y="2276873"/>
            <a:ext cx="1476462" cy="936104"/>
          </a:xfrm>
          <a:prstGeom prst="rect">
            <a:avLst/>
          </a:prstGeom>
          <a:noFill/>
          <a:ln w="9525">
            <a:noFill/>
            <a:miter lim="800000"/>
            <a:headEnd/>
            <a:tailEnd/>
          </a:ln>
        </p:spPr>
        <p:txBody>
          <a:bodyPr>
            <a:prstTxWarp prst="textNoShape">
              <a:avLst/>
            </a:prstTxWarp>
            <a:noAutofit/>
          </a:bodyPr>
          <a:lstStyle/>
          <a:p>
            <a:pPr algn="ctr"/>
            <a:r>
              <a:rPr lang="en-US" sz="1200" dirty="0" smtClean="0">
                <a:solidFill>
                  <a:srgbClr val="FFFFFF"/>
                </a:solidFill>
              </a:rPr>
              <a:t>Work with users Get </a:t>
            </a:r>
            <a:r>
              <a:rPr lang="en-US" sz="1200" dirty="0">
                <a:solidFill>
                  <a:srgbClr val="FFFFFF"/>
                </a:solidFill>
              </a:rPr>
              <a:t>information</a:t>
            </a:r>
          </a:p>
          <a:p>
            <a:pPr algn="ctr"/>
            <a:r>
              <a:rPr lang="en-US" sz="1200" dirty="0">
                <a:solidFill>
                  <a:srgbClr val="FFFFFF"/>
                </a:solidFill>
              </a:rPr>
              <a:t>Draw </a:t>
            </a:r>
            <a:r>
              <a:rPr lang="en-US" sz="1200" dirty="0" smtClean="0">
                <a:solidFill>
                  <a:srgbClr val="FFFFFF"/>
                </a:solidFill>
              </a:rPr>
              <a:t>picture</a:t>
            </a:r>
            <a:r>
              <a:rPr lang="en-US" sz="1200" dirty="0">
                <a:solidFill>
                  <a:srgbClr val="FFFFFF"/>
                </a:solidFill>
              </a:rPr>
              <a:t>s</a:t>
            </a:r>
          </a:p>
        </p:txBody>
      </p:sp>
      <p:sp>
        <p:nvSpPr>
          <p:cNvPr id="19465" name="TextBox 10"/>
          <p:cNvSpPr txBox="1">
            <a:spLocks noChangeArrowheads="1"/>
          </p:cNvSpPr>
          <p:nvPr/>
        </p:nvSpPr>
        <p:spPr bwMode="auto">
          <a:xfrm>
            <a:off x="1619672" y="3687416"/>
            <a:ext cx="1431139" cy="461665"/>
          </a:xfrm>
          <a:prstGeom prst="rect">
            <a:avLst/>
          </a:prstGeom>
          <a:noFill/>
          <a:ln w="9525">
            <a:noFill/>
            <a:miter lim="800000"/>
            <a:headEnd/>
            <a:tailEnd/>
          </a:ln>
        </p:spPr>
        <p:txBody>
          <a:bodyPr wrap="square">
            <a:prstTxWarp prst="textNoShape">
              <a:avLst/>
            </a:prstTxWarp>
            <a:spAutoFit/>
          </a:bodyPr>
          <a:lstStyle/>
          <a:p>
            <a:pPr algn="ctr"/>
            <a:r>
              <a:rPr lang="en-US" sz="1200" dirty="0" err="1">
                <a:solidFill>
                  <a:srgbClr val="FFFFFF"/>
                </a:solidFill>
              </a:rPr>
              <a:t>Analyse</a:t>
            </a:r>
            <a:r>
              <a:rPr lang="en-US" sz="1200" dirty="0">
                <a:solidFill>
                  <a:srgbClr val="FFFFFF"/>
                </a:solidFill>
              </a:rPr>
              <a:t> problem situation</a:t>
            </a:r>
          </a:p>
        </p:txBody>
      </p:sp>
      <p:sp>
        <p:nvSpPr>
          <p:cNvPr id="19466" name="TextBox 11"/>
          <p:cNvSpPr txBox="1">
            <a:spLocks noChangeArrowheads="1"/>
          </p:cNvSpPr>
          <p:nvPr/>
        </p:nvSpPr>
        <p:spPr bwMode="auto">
          <a:xfrm>
            <a:off x="1475656" y="5157192"/>
            <a:ext cx="1633515" cy="461665"/>
          </a:xfrm>
          <a:prstGeom prst="rect">
            <a:avLst/>
          </a:prstGeom>
          <a:noFill/>
          <a:ln w="9525">
            <a:noFill/>
            <a:miter lim="800000"/>
            <a:headEnd/>
            <a:tailEnd/>
          </a:ln>
        </p:spPr>
        <p:txBody>
          <a:bodyPr wrap="square">
            <a:prstTxWarp prst="textNoShape">
              <a:avLst/>
            </a:prstTxWarp>
            <a:spAutoFit/>
          </a:bodyPr>
          <a:lstStyle/>
          <a:p>
            <a:pPr algn="ctr"/>
            <a:r>
              <a:rPr lang="en-US" sz="1200" dirty="0" smtClean="0">
                <a:solidFill>
                  <a:srgbClr val="FFFFFF"/>
                </a:solidFill>
              </a:rPr>
              <a:t>Formulate root</a:t>
            </a:r>
          </a:p>
          <a:p>
            <a:pPr algn="ctr"/>
            <a:r>
              <a:rPr lang="en-US" sz="1200" dirty="0" smtClean="0">
                <a:solidFill>
                  <a:srgbClr val="FFFFFF"/>
                </a:solidFill>
              </a:rPr>
              <a:t>definitions</a:t>
            </a:r>
            <a:endParaRPr lang="en-US" sz="1200" dirty="0">
              <a:solidFill>
                <a:srgbClr val="FFFFFF"/>
              </a:solidFill>
            </a:endParaRPr>
          </a:p>
        </p:txBody>
      </p:sp>
      <p:sp>
        <p:nvSpPr>
          <p:cNvPr id="13" name="Oval 12"/>
          <p:cNvSpPr/>
          <p:nvPr/>
        </p:nvSpPr>
        <p:spPr>
          <a:xfrm>
            <a:off x="5868144" y="2636913"/>
            <a:ext cx="1447545" cy="90511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FFFFFF"/>
                </a:solidFill>
              </a:rPr>
              <a:t>Debate with actors</a:t>
            </a:r>
          </a:p>
        </p:txBody>
      </p:sp>
      <p:sp>
        <p:nvSpPr>
          <p:cNvPr id="14" name="Oval 13"/>
          <p:cNvSpPr/>
          <p:nvPr/>
        </p:nvSpPr>
        <p:spPr>
          <a:xfrm>
            <a:off x="5868144" y="1628801"/>
            <a:ext cx="1448245" cy="87744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FFFFFF"/>
                </a:solidFill>
              </a:rPr>
              <a:t>Actions for change</a:t>
            </a:r>
          </a:p>
        </p:txBody>
      </p:sp>
      <p:cxnSp>
        <p:nvCxnSpPr>
          <p:cNvPr id="16" name="Straight Arrow Connector 15"/>
          <p:cNvCxnSpPr>
            <a:stCxn id="3" idx="4"/>
            <a:endCxn id="5" idx="0"/>
          </p:cNvCxnSpPr>
          <p:nvPr/>
        </p:nvCxnSpPr>
        <p:spPr>
          <a:xfrm>
            <a:off x="2315083" y="3094493"/>
            <a:ext cx="0" cy="334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0"/>
          </p:cNvCxnSpPr>
          <p:nvPr/>
        </p:nvCxnSpPr>
        <p:spPr>
          <a:xfrm>
            <a:off x="2315083" y="4364493"/>
            <a:ext cx="13335" cy="576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6"/>
            <a:endCxn id="7" idx="2"/>
          </p:cNvCxnSpPr>
          <p:nvPr/>
        </p:nvCxnSpPr>
        <p:spPr>
          <a:xfrm>
            <a:off x="3109171" y="5420500"/>
            <a:ext cx="2686965" cy="11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a:endCxn id="8" idx="4"/>
          </p:cNvCxnSpPr>
          <p:nvPr/>
        </p:nvCxnSpPr>
        <p:spPr>
          <a:xfrm flipH="1" flipV="1">
            <a:off x="6620536" y="4537675"/>
            <a:ext cx="3692" cy="426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8" idx="0"/>
            <a:endCxn id="13" idx="4"/>
          </p:cNvCxnSpPr>
          <p:nvPr/>
        </p:nvCxnSpPr>
        <p:spPr>
          <a:xfrm flipH="1" flipV="1">
            <a:off x="6591917" y="3542031"/>
            <a:ext cx="28619" cy="102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0"/>
            <a:endCxn id="14" idx="4"/>
          </p:cNvCxnSpPr>
          <p:nvPr/>
        </p:nvCxnSpPr>
        <p:spPr>
          <a:xfrm flipV="1">
            <a:off x="6591917" y="2506248"/>
            <a:ext cx="350" cy="1306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477" name="TextBox 25"/>
          <p:cNvSpPr txBox="1">
            <a:spLocks noChangeArrowheads="1"/>
          </p:cNvSpPr>
          <p:nvPr/>
        </p:nvSpPr>
        <p:spPr bwMode="auto">
          <a:xfrm>
            <a:off x="3584211" y="1628801"/>
            <a:ext cx="1730740" cy="369332"/>
          </a:xfrm>
          <a:prstGeom prst="rect">
            <a:avLst/>
          </a:prstGeom>
          <a:noFill/>
          <a:ln w="9525">
            <a:noFill/>
            <a:miter lim="800000"/>
            <a:headEnd/>
            <a:tailEnd/>
          </a:ln>
        </p:spPr>
        <p:txBody>
          <a:bodyPr wrap="square">
            <a:prstTxWarp prst="textNoShape">
              <a:avLst/>
            </a:prstTxWarp>
            <a:spAutoFit/>
          </a:bodyPr>
          <a:lstStyle/>
          <a:p>
            <a:pPr algn="ctr"/>
            <a:r>
              <a:rPr lang="en-US" dirty="0"/>
              <a:t>Real world</a:t>
            </a:r>
          </a:p>
        </p:txBody>
      </p:sp>
      <p:sp>
        <p:nvSpPr>
          <p:cNvPr id="19478" name="TextBox 27"/>
          <p:cNvSpPr txBox="1">
            <a:spLocks noChangeArrowheads="1"/>
          </p:cNvSpPr>
          <p:nvPr/>
        </p:nvSpPr>
        <p:spPr bwMode="auto">
          <a:xfrm>
            <a:off x="3419872" y="4797153"/>
            <a:ext cx="2348917" cy="369332"/>
          </a:xfrm>
          <a:prstGeom prst="rect">
            <a:avLst/>
          </a:prstGeom>
          <a:noFill/>
          <a:ln w="9525">
            <a:noFill/>
            <a:miter lim="800000"/>
            <a:headEnd/>
            <a:tailEnd/>
          </a:ln>
        </p:spPr>
        <p:txBody>
          <a:bodyPr wrap="square">
            <a:prstTxWarp prst="textNoShape">
              <a:avLst/>
            </a:prstTxWarp>
            <a:spAutoFit/>
          </a:bodyPr>
          <a:lstStyle/>
          <a:p>
            <a:pPr algn="ctr"/>
            <a:r>
              <a:rPr lang="en-US" dirty="0"/>
              <a:t>Conceptual world</a:t>
            </a:r>
          </a:p>
        </p:txBody>
      </p:sp>
      <p:sp>
        <p:nvSpPr>
          <p:cNvPr id="32" name="Rounded Rectangle 31"/>
          <p:cNvSpPr/>
          <p:nvPr/>
        </p:nvSpPr>
        <p:spPr>
          <a:xfrm>
            <a:off x="3851920" y="2636913"/>
            <a:ext cx="1368152" cy="165618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People at the heart of the process</a:t>
            </a:r>
          </a:p>
        </p:txBody>
      </p:sp>
      <p:sp>
        <p:nvSpPr>
          <p:cNvPr id="26" name="TextBox 25"/>
          <p:cNvSpPr txBox="1"/>
          <p:nvPr/>
        </p:nvSpPr>
        <p:spPr>
          <a:xfrm>
            <a:off x="827584" y="6093296"/>
            <a:ext cx="7632848" cy="461665"/>
          </a:xfrm>
          <a:prstGeom prst="rect">
            <a:avLst/>
          </a:prstGeom>
          <a:noFill/>
        </p:spPr>
        <p:txBody>
          <a:bodyPr wrap="square" rtlCol="0">
            <a:spAutoFit/>
          </a:bodyPr>
          <a:lstStyle/>
          <a:p>
            <a:pPr algn="ctr"/>
            <a:r>
              <a:rPr lang="en-US" sz="2400" dirty="0" smtClean="0">
                <a:solidFill>
                  <a:schemeClr val="accent4"/>
                </a:solidFill>
              </a:rPr>
              <a:t>But how do we do these things?</a:t>
            </a:r>
            <a:endParaRPr lang="en-US" sz="2400" dirty="0">
              <a:solidFill>
                <a:schemeClr val="accent4"/>
              </a:solidFill>
            </a:endParaRPr>
          </a:p>
        </p:txBody>
      </p:sp>
    </p:spTree>
    <p:extLst>
      <p:ext uri="{BB962C8B-B14F-4D97-AF65-F5344CB8AC3E}">
        <p14:creationId xmlns:p14="http://schemas.microsoft.com/office/powerpoint/2010/main" val="34700428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248"/>
            <a:ext cx="8229600" cy="1066800"/>
          </a:xfrm>
        </p:spPr>
        <p:txBody>
          <a:bodyPr/>
          <a:lstStyle/>
          <a:p>
            <a:pPr algn="ctr"/>
            <a:r>
              <a:rPr lang="en-US" dirty="0" smtClean="0"/>
              <a:t>Next: </a:t>
            </a:r>
            <a:r>
              <a:rPr lang="en-US" dirty="0" smtClean="0"/>
              <a:t>Soft </a:t>
            </a:r>
            <a:r>
              <a:rPr lang="en-US" dirty="0" smtClean="0"/>
              <a:t>Systems </a:t>
            </a:r>
            <a:r>
              <a:rPr lang="en-US" dirty="0" smtClean="0"/>
              <a:t>Analysis and Modeling</a:t>
            </a:r>
            <a:endParaRPr lang="en-US" dirty="0"/>
          </a:p>
        </p:txBody>
      </p:sp>
    </p:spTree>
    <p:extLst>
      <p:ext uri="{BB962C8B-B14F-4D97-AF65-F5344CB8AC3E}">
        <p14:creationId xmlns:p14="http://schemas.microsoft.com/office/powerpoint/2010/main" val="19935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23850" y="548680"/>
            <a:ext cx="8229600" cy="1066800"/>
          </a:xfrm>
        </p:spPr>
        <p:txBody>
          <a:bodyPr/>
          <a:lstStyle/>
          <a:p>
            <a:pPr eaLnBrk="1" hangingPunct="1"/>
            <a:r>
              <a:rPr lang="en-GB" sz="3600" dirty="0" smtClean="0">
                <a:latin typeface="Arial" charset="0"/>
                <a:cs typeface="Arial" charset="0"/>
              </a:rPr>
              <a:t>Problem Solving in the Large</a:t>
            </a:r>
            <a:endParaRPr lang="en-US" sz="3600" dirty="0">
              <a:latin typeface="Arial" charset="0"/>
              <a:cs typeface="Arial" charset="0"/>
            </a:endParaRPr>
          </a:p>
        </p:txBody>
      </p:sp>
      <p:pic>
        <p:nvPicPr>
          <p:cNvPr id="3" name="Picture 2"/>
          <p:cNvPicPr>
            <a:picLocks noChangeAspect="1"/>
          </p:cNvPicPr>
          <p:nvPr/>
        </p:nvPicPr>
        <p:blipFill>
          <a:blip r:embed="rId2"/>
          <a:stretch>
            <a:fillRect/>
          </a:stretch>
        </p:blipFill>
        <p:spPr>
          <a:xfrm>
            <a:off x="0" y="1484784"/>
            <a:ext cx="7426854" cy="5373216"/>
          </a:xfrm>
          <a:prstGeom prst="rect">
            <a:avLst/>
          </a:prstGeom>
          <a:ln>
            <a:noFill/>
          </a:ln>
          <a:effectLst>
            <a:softEdge rad="112500"/>
          </a:effectLst>
        </p:spPr>
      </p:pic>
      <p:sp>
        <p:nvSpPr>
          <p:cNvPr id="4" name="Rectangle 3"/>
          <p:cNvSpPr/>
          <p:nvPr/>
        </p:nvSpPr>
        <p:spPr>
          <a:xfrm>
            <a:off x="5724128" y="1772816"/>
            <a:ext cx="3168352" cy="4824536"/>
          </a:xfrm>
          <a:prstGeom prst="rect">
            <a:avLst/>
          </a:prstGeom>
          <a:solidFill>
            <a:schemeClr val="bg1">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076056" y="1615480"/>
            <a:ext cx="1944216" cy="10934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Real World</a:t>
            </a:r>
            <a:endParaRPr lang="en-US" dirty="0"/>
          </a:p>
        </p:txBody>
      </p:sp>
      <p:sp>
        <p:nvSpPr>
          <p:cNvPr id="18" name="Oval 17"/>
          <p:cNvSpPr/>
          <p:nvPr/>
        </p:nvSpPr>
        <p:spPr>
          <a:xfrm>
            <a:off x="6732240" y="1772196"/>
            <a:ext cx="1944216" cy="8948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Application Domain</a:t>
            </a:r>
            <a:endParaRPr lang="en-US" dirty="0"/>
          </a:p>
        </p:txBody>
      </p:sp>
      <p:sp>
        <p:nvSpPr>
          <p:cNvPr id="8" name="Cloud 7"/>
          <p:cNvSpPr/>
          <p:nvPr/>
        </p:nvSpPr>
        <p:spPr>
          <a:xfrm>
            <a:off x="5712916" y="2866876"/>
            <a:ext cx="3683620" cy="286638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Down Arrow 8"/>
          <p:cNvSpPr/>
          <p:nvPr/>
        </p:nvSpPr>
        <p:spPr>
          <a:xfrm>
            <a:off x="7524328" y="2667000"/>
            <a:ext cx="360040" cy="4739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7524328" y="5445224"/>
            <a:ext cx="360040" cy="5040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372200" y="5949280"/>
            <a:ext cx="2520280" cy="8227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Computational</a:t>
            </a:r>
          </a:p>
          <a:p>
            <a:pPr algn="ctr"/>
            <a:r>
              <a:rPr lang="en-US" dirty="0" smtClean="0"/>
              <a:t>Domain</a:t>
            </a:r>
            <a:endParaRPr lang="en-US" dirty="0"/>
          </a:p>
        </p:txBody>
      </p:sp>
      <p:sp>
        <p:nvSpPr>
          <p:cNvPr id="29" name="TextBox 28"/>
          <p:cNvSpPr txBox="1"/>
          <p:nvPr/>
        </p:nvSpPr>
        <p:spPr>
          <a:xfrm>
            <a:off x="323850" y="5674022"/>
            <a:ext cx="5184254"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Solving a problem in an application domain in the real world by building a computational solution. </a:t>
            </a:r>
            <a:endParaRPr lang="en-US" dirty="0"/>
          </a:p>
        </p:txBody>
      </p:sp>
    </p:spTree>
    <p:extLst>
      <p:ext uri="{BB962C8B-B14F-4D97-AF65-F5344CB8AC3E}">
        <p14:creationId xmlns:p14="http://schemas.microsoft.com/office/powerpoint/2010/main" val="37731591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23850" y="548680"/>
            <a:ext cx="8229600" cy="1066800"/>
          </a:xfrm>
        </p:spPr>
        <p:txBody>
          <a:bodyPr/>
          <a:lstStyle/>
          <a:p>
            <a:pPr eaLnBrk="1" hangingPunct="1"/>
            <a:r>
              <a:rPr lang="en-GB" sz="3600" dirty="0" smtClean="0">
                <a:latin typeface="Arial" charset="0"/>
                <a:cs typeface="Arial" charset="0"/>
              </a:rPr>
              <a:t>Problem Solving in the Large</a:t>
            </a:r>
            <a:endParaRPr lang="en-US" sz="3600" dirty="0">
              <a:latin typeface="Arial" charset="0"/>
              <a:cs typeface="Arial" charset="0"/>
            </a:endParaRPr>
          </a:p>
        </p:txBody>
      </p:sp>
      <p:pic>
        <p:nvPicPr>
          <p:cNvPr id="3" name="Picture 2"/>
          <p:cNvPicPr>
            <a:picLocks noChangeAspect="1"/>
          </p:cNvPicPr>
          <p:nvPr/>
        </p:nvPicPr>
        <p:blipFill>
          <a:blip r:embed="rId2"/>
          <a:stretch>
            <a:fillRect/>
          </a:stretch>
        </p:blipFill>
        <p:spPr>
          <a:xfrm>
            <a:off x="0" y="1484784"/>
            <a:ext cx="7426854" cy="5373216"/>
          </a:xfrm>
          <a:prstGeom prst="rect">
            <a:avLst/>
          </a:prstGeom>
          <a:ln>
            <a:noFill/>
          </a:ln>
          <a:effectLst>
            <a:softEdge rad="112500"/>
          </a:effectLst>
        </p:spPr>
      </p:pic>
      <p:sp>
        <p:nvSpPr>
          <p:cNvPr id="4" name="Rectangle 3"/>
          <p:cNvSpPr/>
          <p:nvPr/>
        </p:nvSpPr>
        <p:spPr>
          <a:xfrm>
            <a:off x="5724128" y="1772816"/>
            <a:ext cx="3168352" cy="4824536"/>
          </a:xfrm>
          <a:prstGeom prst="rect">
            <a:avLst/>
          </a:prstGeom>
          <a:solidFill>
            <a:schemeClr val="bg1">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076056" y="1615480"/>
            <a:ext cx="1944216" cy="10934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Real World</a:t>
            </a:r>
            <a:endParaRPr lang="en-US" dirty="0"/>
          </a:p>
        </p:txBody>
      </p:sp>
      <p:sp>
        <p:nvSpPr>
          <p:cNvPr id="18" name="Oval 17"/>
          <p:cNvSpPr/>
          <p:nvPr/>
        </p:nvSpPr>
        <p:spPr>
          <a:xfrm>
            <a:off x="6732240" y="1772196"/>
            <a:ext cx="1944216" cy="8948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Application Domain</a:t>
            </a:r>
            <a:endParaRPr lang="en-US" dirty="0"/>
          </a:p>
        </p:txBody>
      </p:sp>
      <p:sp>
        <p:nvSpPr>
          <p:cNvPr id="8" name="Cloud 7"/>
          <p:cNvSpPr/>
          <p:nvPr/>
        </p:nvSpPr>
        <p:spPr>
          <a:xfrm>
            <a:off x="5712916" y="2866876"/>
            <a:ext cx="3683620" cy="286638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Down Arrow 8"/>
          <p:cNvSpPr/>
          <p:nvPr/>
        </p:nvSpPr>
        <p:spPr>
          <a:xfrm>
            <a:off x="7524328" y="2667000"/>
            <a:ext cx="360040" cy="4739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7524328" y="5445224"/>
            <a:ext cx="360040" cy="5040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372200" y="5949280"/>
            <a:ext cx="2520280" cy="8227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Computational</a:t>
            </a:r>
          </a:p>
          <a:p>
            <a:pPr algn="ctr"/>
            <a:r>
              <a:rPr lang="en-US" dirty="0" smtClean="0"/>
              <a:t>Domain</a:t>
            </a:r>
            <a:endParaRPr lang="en-US" dirty="0"/>
          </a:p>
        </p:txBody>
      </p:sp>
      <p:graphicFrame>
        <p:nvGraphicFramePr>
          <p:cNvPr id="11" name="Diagram 10"/>
          <p:cNvGraphicFramePr/>
          <p:nvPr>
            <p:extLst>
              <p:ext uri="{D42A27DB-BD31-4B8C-83A1-F6EECF244321}">
                <p14:modId xmlns:p14="http://schemas.microsoft.com/office/powerpoint/2010/main" val="308933440"/>
              </p:ext>
            </p:extLst>
          </p:nvPr>
        </p:nvGraphicFramePr>
        <p:xfrm>
          <a:off x="6408104" y="3140968"/>
          <a:ext cx="2556384" cy="2123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323850" y="5397023"/>
            <a:ext cx="5184254"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Solving problems is a process that has a repeating cycle.  We change the application domain when we implement the solution.  </a:t>
            </a:r>
          </a:p>
          <a:p>
            <a:r>
              <a:rPr lang="en-US" dirty="0"/>
              <a:t>This creates the need repeat the cycle.</a:t>
            </a:r>
          </a:p>
        </p:txBody>
      </p:sp>
    </p:spTree>
    <p:extLst>
      <p:ext uri="{BB962C8B-B14F-4D97-AF65-F5344CB8AC3E}">
        <p14:creationId xmlns:p14="http://schemas.microsoft.com/office/powerpoint/2010/main" val="16770791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95288" y="549275"/>
            <a:ext cx="8229600" cy="1066800"/>
          </a:xfrm>
        </p:spPr>
        <p:txBody>
          <a:bodyPr/>
          <a:lstStyle/>
          <a:p>
            <a:pPr eaLnBrk="1" hangingPunct="1"/>
            <a:r>
              <a:rPr lang="en-GB">
                <a:latin typeface="Arial" charset="0"/>
                <a:cs typeface="Arial" charset="0"/>
              </a:rPr>
              <a:t>Systems Theory</a:t>
            </a:r>
            <a:endParaRPr lang="en-US">
              <a:latin typeface="Arial" charset="0"/>
              <a:cs typeface="Arial" charset="0"/>
            </a:endParaRPr>
          </a:p>
        </p:txBody>
      </p:sp>
      <p:sp>
        <p:nvSpPr>
          <p:cNvPr id="20482" name="Rectangle 3"/>
          <p:cNvSpPr>
            <a:spLocks noGrp="1" noChangeArrowheads="1"/>
          </p:cNvSpPr>
          <p:nvPr>
            <p:ph idx="1"/>
          </p:nvPr>
        </p:nvSpPr>
        <p:spPr>
          <a:xfrm>
            <a:off x="457200" y="1916832"/>
            <a:ext cx="8229600" cy="4824536"/>
          </a:xfrm>
        </p:spPr>
        <p:txBody>
          <a:bodyPr/>
          <a:lstStyle/>
          <a:p>
            <a:pPr eaLnBrk="1" hangingPunct="1"/>
            <a:r>
              <a:rPr lang="en-US" sz="2000" b="1" dirty="0">
                <a:latin typeface="Arial" charset="0"/>
                <a:cs typeface="Arial" charset="0"/>
              </a:rPr>
              <a:t>Systems theory</a:t>
            </a:r>
            <a:r>
              <a:rPr lang="en-US" sz="2000" dirty="0">
                <a:latin typeface="Arial" charset="0"/>
                <a:cs typeface="Arial" charset="0"/>
              </a:rPr>
              <a:t> is an interdisciplinary/</a:t>
            </a:r>
            <a:r>
              <a:rPr lang="en-US" sz="2000" dirty="0" err="1">
                <a:latin typeface="Arial" charset="0"/>
                <a:cs typeface="Arial" charset="0"/>
              </a:rPr>
              <a:t>multiperspectual</a:t>
            </a:r>
            <a:r>
              <a:rPr lang="en-US" sz="2000" dirty="0">
                <a:latin typeface="Arial" charset="0"/>
                <a:cs typeface="Arial" charset="0"/>
              </a:rPr>
              <a:t> field of inquiry that studies the theoretical and actual properties of systems as a process by looking at it in terms of relationships from which emerge new properties of wholes. – </a:t>
            </a:r>
            <a:r>
              <a:rPr lang="en-US" sz="2000" i="1" dirty="0" smtClean="0">
                <a:latin typeface="Arial" charset="0"/>
                <a:cs typeface="Arial" charset="0"/>
              </a:rPr>
              <a:t>Wikipedia</a:t>
            </a:r>
            <a:endParaRPr lang="en-US" sz="2000" i="1" dirty="0">
              <a:latin typeface="Arial" charset="0"/>
              <a:cs typeface="Arial" charset="0"/>
            </a:endParaRPr>
          </a:p>
          <a:p>
            <a:pPr eaLnBrk="1" hangingPunct="1"/>
            <a:endParaRPr lang="en-US" sz="1200" i="1" dirty="0">
              <a:latin typeface="Arial" charset="0"/>
              <a:cs typeface="Arial" charset="0"/>
            </a:endParaRPr>
          </a:p>
          <a:p>
            <a:pPr eaLnBrk="1" hangingPunct="1"/>
            <a:r>
              <a:rPr lang="en-US" sz="2000" i="1" dirty="0" smtClean="0">
                <a:latin typeface="Arial" charset="0"/>
                <a:cs typeface="Arial" charset="0"/>
              </a:rPr>
              <a:t>Brings </a:t>
            </a:r>
            <a:r>
              <a:rPr lang="en-US" sz="2000" i="1" dirty="0">
                <a:latin typeface="Arial" charset="0"/>
                <a:cs typeface="Arial" charset="0"/>
              </a:rPr>
              <a:t>together theoretical principles and concepts from ontology, philosophy of science, physics, biology and engineering.</a:t>
            </a:r>
            <a:r>
              <a:rPr lang="en-US" sz="2000" dirty="0">
                <a:latin typeface="Arial" charset="0"/>
                <a:cs typeface="Arial" charset="0"/>
              </a:rPr>
              <a:t> </a:t>
            </a:r>
          </a:p>
          <a:p>
            <a:pPr eaLnBrk="1" hangingPunct="1"/>
            <a:endParaRPr lang="en-US" sz="1200" dirty="0">
              <a:latin typeface="Arial" charset="0"/>
              <a:cs typeface="Arial" charset="0"/>
            </a:endParaRPr>
          </a:p>
          <a:p>
            <a:pPr eaLnBrk="1" hangingPunct="1"/>
            <a:r>
              <a:rPr lang="en-US" sz="2000" dirty="0">
                <a:latin typeface="Arial" charset="0"/>
                <a:cs typeface="Arial" charset="0"/>
              </a:rPr>
              <a:t>In recent times systems science, </a:t>
            </a:r>
            <a:r>
              <a:rPr lang="en-US" sz="2000" dirty="0" err="1">
                <a:latin typeface="Arial" charset="0"/>
                <a:cs typeface="Arial" charset="0"/>
              </a:rPr>
              <a:t>systemics</a:t>
            </a:r>
            <a:r>
              <a:rPr lang="en-US" sz="2000" dirty="0">
                <a:latin typeface="Arial" charset="0"/>
                <a:cs typeface="Arial" charset="0"/>
              </a:rPr>
              <a:t> and complex systems have been used as synonyms. These have branched out into the complexity sciences</a:t>
            </a:r>
            <a:endParaRPr lang="en-US" sz="2000" i="1" dirty="0">
              <a:latin typeface="Arial" charset="0"/>
              <a:cs typeface="Arial" charset="0"/>
            </a:endParaRPr>
          </a:p>
          <a:p>
            <a:pPr lvl="3" eaLnBrk="1" hangingPunct="1"/>
            <a:endParaRPr lang="en-US" i="1" dirty="0">
              <a:latin typeface="Arial" charset="0"/>
              <a:cs typeface="Arial" charset="0"/>
            </a:endParaRPr>
          </a:p>
          <a:p>
            <a:pPr lvl="3" eaLnBrk="1" hangingPunct="1"/>
            <a:endParaRPr lang="en-US" sz="1200" dirty="0">
              <a:latin typeface="Arial" charset="0"/>
              <a:cs typeface="Arial" charset="0"/>
            </a:endParaRPr>
          </a:p>
          <a:p>
            <a:pPr lvl="3" eaLnBrk="1" hangingPunct="1"/>
            <a:endParaRPr lang="en-US" sz="1200" dirty="0" smtClean="0">
              <a:latin typeface="Arial" charset="0"/>
              <a:cs typeface="Arial" charset="0"/>
            </a:endParaRPr>
          </a:p>
          <a:p>
            <a:pPr lvl="3" eaLnBrk="1" hangingPunct="1"/>
            <a:endParaRPr lang="en-US" sz="12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smtClean="0">
                <a:latin typeface="Arial" charset="0"/>
                <a:cs typeface="Arial" charset="0"/>
              </a:rPr>
              <a:t>Definition</a:t>
            </a:r>
            <a:endParaRPr lang="en-US" dirty="0">
              <a:latin typeface="Arial" charset="0"/>
              <a:cs typeface="Arial" charset="0"/>
            </a:endParaRPr>
          </a:p>
        </p:txBody>
      </p:sp>
      <p:sp>
        <p:nvSpPr>
          <p:cNvPr id="22530" name="Rectangle 3"/>
          <p:cNvSpPr>
            <a:spLocks noGrp="1" noChangeArrowheads="1"/>
          </p:cNvSpPr>
          <p:nvPr>
            <p:ph idx="1"/>
          </p:nvPr>
        </p:nvSpPr>
        <p:spPr/>
        <p:txBody>
          <a:bodyPr/>
          <a:lstStyle/>
          <a:p>
            <a:pPr eaLnBrk="1" hangingPunct="1"/>
            <a:endParaRPr lang="en-US" sz="2400" dirty="0">
              <a:latin typeface="Arial" charset="0"/>
              <a:cs typeface="Arial" charset="0"/>
            </a:endParaRPr>
          </a:p>
          <a:p>
            <a:pPr marL="109537" indent="0" eaLnBrk="1" hangingPunct="1">
              <a:buNone/>
            </a:pPr>
            <a:r>
              <a:rPr lang="en-US" sz="2400" dirty="0">
                <a:latin typeface="Arial" charset="0"/>
                <a:cs typeface="Arial" charset="0"/>
              </a:rPr>
              <a:t>A system is composed of regularly interacting or interrelating groups of activities/parts which, when taken together, form a new whole. In most cases this whole has properties which cannot be found in the constituent elements. </a:t>
            </a:r>
            <a:endParaRPr lang="en-US" sz="2400" dirty="0" smtClean="0">
              <a:latin typeface="Arial" charset="0"/>
              <a:cs typeface="Arial" charset="0"/>
            </a:endParaRPr>
          </a:p>
          <a:p>
            <a:pPr marL="109537" indent="0" eaLnBrk="1" hangingPunct="1">
              <a:buNone/>
            </a:pPr>
            <a:endParaRPr lang="en-US" sz="2400" dirty="0" smtClean="0">
              <a:latin typeface="Arial" charset="0"/>
              <a:cs typeface="Arial" charset="0"/>
            </a:endParaRPr>
          </a:p>
          <a:p>
            <a:pPr marL="109537" indent="0" eaLnBrk="1" hangingPunct="1">
              <a:buNone/>
            </a:pPr>
            <a:endParaRPr lang="en-US" sz="2400" dirty="0">
              <a:latin typeface="Arial" charset="0"/>
              <a:cs typeface="Arial" charset="0"/>
            </a:endParaRPr>
          </a:p>
          <a:p>
            <a:pPr marL="109537" indent="0" algn="ctr" eaLnBrk="1" hangingPunct="1">
              <a:buNone/>
            </a:pPr>
            <a:r>
              <a:rPr lang="en-US" sz="2400" dirty="0" smtClean="0">
                <a:solidFill>
                  <a:schemeClr val="accent6">
                    <a:lumMod val="75000"/>
                  </a:schemeClr>
                </a:solidFill>
                <a:latin typeface="Arial" charset="0"/>
                <a:cs typeface="Arial" charset="0"/>
              </a:rPr>
              <a:t>(It is greater than the sum of its parts)</a:t>
            </a:r>
            <a:endParaRPr lang="en-US" sz="2400" dirty="0">
              <a:solidFill>
                <a:schemeClr val="accent6">
                  <a:lumMod val="75000"/>
                </a:schemeClr>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8313" y="620713"/>
            <a:ext cx="8229600" cy="1066800"/>
          </a:xfrm>
        </p:spPr>
        <p:txBody>
          <a:bodyPr/>
          <a:lstStyle/>
          <a:p>
            <a:pPr eaLnBrk="1" hangingPunct="1"/>
            <a:r>
              <a:rPr lang="en-US" dirty="0" smtClean="0">
                <a:latin typeface="Arial" charset="0"/>
                <a:cs typeface="Arial" charset="0"/>
              </a:rPr>
              <a:t>What Sorcery Is This!?</a:t>
            </a:r>
            <a:endParaRPr lang="en-US" dirty="0">
              <a:latin typeface="Arial" charset="0"/>
              <a:cs typeface="Arial" charset="0"/>
            </a:endParaRPr>
          </a:p>
        </p:txBody>
      </p:sp>
      <p:sp>
        <p:nvSpPr>
          <p:cNvPr id="4" name="Oval 3"/>
          <p:cNvSpPr/>
          <p:nvPr/>
        </p:nvSpPr>
        <p:spPr>
          <a:xfrm>
            <a:off x="622300" y="2095500"/>
            <a:ext cx="3276600" cy="2133600"/>
          </a:xfrm>
          <a:prstGeom prst="ellipse">
            <a:avLst/>
          </a:prstGeom>
          <a:gradFill>
            <a:gsLst>
              <a:gs pos="0">
                <a:schemeClr val="accent1">
                  <a:tint val="100000"/>
                  <a:shade val="100000"/>
                  <a:satMod val="130000"/>
                  <a:alpha val="1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1165572" y="25527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1241772" y="31623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1851372" y="24765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003772" y="50673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1851372" y="33147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2384772" y="35433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 name="Straight Connector 20"/>
          <p:cNvCxnSpPr>
            <a:endCxn id="9" idx="1"/>
          </p:cNvCxnSpPr>
          <p:nvPr/>
        </p:nvCxnSpPr>
        <p:spPr>
          <a:xfrm>
            <a:off x="1546572" y="3314700"/>
            <a:ext cx="304800" cy="114300"/>
          </a:xfrm>
          <a:prstGeom prst="line">
            <a:avLst/>
          </a:prstGeom>
          <a:ln w="19050" cap="flat" cmpd="sng" algn="ctr">
            <a:solidFill>
              <a:schemeClr val="accent1">
                <a:lumMod val="25000"/>
              </a:schemeClr>
            </a:solidFill>
            <a:prstDash val="solid"/>
            <a:round/>
            <a:headEnd type="none" w="med" len="med"/>
            <a:tailEnd w="med" len="med"/>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36972" y="50673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1470372" y="50673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2689572" y="26289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a:off x="2841972" y="35433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2" name="Straight Arrow Connector 31"/>
          <p:cNvCxnSpPr>
            <a:endCxn id="27" idx="1"/>
          </p:cNvCxnSpPr>
          <p:nvPr/>
        </p:nvCxnSpPr>
        <p:spPr>
          <a:xfrm>
            <a:off x="2156172" y="2628900"/>
            <a:ext cx="533400" cy="1524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 idx="3"/>
          </p:cNvCxnSpPr>
          <p:nvPr/>
        </p:nvCxnSpPr>
        <p:spPr>
          <a:xfrm flipV="1">
            <a:off x="1470372" y="2628900"/>
            <a:ext cx="381000" cy="762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0"/>
            <a:endCxn id="5" idx="2"/>
          </p:cNvCxnSpPr>
          <p:nvPr/>
        </p:nvCxnSpPr>
        <p:spPr>
          <a:xfrm rot="16200000" flipV="1">
            <a:off x="1203672" y="2971800"/>
            <a:ext cx="304800" cy="7620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7" idx="2"/>
          </p:cNvCxnSpPr>
          <p:nvPr/>
        </p:nvCxnSpPr>
        <p:spPr>
          <a:xfrm flipV="1">
            <a:off x="1546572" y="2781300"/>
            <a:ext cx="457200" cy="3810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10" idx="1"/>
          </p:cNvCxnSpPr>
          <p:nvPr/>
        </p:nvCxnSpPr>
        <p:spPr>
          <a:xfrm>
            <a:off x="2079972" y="3390900"/>
            <a:ext cx="304800" cy="2667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613372" y="3619500"/>
            <a:ext cx="228600" cy="762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28" idx="0"/>
            <a:endCxn id="27" idx="2"/>
          </p:cNvCxnSpPr>
          <p:nvPr/>
        </p:nvCxnSpPr>
        <p:spPr>
          <a:xfrm rot="16200000" flipV="1">
            <a:off x="2594322" y="3181350"/>
            <a:ext cx="609600" cy="1143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2460972" y="51435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Rectangle 46"/>
          <p:cNvSpPr/>
          <p:nvPr/>
        </p:nvSpPr>
        <p:spPr>
          <a:xfrm>
            <a:off x="2994372" y="51435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Rectangle 47"/>
          <p:cNvSpPr/>
          <p:nvPr/>
        </p:nvSpPr>
        <p:spPr>
          <a:xfrm>
            <a:off x="3451572" y="51435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Rectangle 48"/>
          <p:cNvSpPr/>
          <p:nvPr/>
        </p:nvSpPr>
        <p:spPr>
          <a:xfrm>
            <a:off x="479772" y="50673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Up Arrow 50"/>
          <p:cNvSpPr/>
          <p:nvPr/>
        </p:nvSpPr>
        <p:spPr>
          <a:xfrm>
            <a:off x="1991072" y="4381500"/>
            <a:ext cx="381000" cy="609600"/>
          </a:xfrm>
          <a:prstGeom prst="up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06" name="TextBox 52"/>
          <p:cNvSpPr txBox="1">
            <a:spLocks noChangeArrowheads="1"/>
          </p:cNvSpPr>
          <p:nvPr/>
        </p:nvSpPr>
        <p:spPr bwMode="auto">
          <a:xfrm>
            <a:off x="4716016" y="2203117"/>
            <a:ext cx="36724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The system as a whole displays </a:t>
            </a:r>
            <a:r>
              <a:rPr lang="en-US" sz="2000" dirty="0" err="1"/>
              <a:t>behaviour</a:t>
            </a:r>
            <a:r>
              <a:rPr lang="en-US" sz="2000" dirty="0"/>
              <a:t> or properties that the individual components do </a:t>
            </a:r>
            <a:r>
              <a:rPr lang="en-US" sz="2000" dirty="0" smtClean="0"/>
              <a:t>not.</a:t>
            </a:r>
          </a:p>
          <a:p>
            <a:pPr eaLnBrk="1" hangingPunct="1"/>
            <a:endParaRPr lang="en-US" sz="2000" dirty="0"/>
          </a:p>
          <a:p>
            <a:pPr eaLnBrk="1" hangingPunct="1"/>
            <a:r>
              <a:rPr lang="en-US" sz="2000" b="1" dirty="0" smtClean="0"/>
              <a:t>How can this be?</a:t>
            </a:r>
          </a:p>
          <a:p>
            <a:pPr eaLnBrk="1" hangingPunct="1"/>
            <a:endParaRPr lang="en-US" sz="2000" dirty="0"/>
          </a:p>
          <a:p>
            <a:pPr eaLnBrk="1" hangingPunct="1"/>
            <a:r>
              <a:rPr lang="en-US" sz="2000" dirty="0" smtClean="0"/>
              <a:t>What does the system have that the collected components do not?</a:t>
            </a:r>
          </a:p>
        </p:txBody>
      </p:sp>
    </p:spTree>
    <p:extLst>
      <p:ext uri="{BB962C8B-B14F-4D97-AF65-F5344CB8AC3E}">
        <p14:creationId xmlns:p14="http://schemas.microsoft.com/office/powerpoint/2010/main" val="7808174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8313" y="620713"/>
            <a:ext cx="8229600" cy="1066800"/>
          </a:xfrm>
        </p:spPr>
        <p:txBody>
          <a:bodyPr/>
          <a:lstStyle/>
          <a:p>
            <a:pPr eaLnBrk="1" hangingPunct="1"/>
            <a:r>
              <a:rPr lang="en-US">
                <a:latin typeface="Arial" charset="0"/>
                <a:cs typeface="Arial" charset="0"/>
              </a:rPr>
              <a:t>Emergent Properties</a:t>
            </a:r>
          </a:p>
        </p:txBody>
      </p:sp>
      <p:sp>
        <p:nvSpPr>
          <p:cNvPr id="4" name="Oval 3"/>
          <p:cNvSpPr/>
          <p:nvPr/>
        </p:nvSpPr>
        <p:spPr>
          <a:xfrm>
            <a:off x="622300" y="2095500"/>
            <a:ext cx="3276600" cy="2133600"/>
          </a:xfrm>
          <a:prstGeom prst="ellipse">
            <a:avLst/>
          </a:prstGeom>
          <a:gradFill>
            <a:gsLst>
              <a:gs pos="0">
                <a:schemeClr val="accent1">
                  <a:tint val="100000"/>
                  <a:shade val="100000"/>
                  <a:satMod val="130000"/>
                  <a:alpha val="1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1165572" y="25527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1241772" y="31623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1851372" y="24765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003772" y="50673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1851372" y="33147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2384772" y="35433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 name="Straight Connector 20"/>
          <p:cNvCxnSpPr>
            <a:endCxn id="9" idx="1"/>
          </p:cNvCxnSpPr>
          <p:nvPr/>
        </p:nvCxnSpPr>
        <p:spPr>
          <a:xfrm>
            <a:off x="1546572" y="3314700"/>
            <a:ext cx="304800" cy="114300"/>
          </a:xfrm>
          <a:prstGeom prst="line">
            <a:avLst/>
          </a:prstGeom>
          <a:ln w="19050" cap="flat" cmpd="sng" algn="ctr">
            <a:solidFill>
              <a:schemeClr val="accent1">
                <a:lumMod val="25000"/>
              </a:schemeClr>
            </a:solidFill>
            <a:prstDash val="solid"/>
            <a:round/>
            <a:headEnd type="none" w="med" len="med"/>
            <a:tailEnd w="med" len="med"/>
          </a:ln>
        </p:spPr>
        <p:style>
          <a:lnRef idx="2">
            <a:schemeClr val="accent1"/>
          </a:lnRef>
          <a:fillRef idx="0">
            <a:schemeClr val="accent1"/>
          </a:fillRef>
          <a:effectRef idx="1">
            <a:schemeClr val="accent1"/>
          </a:effectRef>
          <a:fontRef idx="minor">
            <a:schemeClr val="tx1"/>
          </a:fontRef>
        </p:style>
      </p:cxnSp>
      <p:sp>
        <p:nvSpPr>
          <p:cNvPr id="24588" name="TextBox 22"/>
          <p:cNvSpPr txBox="1">
            <a:spLocks noChangeArrowheads="1"/>
          </p:cNvSpPr>
          <p:nvPr/>
        </p:nvSpPr>
        <p:spPr bwMode="auto">
          <a:xfrm>
            <a:off x="4716016" y="2306637"/>
            <a:ext cx="33123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The structure of the system (components</a:t>
            </a:r>
            <a:r>
              <a:rPr lang="en-US" sz="2000" dirty="0" smtClean="0"/>
              <a:t>, relationships</a:t>
            </a:r>
            <a:r>
              <a:rPr lang="en-US" sz="2000" dirty="0"/>
              <a:t>) creates its </a:t>
            </a:r>
            <a:r>
              <a:rPr lang="en-US" sz="2000" dirty="0" smtClean="0"/>
              <a:t>behavior, </a:t>
            </a:r>
            <a:r>
              <a:rPr lang="en-US" sz="2000" dirty="0"/>
              <a:t>the </a:t>
            </a:r>
            <a:r>
              <a:rPr lang="en-US" sz="2000" i="1" dirty="0">
                <a:solidFill>
                  <a:srgbClr val="3C8C93"/>
                </a:solidFill>
              </a:rPr>
              <a:t>emergent properties</a:t>
            </a:r>
          </a:p>
        </p:txBody>
      </p:sp>
      <p:sp>
        <p:nvSpPr>
          <p:cNvPr id="24" name="Rectangle 23"/>
          <p:cNvSpPr/>
          <p:nvPr/>
        </p:nvSpPr>
        <p:spPr>
          <a:xfrm>
            <a:off x="936972" y="50673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1470372" y="50673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2689572" y="26289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a:off x="2841972" y="35433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2" name="Straight Arrow Connector 31"/>
          <p:cNvCxnSpPr>
            <a:endCxn id="27" idx="1"/>
          </p:cNvCxnSpPr>
          <p:nvPr/>
        </p:nvCxnSpPr>
        <p:spPr>
          <a:xfrm>
            <a:off x="2156172" y="2628900"/>
            <a:ext cx="533400" cy="1524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 idx="3"/>
          </p:cNvCxnSpPr>
          <p:nvPr/>
        </p:nvCxnSpPr>
        <p:spPr>
          <a:xfrm flipV="1">
            <a:off x="1470372" y="2628900"/>
            <a:ext cx="381000" cy="762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0"/>
            <a:endCxn id="5" idx="2"/>
          </p:cNvCxnSpPr>
          <p:nvPr/>
        </p:nvCxnSpPr>
        <p:spPr>
          <a:xfrm rot="16200000" flipV="1">
            <a:off x="1203672" y="2971800"/>
            <a:ext cx="304800" cy="7620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7" idx="2"/>
          </p:cNvCxnSpPr>
          <p:nvPr/>
        </p:nvCxnSpPr>
        <p:spPr>
          <a:xfrm flipV="1">
            <a:off x="1546572" y="2781300"/>
            <a:ext cx="457200" cy="3810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10" idx="1"/>
          </p:cNvCxnSpPr>
          <p:nvPr/>
        </p:nvCxnSpPr>
        <p:spPr>
          <a:xfrm>
            <a:off x="2079972" y="3390900"/>
            <a:ext cx="304800" cy="2667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613372" y="3619500"/>
            <a:ext cx="228600" cy="762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28" idx="0"/>
            <a:endCxn id="27" idx="2"/>
          </p:cNvCxnSpPr>
          <p:nvPr/>
        </p:nvCxnSpPr>
        <p:spPr>
          <a:xfrm rot="16200000" flipV="1">
            <a:off x="2594322" y="3181350"/>
            <a:ext cx="609600" cy="114300"/>
          </a:xfrm>
          <a:prstGeom prst="straightConnector1">
            <a:avLst/>
          </a:prstGeom>
          <a:ln w="19050" cap="flat" cmpd="sng" algn="ctr">
            <a:solidFill>
              <a:schemeClr val="accent1">
                <a:lumMod val="2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2460972" y="51435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Rectangle 46"/>
          <p:cNvSpPr/>
          <p:nvPr/>
        </p:nvSpPr>
        <p:spPr>
          <a:xfrm>
            <a:off x="2994372" y="51435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Rectangle 47"/>
          <p:cNvSpPr/>
          <p:nvPr/>
        </p:nvSpPr>
        <p:spPr>
          <a:xfrm>
            <a:off x="3451572" y="5143500"/>
            <a:ext cx="228600" cy="228600"/>
          </a:xfrm>
          <a:prstGeom prst="rect">
            <a:avLst/>
          </a:prstGeom>
          <a:solidFill>
            <a:schemeClr val="accent5">
              <a:lumMod val="50000"/>
            </a:schemeClr>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Rectangle 48"/>
          <p:cNvSpPr/>
          <p:nvPr/>
        </p:nvSpPr>
        <p:spPr>
          <a:xfrm>
            <a:off x="479772" y="5067300"/>
            <a:ext cx="304800" cy="3048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04" name="TextBox 49"/>
          <p:cNvSpPr txBox="1">
            <a:spLocks noChangeArrowheads="1"/>
          </p:cNvSpPr>
          <p:nvPr/>
        </p:nvSpPr>
        <p:spPr bwMode="auto">
          <a:xfrm>
            <a:off x="4716016" y="4467225"/>
            <a:ext cx="3124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Components with no structure have individual </a:t>
            </a:r>
            <a:r>
              <a:rPr lang="en-US" sz="2000" dirty="0" err="1"/>
              <a:t>behaviour</a:t>
            </a:r>
            <a:r>
              <a:rPr lang="en-US" sz="2000" dirty="0"/>
              <a:t> but no emergent properties</a:t>
            </a:r>
          </a:p>
        </p:txBody>
      </p:sp>
      <p:sp>
        <p:nvSpPr>
          <p:cNvPr id="51" name="Up Arrow 50"/>
          <p:cNvSpPr/>
          <p:nvPr/>
        </p:nvSpPr>
        <p:spPr>
          <a:xfrm>
            <a:off x="1991072" y="4381500"/>
            <a:ext cx="381000" cy="609600"/>
          </a:xfrm>
          <a:prstGeom prst="up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0"/>
          <p:cNvGrpSpPr>
            <a:grpSpLocks/>
          </p:cNvGrpSpPr>
          <p:nvPr/>
        </p:nvGrpSpPr>
        <p:grpSpPr bwMode="auto">
          <a:xfrm>
            <a:off x="762000" y="950494"/>
            <a:ext cx="4876800" cy="2286000"/>
            <a:chOff x="762000" y="228600"/>
            <a:chExt cx="5867400" cy="2895600"/>
          </a:xfrm>
        </p:grpSpPr>
        <p:pic>
          <p:nvPicPr>
            <p:cNvPr id="26636"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 y="1447800"/>
              <a:ext cx="609600" cy="63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1905000"/>
              <a:ext cx="132521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0" y="228600"/>
              <a:ext cx="224692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876800" y="228600"/>
              <a:ext cx="990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8200" y="2514600"/>
              <a:ext cx="67973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52600" y="2590800"/>
              <a:ext cx="67973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43200" y="2133600"/>
              <a:ext cx="57999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1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05200" y="2133600"/>
              <a:ext cx="1155700" cy="77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1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05400" y="2438400"/>
              <a:ext cx="53915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13"/>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43000" y="914400"/>
              <a:ext cx="533400" cy="4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14"/>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76400" y="1295400"/>
              <a:ext cx="533400" cy="4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15"/>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14800" y="1447800"/>
              <a:ext cx="60960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16"/>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867400" y="129540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6" name="Picture 19"/>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62000" y="3352800"/>
            <a:ext cx="396240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853360" y="710029"/>
            <a:ext cx="2286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23"/>
          <p:cNvSpPr txBox="1">
            <a:spLocks noChangeArrowheads="1"/>
          </p:cNvSpPr>
          <p:nvPr/>
        </p:nvSpPr>
        <p:spPr bwMode="auto">
          <a:xfrm>
            <a:off x="5486400" y="3886200"/>
            <a:ext cx="289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Structured in a system of purposeful activity</a:t>
            </a:r>
          </a:p>
        </p:txBody>
      </p:sp>
      <p:sp>
        <p:nvSpPr>
          <p:cNvPr id="27" name="Circular Arrow 26"/>
          <p:cNvSpPr/>
          <p:nvPr/>
        </p:nvSpPr>
        <p:spPr>
          <a:xfrm rot="3187100">
            <a:off x="5386521" y="2736934"/>
            <a:ext cx="1208798" cy="1606999"/>
          </a:xfrm>
          <a:prstGeom prst="circularArrow">
            <a:avLst>
              <a:gd name="adj1" fmla="val 12500"/>
              <a:gd name="adj2" fmla="val 1142319"/>
              <a:gd name="adj3" fmla="val 20457681"/>
              <a:gd name="adj4" fmla="val 14810303"/>
              <a:gd name="adj5" fmla="val 125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8" name="Circular Arrow 27"/>
          <p:cNvSpPr/>
          <p:nvPr/>
        </p:nvSpPr>
        <p:spPr>
          <a:xfrm rot="4983035">
            <a:off x="5307807" y="4015581"/>
            <a:ext cx="1295400" cy="1862137"/>
          </a:xfrm>
          <a:prstGeom prst="circularArrow">
            <a:avLst>
              <a:gd name="adj1" fmla="val 12500"/>
              <a:gd name="adj2" fmla="val 1142319"/>
              <a:gd name="adj3" fmla="val 20457681"/>
              <a:gd name="adj4" fmla="val 14810303"/>
              <a:gd name="adj5" fmla="val 125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6635" name="TextBox 28"/>
          <p:cNvSpPr txBox="1">
            <a:spLocks noChangeArrowheads="1"/>
          </p:cNvSpPr>
          <p:nvPr/>
        </p:nvSpPr>
        <p:spPr bwMode="auto">
          <a:xfrm>
            <a:off x="4876800" y="5562600"/>
            <a:ext cx="27195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Emergent </a:t>
            </a:r>
            <a:r>
              <a:rPr lang="en-US" sz="2000" dirty="0" smtClean="0"/>
              <a:t>property of the whole</a:t>
            </a:r>
            <a:endParaRPr lang="en-US" sz="2000" dirty="0"/>
          </a:p>
        </p:txBody>
      </p:sp>
      <p:sp>
        <p:nvSpPr>
          <p:cNvPr id="2" name="TextBox 1"/>
          <p:cNvSpPr txBox="1"/>
          <p:nvPr/>
        </p:nvSpPr>
        <p:spPr>
          <a:xfrm>
            <a:off x="655482" y="536591"/>
            <a:ext cx="3345136" cy="461665"/>
          </a:xfrm>
          <a:prstGeom prst="rect">
            <a:avLst/>
          </a:prstGeom>
          <a:noFill/>
        </p:spPr>
        <p:txBody>
          <a:bodyPr wrap="none" rtlCol="0">
            <a:spAutoFit/>
          </a:bodyPr>
          <a:lstStyle/>
          <a:p>
            <a:r>
              <a:rPr lang="en-US" sz="2400" dirty="0" smtClean="0"/>
              <a:t>A System: components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4598</TotalTime>
  <Words>982</Words>
  <Application>Microsoft Macintosh PowerPoint</Application>
  <PresentationFormat>On-screen Show (4:3)</PresentationFormat>
  <Paragraphs>206</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 Modelling for Problem Solving In The Large</vt:lpstr>
      <vt:lpstr>Problem Solving in the Large</vt:lpstr>
      <vt:lpstr>Problem Solving in the Large</vt:lpstr>
      <vt:lpstr>Problem Solving in the Large</vt:lpstr>
      <vt:lpstr>Systems Theory</vt:lpstr>
      <vt:lpstr>Definition</vt:lpstr>
      <vt:lpstr>What Sorcery Is This!?</vt:lpstr>
      <vt:lpstr>Emergent Properties</vt:lpstr>
      <vt:lpstr>PowerPoint Presentation</vt:lpstr>
      <vt:lpstr>PowerPoint Presentation</vt:lpstr>
      <vt:lpstr>Problem Solving and Unintended Consequences</vt:lpstr>
      <vt:lpstr>Problem Solving and Unintended Consequences</vt:lpstr>
      <vt:lpstr>What do we model and why?</vt:lpstr>
      <vt:lpstr>There are many kinds of models and modeling</vt:lpstr>
      <vt:lpstr>All modelling has similar purposes</vt:lpstr>
      <vt:lpstr>General Systems Theory</vt:lpstr>
      <vt:lpstr>General Systems Theory</vt:lpstr>
      <vt:lpstr>Hard Systems Method</vt:lpstr>
      <vt:lpstr>Hard Systems Method</vt:lpstr>
      <vt:lpstr>Hard Systems Method</vt:lpstr>
      <vt:lpstr>Hard Systems Method</vt:lpstr>
      <vt:lpstr>Hard Systems Method</vt:lpstr>
      <vt:lpstr>Hard Systems Method</vt:lpstr>
      <vt:lpstr>Soft Systems Method: 7 Stage Method</vt:lpstr>
      <vt:lpstr>Soft Systems Method: 7 Stage Method</vt:lpstr>
      <vt:lpstr>Next: Soft Systems Analysis and Modeling</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Yvonne Howard</dc:creator>
  <cp:keywords/>
  <dc:description/>
  <cp:lastModifiedBy>David Millard</cp:lastModifiedBy>
  <cp:revision>62</cp:revision>
  <dcterms:created xsi:type="dcterms:W3CDTF">2009-11-23T23:46:40Z</dcterms:created>
  <dcterms:modified xsi:type="dcterms:W3CDTF">2015-10-07T23:58:09Z</dcterms:modified>
  <cp:category/>
</cp:coreProperties>
</file>