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0" r:id="rId2"/>
    <p:sldMasterId id="2147483653" r:id="rId3"/>
  </p:sldMasterIdLst>
  <p:notesMasterIdLst>
    <p:notesMasterId r:id="rId20"/>
  </p:notesMasterIdLst>
  <p:handoutMasterIdLst>
    <p:handoutMasterId r:id="rId21"/>
  </p:handoutMasterIdLst>
  <p:sldIdLst>
    <p:sldId id="318" r:id="rId4"/>
    <p:sldId id="324" r:id="rId5"/>
    <p:sldId id="325" r:id="rId6"/>
    <p:sldId id="326" r:id="rId7"/>
    <p:sldId id="327" r:id="rId8"/>
    <p:sldId id="338" r:id="rId9"/>
    <p:sldId id="339" r:id="rId10"/>
    <p:sldId id="340" r:id="rId11"/>
    <p:sldId id="341" r:id="rId12"/>
    <p:sldId id="342" r:id="rId13"/>
    <p:sldId id="343" r:id="rId14"/>
    <p:sldId id="334" r:id="rId15"/>
    <p:sldId id="335" r:id="rId16"/>
    <p:sldId id="332" r:id="rId17"/>
    <p:sldId id="346" r:id="rId18"/>
    <p:sldId id="304" r:id="rId19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slie Carr" initials="LA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0F2C"/>
    <a:srgbClr val="FFB300"/>
    <a:srgbClr val="A6D85F"/>
    <a:srgbClr val="615A20"/>
    <a:srgbClr val="FE3E14"/>
    <a:srgbClr val="8A412B"/>
    <a:srgbClr val="CCDA86"/>
    <a:srgbClr val="531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9" autoAdjust="0"/>
    <p:restoredTop sz="82435" autoAdjust="0"/>
  </p:normalViewPr>
  <p:slideViewPr>
    <p:cSldViewPr>
      <p:cViewPr varScale="1">
        <p:scale>
          <a:sx n="46" d="100"/>
          <a:sy n="46" d="100"/>
        </p:scale>
        <p:origin x="-10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19T13:21:11.397" idx="1">
    <p:pos x="10" y="10"/>
    <p:text>Make a timeline!
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fld id="{6D8B1A55-B7EE-4744-BA18-417015AF40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994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fld id="{B3C84071-DF58-4F16-9AE9-EF02BB0C12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52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13EF59-54D7-5D40-B243-BB240CFC5A06}" type="slidenum">
              <a:rPr lang="en-US"/>
              <a:pPr/>
              <a:t>6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2946" y="744498"/>
            <a:ext cx="4531783" cy="3722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13EF59-54D7-5D40-B243-BB240CFC5A06}" type="slidenum">
              <a:rPr lang="en-US"/>
              <a:pPr/>
              <a:t>8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78709-6BD3-3E43-BE87-57FF291BFD4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Internally</a:t>
            </a:r>
            <a:r>
              <a:rPr lang="en-GB" baseline="0" dirty="0" smtClean="0"/>
              <a:t> – they are constructed from Humans and Technologies</a:t>
            </a:r>
          </a:p>
          <a:p>
            <a:r>
              <a:rPr lang="en-GB" baseline="0" dirty="0" smtClean="0"/>
              <a:t>Externally – networks of social machines interact and co-evolve with each other.</a:t>
            </a:r>
          </a:p>
          <a:p>
            <a:r>
              <a:rPr lang="en-GB" baseline="0" dirty="0" smtClean="0"/>
              <a:t>	i.e. new social networking, meaning new comments tech on Website</a:t>
            </a:r>
          </a:p>
          <a:p>
            <a:r>
              <a:rPr lang="en-GB" baseline="0" dirty="0" smtClean="0"/>
              <a:t>	new social policies mean new open data, meaning new Web activities emerging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84071-DF58-4F16-9AE9-EF02BB0C12F1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41263ED-2F4D-4670-B2B3-4295F2C89E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43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48B78-D4B6-41A0-96A4-9074C0E2F5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59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4E2D9-6410-4594-875E-E25F2C3D54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07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69452-E2D1-4745-9DCE-1934F5CF08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8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40214-5941-476B-BC69-C8E7C464F9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2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-90488" y="3200400"/>
            <a:ext cx="9234488" cy="3657600"/>
          </a:xfrm>
          <a:prstGeom prst="rect">
            <a:avLst/>
          </a:prstGeom>
          <a:gradFill rotWithShape="0">
            <a:gsLst>
              <a:gs pos="0">
                <a:srgbClr val="007275"/>
              </a:gs>
              <a:gs pos="100000">
                <a:srgbClr val="008CA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5" name="Rectangle 1032"/>
          <p:cNvSpPr>
            <a:spLocks noChangeArrowheads="1"/>
          </p:cNvSpPr>
          <p:nvPr/>
        </p:nvSpPr>
        <p:spPr bwMode="auto">
          <a:xfrm>
            <a:off x="-90488" y="0"/>
            <a:ext cx="9234488" cy="3276600"/>
          </a:xfrm>
          <a:prstGeom prst="rect">
            <a:avLst/>
          </a:prstGeom>
          <a:solidFill>
            <a:srgbClr val="007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Arial" pitchFamily="34" charset="0"/>
            </a:endParaRPr>
          </a:p>
        </p:txBody>
      </p:sp>
      <p:pic>
        <p:nvPicPr>
          <p:cNvPr id="6" name="Picture 1036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4105275"/>
          </a:xfrm>
        </p:spPr>
        <p:txBody>
          <a:bodyPr lIns="91440"/>
          <a:lstStyle>
            <a:lvl1pPr algn="r"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69850" y="7461250"/>
            <a:ext cx="69850" cy="69850"/>
          </a:xfrm>
        </p:spPr>
        <p:txBody>
          <a:bodyPr lIns="9144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84358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CDC6F-0DCF-439E-88FD-937AFDEFBC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079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C1C90-ACF4-42B2-8BAA-C8E8A48DAD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724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A85CC-3F95-4538-AE7F-BAD0943D6A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22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DAAC4-5271-447D-8AAA-145B33F912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02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1D42A-89E9-4089-93A0-631351B0BE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7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250C3-CEFB-4584-8B22-17FBDF46EF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742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CCEA9-7C70-463A-9BA4-0E0EF7C959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062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AC965-1731-4DD0-B1F8-2DAE3463A4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92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560CB-E20D-400D-9760-C166D3BD5B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530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25A9-0D29-4C80-A17F-66DFF210E5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631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F5587-2A95-401C-A35A-7A2238296F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295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914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389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280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857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35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439CD-4F24-4332-9295-7AD35CCE1C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782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80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168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260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829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599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9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9E96C-260C-463B-927A-75D8195BF8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20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4D0C6-7800-4BAC-A692-43D9847848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45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5A93D-A3D3-4954-8390-ED31747438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80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B0091-2395-4DA9-A484-7A7A9D8499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D07D0-BE9A-4632-859A-57493ECEB2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39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A699F-B4DF-4CB2-B089-B178E65CFE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44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Arial" pitchFamily="34" charset="0"/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fld id="{42C53585-E07F-4C75-A977-341B9F2F93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3" name="Picture 11" descr="electronic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60350"/>
            <a:ext cx="21669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2100" y="63087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fld id="{6217B727-9D64-4348-A150-E4C9A043C5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055" name="Picture 12" descr="electronic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60350"/>
            <a:ext cx="21669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SyfZkVgasI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6444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88640"/>
            <a:ext cx="5688632" cy="2146172"/>
          </a:xfrm>
          <a:prstGeom prst="rect">
            <a:avLst/>
          </a:prstGeom>
          <a:noFill/>
        </p:spPr>
        <p:txBody>
          <a:bodyPr wrap="square" lIns="91379" tIns="45692" rIns="91379" bIns="4569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How was the Web Invented?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Gill Sans"/>
              <a:cs typeface="Gill Sans"/>
            </a:endParaRPr>
          </a:p>
          <a:p>
            <a:pPr>
              <a:lnSpc>
                <a:spcPct val="120000"/>
              </a:lnSpc>
            </a:pPr>
            <a:endParaRPr lang="en-US" sz="2800" dirty="0">
              <a:solidFill>
                <a:schemeClr val="bg1">
                  <a:lumMod val="85000"/>
                </a:schemeClr>
              </a:solidFill>
              <a:latin typeface="Gill Sans"/>
              <a:cs typeface="Gill Sans"/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by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Professor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Leslie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Carr,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For</a:t>
            </a:r>
            <a:r>
              <a:rPr lang="en-US" sz="2800" i="1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 </a:t>
            </a:r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Presessional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 Students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Gill Sans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350" y="110972"/>
            <a:ext cx="3397650" cy="1733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072" y="5877272"/>
            <a:ext cx="2939928" cy="7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 Berners-Lee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4981375" cy="3878808"/>
          </a:xfrm>
        </p:spPr>
        <p:txBody>
          <a:bodyPr>
            <a:normAutofit/>
          </a:bodyPr>
          <a:lstStyle/>
          <a:p>
            <a:r>
              <a:rPr lang="en-US" dirty="0" smtClean="0"/>
              <a:t>The “inventor of” the Web</a:t>
            </a:r>
          </a:p>
          <a:p>
            <a:pPr lvl="1"/>
            <a:r>
              <a:rPr lang="en-US" dirty="0"/>
              <a:t>Browsing</a:t>
            </a:r>
            <a:endParaRPr lang="en-US" dirty="0" smtClean="0"/>
          </a:p>
          <a:p>
            <a:pPr lvl="1"/>
            <a:r>
              <a:rPr lang="en-US" dirty="0" smtClean="0"/>
              <a:t>HTTP, HTML, URL</a:t>
            </a:r>
          </a:p>
          <a:p>
            <a:r>
              <a:rPr lang="en-US" dirty="0" smtClean="0"/>
              <a:t>A </a:t>
            </a:r>
            <a:r>
              <a:rPr lang="en-US" dirty="0"/>
              <a:t>network of </a:t>
            </a:r>
            <a:r>
              <a:rPr lang="en-US" dirty="0" smtClean="0"/>
              <a:t>interconnected documents built on a network of interconnected servers by a network of interconnected people.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908720"/>
            <a:ext cx="2019300" cy="276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293095"/>
            <a:ext cx="3816424" cy="23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5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Technology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7188" y="6223000"/>
            <a:ext cx="8532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Internet – the interconnected networks of wires and computers that exchange messages with each other.</a:t>
            </a:r>
            <a:endParaRPr lang="en-US" dirty="0"/>
          </a:p>
        </p:txBody>
      </p:sp>
      <p:pic>
        <p:nvPicPr>
          <p:cNvPr id="6" name="Content Placeholder 5" descr="interne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624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Web is Evolving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Pretty much </a:t>
            </a:r>
            <a:r>
              <a:rPr lang="en-US" b="1" dirty="0" smtClean="0"/>
              <a:t>none of the things </a:t>
            </a:r>
            <a:r>
              <a:rPr lang="en-US" dirty="0" smtClean="0"/>
              <a:t>that we do on the Web were invented by Tim or available to Tim</a:t>
            </a:r>
          </a:p>
          <a:p>
            <a:pPr lvl="1"/>
            <a:r>
              <a:rPr lang="en-US" dirty="0" smtClean="0"/>
              <a:t>Searching for things on Google</a:t>
            </a:r>
          </a:p>
          <a:p>
            <a:pPr lvl="1"/>
            <a:r>
              <a:rPr lang="en-US" dirty="0" smtClean="0"/>
              <a:t>Looking up facts in Wikipedia</a:t>
            </a:r>
          </a:p>
          <a:p>
            <a:pPr lvl="1"/>
            <a:r>
              <a:rPr lang="en-US" dirty="0" smtClean="0"/>
              <a:t>Sharing photos on Flickr</a:t>
            </a:r>
          </a:p>
          <a:p>
            <a:pPr lvl="1"/>
            <a:r>
              <a:rPr lang="en-US" dirty="0" smtClean="0"/>
              <a:t>Blogging about professional issues</a:t>
            </a:r>
          </a:p>
          <a:p>
            <a:pPr lvl="1"/>
            <a:r>
              <a:rPr lang="en-US" dirty="0" smtClean="0"/>
              <a:t>Watching </a:t>
            </a:r>
            <a:r>
              <a:rPr lang="en-US" dirty="0" err="1" smtClean="0"/>
              <a:t>catchup</a:t>
            </a:r>
            <a:r>
              <a:rPr lang="en-US" dirty="0" smtClean="0"/>
              <a:t> TV on Netflix</a:t>
            </a:r>
          </a:p>
          <a:p>
            <a:pPr lvl="1"/>
            <a:r>
              <a:rPr lang="en-US" dirty="0" smtClean="0"/>
              <a:t>Updating your Facebook status on your smartphone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250C3-CEFB-4584-8B22-17FBDF46EFD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31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 Tim’s Web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Digital Cameras (1994)</a:t>
            </a:r>
          </a:p>
          <a:p>
            <a:r>
              <a:rPr lang="en-US" dirty="0" smtClean="0"/>
              <a:t>Search </a:t>
            </a:r>
            <a:r>
              <a:rPr lang="en-US" dirty="0"/>
              <a:t>engine (1996)</a:t>
            </a:r>
          </a:p>
          <a:p>
            <a:r>
              <a:rPr lang="en-US" dirty="0" err="1"/>
              <a:t>Wifi</a:t>
            </a:r>
            <a:r>
              <a:rPr lang="en-US" dirty="0"/>
              <a:t> (2000, first campus coverage in US)</a:t>
            </a:r>
          </a:p>
          <a:p>
            <a:r>
              <a:rPr lang="en-US" dirty="0" smtClean="0"/>
              <a:t>Broadband </a:t>
            </a:r>
            <a:r>
              <a:rPr lang="en-US" dirty="0"/>
              <a:t>(2000, UK BT)</a:t>
            </a:r>
          </a:p>
          <a:p>
            <a:r>
              <a:rPr lang="en-US" dirty="0"/>
              <a:t>Smartphone (</a:t>
            </a:r>
            <a:r>
              <a:rPr lang="en-US" dirty="0" smtClean="0"/>
              <a:t>2007)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250C3-CEFB-4584-8B22-17FBDF46EFD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628800"/>
            <a:ext cx="1894947" cy="1584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3933056"/>
            <a:ext cx="1866404" cy="1137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72173"/>
          <a:stretch/>
        </p:blipFill>
        <p:spPr>
          <a:xfrm>
            <a:off x="4860032" y="3573016"/>
            <a:ext cx="1103489" cy="2972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797152"/>
            <a:ext cx="1865784" cy="155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9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Web Development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5087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 smtClean="0"/>
              <a:t>The Web isn't a thing but an activity</a:t>
            </a:r>
          </a:p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dirty="0" smtClean="0"/>
              <a:t>the active and ongoing creation of a</a:t>
            </a:r>
            <a:br>
              <a:rPr lang="en-US" dirty="0" smtClean="0"/>
            </a:br>
            <a:r>
              <a:rPr lang="en-US" i="1" dirty="0" smtClean="0"/>
              <a:t>network of information </a:t>
            </a:r>
            <a:r>
              <a:rPr lang="en-US" dirty="0" smtClean="0"/>
              <a:t>by a </a:t>
            </a:r>
            <a:r>
              <a:rPr lang="en-US" i="1" dirty="0" smtClean="0"/>
              <a:t>network of individuals</a:t>
            </a:r>
            <a:r>
              <a:rPr lang="en-US" dirty="0" smtClean="0"/>
              <a:t>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 smtClean="0"/>
              <a:t>The Web wasn't invented by Tim Berners-Lee,</a:t>
            </a:r>
          </a:p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dirty="0" smtClean="0"/>
              <a:t>it is being invented by all of us as we gradually adapt our tools and change our practice.</a:t>
            </a:r>
          </a:p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dirty="0" smtClean="0"/>
              <a:t>co-opting existing networks and existing practices</a:t>
            </a:r>
          </a:p>
        </p:txBody>
      </p:sp>
      <p:pic>
        <p:nvPicPr>
          <p:cNvPr id="4" name="Picture 5" descr="136743967_ff08d08095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0" y="4751071"/>
            <a:ext cx="2039471" cy="1981200"/>
          </a:xfrm>
          <a:prstGeom prst="rect">
            <a:avLst/>
          </a:prstGeom>
          <a:noFill/>
          <a:ln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9512" y="5301208"/>
            <a:ext cx="6445250" cy="982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web both </a:t>
            </a:r>
            <a:r>
              <a:rPr kumimoji="0" lang="en-GB" altLang="zh-CN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shapes </a:t>
            </a:r>
            <a:r>
              <a:rPr kumimoji="0" lang="en-GB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kumimoji="0" lang="en-GB" altLang="zh-CN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shaped by</a:t>
            </a:r>
            <a:r>
              <a:rPr kumimoji="0" lang="en-GB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society.</a:t>
            </a:r>
            <a:endParaRPr kumimoji="0" lang="en-GB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20864067">
            <a:off x="7037459" y="551553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</a:t>
            </a:r>
            <a:r>
              <a:rPr lang="en-US" dirty="0" smtClean="0"/>
              <a:t>-</a:t>
            </a:r>
            <a:r>
              <a:rPr lang="en-US" b="1" dirty="0" smtClean="0"/>
              <a:t>constitution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5502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“Magic” of Web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984155"/>
            <a:ext cx="8496300" cy="873845"/>
          </a:xfrm>
        </p:spPr>
        <p:txBody>
          <a:bodyPr/>
          <a:lstStyle/>
          <a:p>
            <a:r>
              <a:rPr lang="en-US" dirty="0" smtClean="0"/>
              <a:t>People design web systems in the lab (the micro) and release them into the wild (the macro).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250C3-CEFB-4584-8B22-17FBDF46EFDB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5" name="Picture 4" descr="Screen Shot 2014-07-08 at 17.18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56792"/>
            <a:ext cx="5087645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86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smtClean="0"/>
              <a:t>Understanding the Web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212"/>
            <a:ext cx="8856984" cy="4825132"/>
          </a:xfrm>
        </p:spPr>
        <p:txBody>
          <a:bodyPr/>
          <a:lstStyle/>
          <a:p>
            <a:r>
              <a:rPr lang="en-GB" sz="2000" dirty="0"/>
              <a:t>It’s not just a </a:t>
            </a:r>
            <a:r>
              <a:rPr lang="en-GB" sz="2000" dirty="0" smtClean="0"/>
              <a:t>technology </a:t>
            </a:r>
            <a:r>
              <a:rPr lang="en-GB" sz="2000" dirty="0"/>
              <a:t>but a socio-technical hybrid</a:t>
            </a:r>
          </a:p>
          <a:p>
            <a:r>
              <a:rPr lang="en-GB" sz="2000" b="1" dirty="0" smtClean="0"/>
              <a:t>The Web is a collection of Web Activities</a:t>
            </a:r>
          </a:p>
          <a:p>
            <a:pPr lvl="1"/>
            <a:r>
              <a:rPr lang="en-GB" sz="2000" dirty="0" smtClean="0"/>
              <a:t>Online Shopping, Online Banking, E-Government, Social Networking, etc.</a:t>
            </a:r>
          </a:p>
          <a:p>
            <a:pPr lvl="1"/>
            <a:r>
              <a:rPr lang="en-GB" sz="2000" dirty="0" smtClean="0"/>
              <a:t>These activities reflect </a:t>
            </a:r>
            <a:r>
              <a:rPr lang="en-GB" sz="2000" i="1" dirty="0" smtClean="0"/>
              <a:t>human interaction</a:t>
            </a:r>
            <a:r>
              <a:rPr lang="en-GB" sz="2000" dirty="0" smtClean="0"/>
              <a:t> and </a:t>
            </a:r>
            <a:r>
              <a:rPr lang="en-GB" sz="2000" i="1" dirty="0" smtClean="0"/>
              <a:t>technological development</a:t>
            </a:r>
          </a:p>
          <a:p>
            <a:r>
              <a:rPr lang="en-GB" sz="2000" b="1" dirty="0" smtClean="0"/>
              <a:t>Web Activities are not exclusive</a:t>
            </a:r>
          </a:p>
          <a:p>
            <a:pPr lvl="1"/>
            <a:r>
              <a:rPr lang="en-GB" sz="2000" dirty="0" smtClean="0"/>
              <a:t>They develop together with other activities</a:t>
            </a:r>
          </a:p>
          <a:p>
            <a:pPr lvl="1">
              <a:lnSpc>
                <a:spcPct val="110000"/>
              </a:lnSpc>
            </a:pPr>
            <a:r>
              <a:rPr lang="en-GB" sz="2000" dirty="0" smtClean="0"/>
              <a:t>Their development are </a:t>
            </a:r>
            <a:r>
              <a:rPr lang="en-GB" sz="2000" i="1" dirty="0" smtClean="0"/>
              <a:t>internally</a:t>
            </a:r>
            <a:r>
              <a:rPr lang="en-GB" sz="2000" dirty="0" smtClean="0"/>
              <a:t> and </a:t>
            </a:r>
            <a:r>
              <a:rPr lang="en-GB" sz="2000" i="1" dirty="0" smtClean="0"/>
              <a:t>externally</a:t>
            </a:r>
            <a:r>
              <a:rPr lang="en-GB" sz="2000" dirty="0" smtClean="0"/>
              <a:t> co-constructive</a:t>
            </a:r>
            <a:endParaRPr lang="en-GB" sz="2000" dirty="0"/>
          </a:p>
          <a:p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endParaRPr lang="en-GB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250C3-CEFB-4584-8B22-17FBDF46EFDB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62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3717032"/>
            <a:ext cx="2473367" cy="2473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of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28800"/>
            <a:ext cx="5616624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Developed at Central European Nuclear Research facility</a:t>
            </a:r>
          </a:p>
          <a:p>
            <a:r>
              <a:rPr lang="en-US" dirty="0" smtClean="0"/>
              <a:t>In 1989 the Web established itself in CERN, then international academia, industry and the rest of the world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3000"/>
          </a:blip>
          <a:stretch>
            <a:fillRect/>
          </a:stretch>
        </p:blipFill>
        <p:spPr>
          <a:xfrm>
            <a:off x="1907704" y="4380078"/>
            <a:ext cx="3888432" cy="2477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196752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0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777" r="1594"/>
          <a:stretch>
            <a:fillRect/>
          </a:stretch>
        </p:blipFill>
        <p:spPr>
          <a:xfrm>
            <a:off x="4644008" y="1556792"/>
            <a:ext cx="4444663" cy="3333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of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64" y="1600200"/>
            <a:ext cx="4568805" cy="5020733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Web spread the conditions of its initial creation throughout the whole of society as it underwent an </a:t>
            </a:r>
            <a:r>
              <a:rPr lang="en-US" dirty="0" smtClean="0"/>
              <a:t>initial inflationary </a:t>
            </a:r>
            <a:r>
              <a:rPr lang="en-US" dirty="0"/>
              <a:t>phase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academy has</a:t>
            </a:r>
          </a:p>
          <a:p>
            <a:pPr lvl="1"/>
            <a:r>
              <a:rPr lang="en-US" dirty="0" smtClean="0"/>
              <a:t>government patronage</a:t>
            </a:r>
          </a:p>
          <a:p>
            <a:pPr lvl="1"/>
            <a:r>
              <a:rPr lang="en-US" dirty="0" smtClean="0"/>
              <a:t>large-scale co-operation</a:t>
            </a:r>
          </a:p>
          <a:p>
            <a:pPr lvl="1"/>
            <a:r>
              <a:rPr lang="en-US" dirty="0" smtClean="0"/>
              <a:t>sharing of intellectual property with others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60688" y="5013176"/>
            <a:ext cx="442798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Diagram: Big Bang Expansion (NASA).</a:t>
            </a:r>
          </a:p>
          <a:p>
            <a:endParaRPr lang="en-US" i="1" dirty="0"/>
          </a:p>
          <a:p>
            <a:r>
              <a:rPr lang="en-US" i="1" dirty="0" smtClean="0"/>
              <a:t>This is not like other areas of society – e.g. media, industry, commerce.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6260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36" y="116632"/>
            <a:ext cx="8869560" cy="854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Society is Diverse.</a:t>
            </a:r>
            <a:br>
              <a:rPr lang="en-US" dirty="0" smtClean="0"/>
            </a:br>
            <a:r>
              <a:rPr lang="en-US" dirty="0" smtClean="0"/>
              <a:t>One Web Fits All?</a:t>
            </a:r>
            <a:endParaRPr lang="en-US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662740"/>
              </p:ext>
            </p:extLst>
          </p:nvPr>
        </p:nvGraphicFramePr>
        <p:xfrm>
          <a:off x="4211960" y="764707"/>
          <a:ext cx="4765104" cy="4624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295"/>
                <a:gridCol w="3318809"/>
              </a:tblGrid>
              <a:tr h="368051">
                <a:tc>
                  <a:txBody>
                    <a:bodyPr/>
                    <a:lstStyle/>
                    <a:p>
                      <a:r>
                        <a:rPr lang="en-US" dirty="0" smtClean="0"/>
                        <a:t>Institution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Objective</a:t>
                      </a:r>
                      <a:endParaRPr lang="en-US" dirty="0"/>
                    </a:p>
                  </a:txBody>
                  <a:tcPr/>
                </a:tc>
              </a:tr>
              <a:tr h="644089">
                <a:tc>
                  <a:txBody>
                    <a:bodyPr/>
                    <a:lstStyle/>
                    <a:p>
                      <a:r>
                        <a:rPr lang="en-US" dirty="0" smtClean="0"/>
                        <a:t>Academy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Create and transmit knowledge</a:t>
                      </a:r>
                      <a:endParaRPr lang="en-US" dirty="0"/>
                    </a:p>
                  </a:txBody>
                  <a:tcPr/>
                </a:tc>
              </a:tr>
              <a:tr h="517977">
                <a:tc>
                  <a:txBody>
                    <a:bodyPr/>
                    <a:lstStyle/>
                    <a:p>
                      <a:r>
                        <a:rPr lang="en-US" dirty="0" smtClean="0"/>
                        <a:t>Commerce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Make and trade goods</a:t>
                      </a:r>
                      <a:endParaRPr lang="en-US" dirty="0"/>
                    </a:p>
                  </a:txBody>
                  <a:tcPr/>
                </a:tc>
              </a:tr>
              <a:tr h="517977">
                <a:tc>
                  <a:txBody>
                    <a:bodyPr/>
                    <a:lstStyle/>
                    <a:p>
                      <a:r>
                        <a:rPr lang="en-US" dirty="0" smtClean="0"/>
                        <a:t>Press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Investigate and report news</a:t>
                      </a:r>
                      <a:endParaRPr lang="en-US" dirty="0"/>
                    </a:p>
                  </a:txBody>
                  <a:tcPr/>
                </a:tc>
              </a:tr>
              <a:tr h="644089"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Create and broadcast content</a:t>
                      </a:r>
                      <a:endParaRPr lang="en-US" dirty="0"/>
                    </a:p>
                  </a:txBody>
                  <a:tcPr/>
                </a:tc>
              </a:tr>
              <a:tr h="644089">
                <a:tc>
                  <a:txBody>
                    <a:bodyPr/>
                    <a:lstStyle/>
                    <a:p>
                      <a:r>
                        <a:rPr lang="en-US" dirty="0" smtClean="0"/>
                        <a:t>Police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Maintain order and public surveillance</a:t>
                      </a:r>
                    </a:p>
                  </a:txBody>
                  <a:tcPr/>
                </a:tc>
              </a:tr>
              <a:tr h="644089">
                <a:tc>
                  <a:txBody>
                    <a:bodyPr/>
                    <a:lstStyle/>
                    <a:p>
                      <a:r>
                        <a:rPr lang="en-US" dirty="0" smtClean="0"/>
                        <a:t>Judiciary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Apply law</a:t>
                      </a:r>
                      <a:r>
                        <a:rPr lang="en-US" baseline="0" dirty="0" smtClean="0"/>
                        <a:t> and resolve disputes</a:t>
                      </a:r>
                      <a:endParaRPr lang="en-US" dirty="0" smtClean="0"/>
                    </a:p>
                  </a:txBody>
                  <a:tcPr/>
                </a:tc>
              </a:tr>
              <a:tr h="644089">
                <a:tc>
                  <a:txBody>
                    <a:bodyPr/>
                    <a:lstStyle/>
                    <a:p>
                      <a:r>
                        <a:rPr lang="en-US" dirty="0" smtClean="0"/>
                        <a:t>Government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Control society</a:t>
                      </a:r>
                      <a:r>
                        <a:rPr lang="en-US" baseline="0" dirty="0" smtClean="0"/>
                        <a:t> and</a:t>
                      </a:r>
                      <a:r>
                        <a:rPr lang="en-US" dirty="0" smtClean="0"/>
                        <a:t> share resources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67544" y="5694347"/>
            <a:ext cx="820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development of society as a whole (nuanced and structured and refined) is inextricably related to the technology of information provision, consumption and dissemination (e.g. writing, reading, printing, education). </a:t>
            </a:r>
            <a:r>
              <a:rPr lang="en-US" i="1" dirty="0"/>
              <a:t>Different parts of society have different objectives and hence incompatible Web requirements, e.g. openness, security, transparency, privacy</a:t>
            </a:r>
            <a:r>
              <a:rPr lang="en-US" i="1" dirty="0" smtClean="0"/>
              <a:t>.</a:t>
            </a:r>
            <a:endParaRPr lang="en-US" dirty="0"/>
          </a:p>
        </p:txBody>
      </p:sp>
      <p:pic>
        <p:nvPicPr>
          <p:cNvPr id="3" name="Picture 2" descr="di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816424" cy="38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Historic Attempts at Webs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034391"/>
              </p:ext>
            </p:extLst>
          </p:nvPr>
        </p:nvGraphicFramePr>
        <p:xfrm>
          <a:off x="107504" y="692699"/>
          <a:ext cx="8807896" cy="604867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48363"/>
                <a:gridCol w="1185945"/>
                <a:gridCol w="1498036"/>
                <a:gridCol w="568699"/>
                <a:gridCol w="568699"/>
                <a:gridCol w="3738154"/>
              </a:tblGrid>
              <a:tr h="388691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Sponsor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System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Scope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Real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Date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Important Properties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Finance / Press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Reuters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Professional, centralised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1850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News &amp; stock</a:t>
                      </a:r>
                      <a:r>
                        <a:rPr lang="en-GB" sz="1100" dirty="0" smtClean="0"/>
                        <a:t> information (originally carrier pigeon </a:t>
                      </a:r>
                      <a:r>
                        <a:rPr lang="en-GB" sz="1100" dirty="0"/>
                        <a:t>and</a:t>
                      </a:r>
                      <a:r>
                        <a:rPr lang="en-GB" sz="1100" dirty="0" smtClean="0"/>
                        <a:t> subsequently telegraph</a:t>
                      </a:r>
                      <a:r>
                        <a:rPr lang="en-GB" sz="1100" dirty="0"/>
                        <a:t>)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Private Institution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 err="1"/>
                        <a:t>Mundaneum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Public, centralised 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✔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1920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Based on indexing technology (the library card)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Military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 err="1"/>
                        <a:t>Memex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Scholarly, </a:t>
                      </a:r>
                      <a:r>
                        <a:rPr lang="en-GB" sz="1100" dirty="0"/>
                        <a:t>individual, centralised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✗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1945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Aimed at Scientists and Technologists in WWII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88691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Media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/>
                        <a:t>Xanadu</a:t>
                      </a:r>
                      <a:endParaRPr lang="en-GB" sz="1100" b="1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decentralised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✗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1960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Focused on DRM, </a:t>
                      </a:r>
                      <a:r>
                        <a:rPr lang="en-GB" sz="1100" dirty="0"/>
                        <a:t>reuse and </a:t>
                      </a:r>
                      <a:r>
                        <a:rPr lang="en-GB" sz="1100" dirty="0" smtClean="0"/>
                        <a:t>writing for “</a:t>
                      </a:r>
                      <a:r>
                        <a:rPr lang="en-GB" sz="1100" dirty="0" err="1" smtClean="0"/>
                        <a:t>creatives</a:t>
                      </a:r>
                      <a:r>
                        <a:rPr lang="en-GB" sz="1100" dirty="0" smtClean="0"/>
                        <a:t>”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Media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CEEFAX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national,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1970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Broadcast, linked, not participatory 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Government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/>
                        <a:t>Minitel</a:t>
                      </a:r>
                      <a:endParaRPr lang="en-GB" sz="1100" b="1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national,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1980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Commercial services and information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Academy</a:t>
                      </a:r>
                      <a:br>
                        <a:rPr lang="en-GB" sz="1100" dirty="0" smtClean="0"/>
                      </a:br>
                      <a:r>
                        <a:rPr lang="en-GB" sz="1100" dirty="0" smtClean="0"/>
                        <a:t>(</a:t>
                      </a:r>
                      <a:r>
                        <a:rPr lang="en-GB" sz="1100" dirty="0"/>
                        <a:t>CS &amp; HEP)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FTP / Archie / </a:t>
                      </a:r>
                      <a:r>
                        <a:rPr lang="en-GB" sz="1100" b="1" dirty="0" err="1"/>
                        <a:t>Anarchie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decentralised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1985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Download resources (papers, reports) to hard </a:t>
                      </a:r>
                      <a:r>
                        <a:rPr lang="en-GB" sz="1100" dirty="0"/>
                        <a:t>drives and </a:t>
                      </a:r>
                      <a:r>
                        <a:rPr lang="en-GB" sz="1100" dirty="0" smtClean="0"/>
                        <a:t>print them on </a:t>
                      </a:r>
                      <a:r>
                        <a:rPr lang="en-GB" sz="1100" dirty="0" err="1" smtClean="0"/>
                        <a:t>LaserWriters</a:t>
                      </a:r>
                      <a:r>
                        <a:rPr lang="en-GB" sz="1100" dirty="0" smtClean="0"/>
                        <a:t>.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Commerce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 err="1"/>
                        <a:t>Hypercard</a:t>
                      </a:r>
                      <a:r>
                        <a:rPr lang="en-GB" sz="1100" b="1" dirty="0"/>
                        <a:t>, </a:t>
                      </a:r>
                      <a:r>
                        <a:rPr lang="en-GB" sz="1100" b="1" dirty="0" err="1"/>
                        <a:t>HyperTIES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Private,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1988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Personal </a:t>
                      </a:r>
                      <a:r>
                        <a:rPr lang="en-GB" sz="1100" dirty="0" smtClean="0"/>
                        <a:t>applications, sometimes tied to multimedia resources on </a:t>
                      </a:r>
                      <a:r>
                        <a:rPr lang="en-GB" sz="1100" dirty="0" err="1" smtClean="0"/>
                        <a:t>CDROMs</a:t>
                      </a:r>
                      <a:r>
                        <a:rPr lang="en-GB" sz="1100" dirty="0" smtClean="0"/>
                        <a:t> / video disks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Academy (HEP)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WWW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global, decentralised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1990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Universal naming, linking, interoperability, participative. However no writing, no </a:t>
                      </a:r>
                      <a:r>
                        <a:rPr lang="en-GB" sz="1100" dirty="0" smtClean="0"/>
                        <a:t>indexing in public version.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Academy (CS)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Microcosm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Private,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1990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Sophisticated linking and </a:t>
                      </a:r>
                      <a:r>
                        <a:rPr lang="en-GB" sz="1100" dirty="0" smtClean="0"/>
                        <a:t>openness</a:t>
                      </a:r>
                      <a:r>
                        <a:rPr lang="en-GB" sz="1100" baseline="0" dirty="0" smtClean="0"/>
                        <a:t> for personal information stores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Academy (CS)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 err="1"/>
                        <a:t>HyperG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1990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Extension of Web for</a:t>
                      </a:r>
                      <a:r>
                        <a:rPr lang="en-GB" sz="1100" baseline="0" dirty="0" smtClean="0"/>
                        <a:t> </a:t>
                      </a:r>
                      <a:r>
                        <a:rPr lang="en-GB" sz="1100" dirty="0" smtClean="0"/>
                        <a:t>with </a:t>
                      </a:r>
                      <a:r>
                        <a:rPr lang="en-GB" sz="1100" dirty="0"/>
                        <a:t>support for writing, indexing and consistency management.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Commerce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AOL, </a:t>
                      </a:r>
                      <a:r>
                        <a:rPr lang="en-GB" sz="1100" b="1" dirty="0" err="1"/>
                        <a:t>CompuServ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1990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Dialup</a:t>
                      </a:r>
                      <a:r>
                        <a:rPr lang="en-GB" sz="1100" baseline="0" dirty="0" smtClean="0"/>
                        <a:t> walled garden access to</a:t>
                      </a:r>
                      <a:r>
                        <a:rPr lang="en-GB" sz="1100" dirty="0" smtClean="0"/>
                        <a:t> </a:t>
                      </a:r>
                      <a:r>
                        <a:rPr lang="en-GB" sz="1100" dirty="0"/>
                        <a:t>email, forums, chat </a:t>
                      </a:r>
                      <a:r>
                        <a:rPr lang="en-GB" sz="1100" dirty="0" smtClean="0"/>
                        <a:t>rooms</a:t>
                      </a:r>
                      <a:r>
                        <a:rPr lang="en-GB" sz="1100" baseline="0" dirty="0" smtClean="0"/>
                        <a:t> and</a:t>
                      </a:r>
                      <a:r>
                        <a:rPr lang="en-GB" sz="1100" dirty="0" smtClean="0"/>
                        <a:t> </a:t>
                      </a:r>
                      <a:r>
                        <a:rPr lang="en-GB" sz="1100" dirty="0"/>
                        <a:t>information resources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42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467600" cy="1052513"/>
          </a:xfrm>
        </p:spPr>
        <p:txBody>
          <a:bodyPr/>
          <a:lstStyle/>
          <a:p>
            <a:r>
              <a:rPr lang="en-US" sz="3200" dirty="0" smtClean="0"/>
              <a:t>Paul </a:t>
            </a:r>
            <a:r>
              <a:rPr lang="en-US" sz="3200" dirty="0" err="1" smtClean="0"/>
              <a:t>Otlet</a:t>
            </a:r>
            <a:r>
              <a:rPr lang="en-US" sz="3200" dirty="0" smtClean="0"/>
              <a:t>, 1868-1944</a:t>
            </a:r>
            <a:endParaRPr lang="en-US" sz="48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37338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Belgian lawyer</a:t>
            </a:r>
          </a:p>
          <a:p>
            <a:r>
              <a:rPr lang="en-US" dirty="0" smtClean="0"/>
              <a:t>Introduced US 3"x5" library card to Europe</a:t>
            </a:r>
          </a:p>
          <a:p>
            <a:r>
              <a:rPr lang="en-US" dirty="0" err="1" smtClean="0"/>
              <a:t>Traité</a:t>
            </a:r>
            <a:r>
              <a:rPr lang="en-US" dirty="0" smtClean="0"/>
              <a:t> de Documentation (1934)</a:t>
            </a:r>
          </a:p>
          <a:p>
            <a:pPr lvl="1"/>
            <a:r>
              <a:rPr lang="en-US" dirty="0" smtClean="0"/>
              <a:t>the systematic </a:t>
            </a:r>
            <a:r>
              <a:rPr lang="en-US" dirty="0" err="1" smtClean="0"/>
              <a:t>organisation</a:t>
            </a:r>
            <a:r>
              <a:rPr lang="en-US" dirty="0" smtClean="0"/>
              <a:t> of all knowledge and thought</a:t>
            </a:r>
          </a:p>
          <a:p>
            <a:endParaRPr lang="en-US" dirty="0"/>
          </a:p>
        </p:txBody>
      </p:sp>
      <p:pic>
        <p:nvPicPr>
          <p:cNvPr id="5" name="Picture 4" descr="Picture 2.png">
            <a:hlinkClick r:id="rId3" tooltip="YouTube Video of Paul Otlet's work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936" y="1295400"/>
            <a:ext cx="479306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375" y="5105400"/>
            <a:ext cx="5280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Mundanaeum</a:t>
            </a:r>
            <a:r>
              <a:rPr lang="en-US" sz="2000" dirty="0" smtClean="0"/>
              <a:t>: 15 million index card bibliographic index, 1 million documents and images, classified and searchable. </a:t>
            </a:r>
            <a:r>
              <a:rPr lang="en-US" sz="2000" i="1" dirty="0" smtClean="0"/>
              <a:t>Query became part of the bibliographic record. Content was interlinked.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47289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Technology</a:t>
            </a:r>
            <a:endParaRPr lang="en-US" dirty="0"/>
          </a:p>
        </p:txBody>
      </p:sp>
      <p:pic>
        <p:nvPicPr>
          <p:cNvPr id="5" name="Content Placeholder 4" descr="library-car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357188" y="6223000"/>
            <a:ext cx="85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library card, used for the </a:t>
            </a:r>
            <a:r>
              <a:rPr lang="en-US" dirty="0" err="1" smtClean="0"/>
              <a:t>mundaneum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31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47687"/>
            <a:ext cx="7467600" cy="105251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H. G. Wells, </a:t>
            </a:r>
            <a:r>
              <a:rPr lang="en-US" sz="3200" i="1" dirty="0"/>
              <a:t>World Brain: </a:t>
            </a:r>
            <a:r>
              <a:rPr lang="en-US" sz="3200" i="1" dirty="0" smtClean="0"/>
              <a:t>The</a:t>
            </a:r>
            <a:br>
              <a:rPr lang="en-US" sz="3200" i="1" dirty="0" smtClean="0"/>
            </a:br>
            <a:r>
              <a:rPr lang="en-US" sz="3200" i="1" dirty="0" smtClean="0"/>
              <a:t>Idea </a:t>
            </a:r>
            <a:r>
              <a:rPr lang="en-US" sz="3200" i="1" dirty="0"/>
              <a:t>of a Permanent World </a:t>
            </a:r>
            <a:r>
              <a:rPr lang="en-US" sz="3200" i="1" dirty="0" err="1"/>
              <a:t>Encyclopaedia</a:t>
            </a:r>
            <a:r>
              <a:rPr lang="en-US" sz="3200" dirty="0"/>
              <a:t>, </a:t>
            </a:r>
            <a:r>
              <a:rPr lang="en-US" sz="3200" dirty="0" err="1"/>
              <a:t>Encyclopédie</a:t>
            </a:r>
            <a:r>
              <a:rPr lang="en-US" sz="3200" dirty="0"/>
              <a:t> </a:t>
            </a:r>
            <a:r>
              <a:rPr lang="en-US" sz="3200" dirty="0" err="1"/>
              <a:t>Française</a:t>
            </a:r>
            <a:r>
              <a:rPr lang="en-US" sz="3200" dirty="0"/>
              <a:t>, August, 1937</a:t>
            </a:r>
            <a:endParaRPr lang="en-US" sz="48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78767"/>
            <a:ext cx="7772400" cy="411723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Encyclopaedias</a:t>
            </a:r>
            <a:r>
              <a:rPr lang="en-US" dirty="0"/>
              <a:t> of the past sufficed for the needs of a cultivated minority</a:t>
            </a:r>
          </a:p>
          <a:p>
            <a:pPr lvl="1"/>
            <a:r>
              <a:rPr lang="en-US" dirty="0"/>
              <a:t>universal education was </a:t>
            </a:r>
            <a:r>
              <a:rPr lang="en-US" dirty="0" err="1"/>
              <a:t>unthought</a:t>
            </a:r>
            <a:r>
              <a:rPr lang="en-US" dirty="0"/>
              <a:t> of</a:t>
            </a:r>
          </a:p>
          <a:p>
            <a:pPr lvl="1"/>
            <a:r>
              <a:rPr lang="en-US" dirty="0"/>
              <a:t>gigantic increase in recorded knowledge</a:t>
            </a:r>
          </a:p>
          <a:p>
            <a:pPr lvl="1"/>
            <a:r>
              <a:rPr lang="en-US" dirty="0"/>
              <a:t>more gigantic growth in the numbers of human beings requiring accurate and easily accessible </a:t>
            </a:r>
            <a:r>
              <a:rPr lang="en-US" dirty="0" smtClean="0"/>
              <a:t>information</a:t>
            </a:r>
          </a:p>
          <a:p>
            <a:pPr marL="358775" indent="-358775">
              <a:lnSpc>
                <a:spcPct val="90000"/>
              </a:lnSpc>
            </a:pPr>
            <a:r>
              <a:rPr lang="en-US" sz="2800" dirty="0"/>
              <a:t>Discontent with the role of universities and libraries in the intellectual life of mankind</a:t>
            </a:r>
          </a:p>
          <a:p>
            <a:pPr marL="358775" indent="-358775">
              <a:lnSpc>
                <a:spcPct val="90000"/>
              </a:lnSpc>
            </a:pPr>
            <a:r>
              <a:rPr lang="en-US" sz="2800" dirty="0"/>
              <a:t>Universities multiply but do not enlarge their scope</a:t>
            </a:r>
          </a:p>
          <a:p>
            <a:pPr marL="835025" lvl="1" indent="-296863">
              <a:lnSpc>
                <a:spcPct val="90000"/>
              </a:lnSpc>
            </a:pPr>
            <a:r>
              <a:rPr lang="en-US" sz="2400" dirty="0"/>
              <a:t>thought &amp; knowledge organization of the world</a:t>
            </a:r>
          </a:p>
          <a:p>
            <a:pPr marL="358775" indent="-358775">
              <a:lnSpc>
                <a:spcPct val="90000"/>
              </a:lnSpc>
            </a:pPr>
            <a:r>
              <a:rPr lang="en-US" sz="2800" b="1" dirty="0"/>
              <a:t>No obstacle</a:t>
            </a:r>
            <a:r>
              <a:rPr lang="en-US" sz="2800" dirty="0"/>
              <a:t> to the creation of an efficient index to </a:t>
            </a:r>
            <a:r>
              <a:rPr lang="en-US" sz="2800" i="1" dirty="0"/>
              <a:t>all</a:t>
            </a:r>
            <a:r>
              <a:rPr lang="en-US" sz="2800" dirty="0"/>
              <a:t> human knowledge, ideas and </a:t>
            </a:r>
            <a:r>
              <a:rPr lang="en-US" sz="2800" dirty="0" smtClean="0"/>
              <a:t>achievement</a:t>
            </a:r>
            <a:endParaRPr lang="en-US" sz="2800" dirty="0"/>
          </a:p>
        </p:txBody>
      </p:sp>
      <p:pic>
        <p:nvPicPr>
          <p:cNvPr id="19460" name="Picture 4" descr="wel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260648"/>
            <a:ext cx="1181100" cy="1533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903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Technology</a:t>
            </a:r>
            <a:endParaRPr lang="en-US" dirty="0"/>
          </a:p>
        </p:txBody>
      </p:sp>
      <p:pic>
        <p:nvPicPr>
          <p:cNvPr id="4" name="Content Placeholder 3" descr="microfilm - Flickr - ccb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57188" y="6223000"/>
            <a:ext cx="85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microfilm (modern example), proposed for the World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6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os_ppt__template_electroni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ni1">
      <a:majorFont>
        <a:latin typeface="Georgia"/>
        <a:ea typeface="ＭＳ Ｐゴシック"/>
        <a:cs typeface=""/>
      </a:majorFont>
      <a:minorFont>
        <a:latin typeface="FreightDispBoo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S divider slide design">
  <a:themeElements>
    <a:clrScheme name="UOS divider slide design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divider slide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divider slide design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OS full bleed image">
  <a:themeElements>
    <a:clrScheme name="UOS full bleed imag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full bleed imag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full bleed imag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uos_ppt__template_electronics</Template>
  <TotalTime>13728</TotalTime>
  <Words>958</Words>
  <Application>Microsoft Macintosh PowerPoint</Application>
  <PresentationFormat>On-screen Show (4:3)</PresentationFormat>
  <Paragraphs>186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uos_ppt__template_electronics</vt:lpstr>
      <vt:lpstr>UOS divider slide design</vt:lpstr>
      <vt:lpstr>UOS full bleed image</vt:lpstr>
      <vt:lpstr>PowerPoint Presentation</vt:lpstr>
      <vt:lpstr>Beginning of the Web</vt:lpstr>
      <vt:lpstr>Expansion of the Web</vt:lpstr>
      <vt:lpstr>Society is Diverse. One Web Fits All?</vt:lpstr>
      <vt:lpstr>Historic Attempts at Webs</vt:lpstr>
      <vt:lpstr>Paul Otlet, 1868-1944</vt:lpstr>
      <vt:lpstr>Available Technology</vt:lpstr>
      <vt:lpstr>H. G. Wells, World Brain: The Idea of a Permanent World Encyclopaedia, Encyclopédie Française, August, 1937</vt:lpstr>
      <vt:lpstr>Available Technology</vt:lpstr>
      <vt:lpstr>Tim Berners-Lee</vt:lpstr>
      <vt:lpstr>Available Technology</vt:lpstr>
      <vt:lpstr>The Web is Evolving</vt:lpstr>
      <vt:lpstr>What Was Tim’s Web Missing?</vt:lpstr>
      <vt:lpstr>Web Development</vt:lpstr>
      <vt:lpstr>The “Magic” of Web Science</vt:lpstr>
      <vt:lpstr>Understanding the Web</vt:lpstr>
    </vt:vector>
  </TitlesOfParts>
  <Manager/>
  <Company>University of Southampton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Impact on Society</dc:title>
  <dc:subject/>
  <dc:creator>Leslie Carr</dc:creator>
  <cp:keywords/>
  <dc:description/>
  <cp:lastModifiedBy>Leslie Carr</cp:lastModifiedBy>
  <cp:revision>365</cp:revision>
  <dcterms:created xsi:type="dcterms:W3CDTF">2008-01-25T10:32:18Z</dcterms:created>
  <dcterms:modified xsi:type="dcterms:W3CDTF">2015-07-06T12:24:18Z</dcterms:modified>
  <cp:category/>
</cp:coreProperties>
</file>