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3" r:id="rId1"/>
    <p:sldMasterId id="2147483769" r:id="rId2"/>
  </p:sldMasterIdLst>
  <p:notesMasterIdLst>
    <p:notesMasterId r:id="rId79"/>
  </p:notesMasterIdLst>
  <p:handoutMasterIdLst>
    <p:handoutMasterId r:id="rId80"/>
  </p:handoutMasterIdLst>
  <p:sldIdLst>
    <p:sldId id="512" r:id="rId3"/>
    <p:sldId id="676" r:id="rId4"/>
    <p:sldId id="581" r:id="rId5"/>
    <p:sldId id="690" r:id="rId6"/>
    <p:sldId id="674" r:id="rId7"/>
    <p:sldId id="675" r:id="rId8"/>
    <p:sldId id="518" r:id="rId9"/>
    <p:sldId id="519" r:id="rId10"/>
    <p:sldId id="586" r:id="rId11"/>
    <p:sldId id="677" r:id="rId12"/>
    <p:sldId id="521" r:id="rId13"/>
    <p:sldId id="522" r:id="rId14"/>
    <p:sldId id="523" r:id="rId15"/>
    <p:sldId id="524" r:id="rId16"/>
    <p:sldId id="525" r:id="rId17"/>
    <p:sldId id="678" r:id="rId18"/>
    <p:sldId id="714" r:id="rId19"/>
    <p:sldId id="679" r:id="rId20"/>
    <p:sldId id="680" r:id="rId21"/>
    <p:sldId id="526" r:id="rId22"/>
    <p:sldId id="527" r:id="rId23"/>
    <p:sldId id="528" r:id="rId24"/>
    <p:sldId id="529" r:id="rId25"/>
    <p:sldId id="530" r:id="rId26"/>
    <p:sldId id="531" r:id="rId27"/>
    <p:sldId id="598" r:id="rId28"/>
    <p:sldId id="532" r:id="rId29"/>
    <p:sldId id="533" r:id="rId30"/>
    <p:sldId id="543" r:id="rId31"/>
    <p:sldId id="544" r:id="rId32"/>
    <p:sldId id="534" r:id="rId33"/>
    <p:sldId id="536" r:id="rId34"/>
    <p:sldId id="537" r:id="rId35"/>
    <p:sldId id="667" r:id="rId36"/>
    <p:sldId id="715" r:id="rId37"/>
    <p:sldId id="538" r:id="rId38"/>
    <p:sldId id="539" r:id="rId39"/>
    <p:sldId id="540" r:id="rId40"/>
    <p:sldId id="541" r:id="rId41"/>
    <p:sldId id="542" r:id="rId42"/>
    <p:sldId id="545" r:id="rId43"/>
    <p:sldId id="546" r:id="rId44"/>
    <p:sldId id="547" r:id="rId45"/>
    <p:sldId id="550" r:id="rId46"/>
    <p:sldId id="551" r:id="rId47"/>
    <p:sldId id="552" r:id="rId48"/>
    <p:sldId id="553" r:id="rId49"/>
    <p:sldId id="554" r:id="rId50"/>
    <p:sldId id="686" r:id="rId51"/>
    <p:sldId id="691" r:id="rId52"/>
    <p:sldId id="719" r:id="rId53"/>
    <p:sldId id="692" r:id="rId54"/>
    <p:sldId id="693" r:id="rId55"/>
    <p:sldId id="694" r:id="rId56"/>
    <p:sldId id="695" r:id="rId57"/>
    <p:sldId id="696" r:id="rId58"/>
    <p:sldId id="697" r:id="rId59"/>
    <p:sldId id="698" r:id="rId60"/>
    <p:sldId id="699" r:id="rId61"/>
    <p:sldId id="700" r:id="rId62"/>
    <p:sldId id="701" r:id="rId63"/>
    <p:sldId id="702" r:id="rId64"/>
    <p:sldId id="703" r:id="rId65"/>
    <p:sldId id="706" r:id="rId66"/>
    <p:sldId id="710" r:id="rId67"/>
    <p:sldId id="717" r:id="rId68"/>
    <p:sldId id="711" r:id="rId69"/>
    <p:sldId id="712" r:id="rId70"/>
    <p:sldId id="713" r:id="rId71"/>
    <p:sldId id="718" r:id="rId72"/>
    <p:sldId id="661" r:id="rId73"/>
    <p:sldId id="682" r:id="rId74"/>
    <p:sldId id="683" r:id="rId75"/>
    <p:sldId id="684" r:id="rId76"/>
    <p:sldId id="681" r:id="rId77"/>
    <p:sldId id="685" r:id="rId7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14" d="100"/>
          <a:sy n="114" d="100"/>
        </p:scale>
        <p:origin x="-44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80" Type="http://schemas.openxmlformats.org/officeDocument/2006/relationships/handoutMaster" Target="handoutMasters/handoutMaster1.xml"/><Relationship Id="rId81" Type="http://schemas.openxmlformats.org/officeDocument/2006/relationships/printerSettings" Target="printerSettings/printerSettings1.bin"/><Relationship Id="rId82" Type="http://schemas.openxmlformats.org/officeDocument/2006/relationships/presProps" Target="presProps.xml"/><Relationship Id="rId83" Type="http://schemas.openxmlformats.org/officeDocument/2006/relationships/viewProps" Target="viewProps.xml"/><Relationship Id="rId84" Type="http://schemas.openxmlformats.org/officeDocument/2006/relationships/theme" Target="theme/theme1.xml"/><Relationship Id="rId85" Type="http://schemas.openxmlformats.org/officeDocument/2006/relationships/tableStyles" Target="tableStyles.xml"/><Relationship Id="rId70" Type="http://schemas.openxmlformats.org/officeDocument/2006/relationships/slide" Target="slides/slide68.xml"/><Relationship Id="rId71" Type="http://schemas.openxmlformats.org/officeDocument/2006/relationships/slide" Target="slides/slide69.xml"/><Relationship Id="rId72" Type="http://schemas.openxmlformats.org/officeDocument/2006/relationships/slide" Target="slides/slide70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73" Type="http://schemas.openxmlformats.org/officeDocument/2006/relationships/slide" Target="slides/slide71.xml"/><Relationship Id="rId74" Type="http://schemas.openxmlformats.org/officeDocument/2006/relationships/slide" Target="slides/slide72.xml"/><Relationship Id="rId75" Type="http://schemas.openxmlformats.org/officeDocument/2006/relationships/slide" Target="slides/slide73.xml"/><Relationship Id="rId76" Type="http://schemas.openxmlformats.org/officeDocument/2006/relationships/slide" Target="slides/slide74.xml"/><Relationship Id="rId77" Type="http://schemas.openxmlformats.org/officeDocument/2006/relationships/slide" Target="slides/slide75.xml"/><Relationship Id="rId78" Type="http://schemas.openxmlformats.org/officeDocument/2006/relationships/slide" Target="slides/slide76.xml"/><Relationship Id="rId79" Type="http://schemas.openxmlformats.org/officeDocument/2006/relationships/notesMaster" Target="notesMasters/notesMaster1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3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3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3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4693FFF-CE1E-2F40-BE8D-A8B2C681D4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356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49828BE-6828-3B4E-AF8A-0BF5438505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0336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110" charset="-128"/>
        <a:cs typeface="ＭＳ Ｐゴシック" pitchFamily="-11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35905F-5CF5-B041-8577-C46FC00FED57}" type="slidenum">
              <a:rPr lang="en-US"/>
              <a:pPr/>
              <a:t>1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2F2FC9-F736-FC42-A22D-8CE018F803F7}" type="slidenum">
              <a:rPr lang="en-US"/>
              <a:pPr/>
              <a:t>11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6535A4-D103-464E-B6BD-403637A8C8A6}" type="slidenum">
              <a:rPr lang="en-US"/>
              <a:pPr/>
              <a:t>12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46C52A-EB95-DF45-840B-ADFC34970700}" type="slidenum">
              <a:rPr lang="en-US"/>
              <a:pPr/>
              <a:t>13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46F082-7448-304A-8B48-4F14A5E92615}" type="slidenum">
              <a:rPr lang="en-US"/>
              <a:pPr/>
              <a:t>14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59E345-F561-CE43-8B6E-6A0A22AE4274}" type="slidenum">
              <a:rPr lang="en-US"/>
              <a:pPr/>
              <a:t>15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B2B4BC-DCBF-3444-A075-925397F48C57}" type="slidenum">
              <a:rPr lang="en-US"/>
              <a:pPr/>
              <a:t>16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B2B4BC-DCBF-3444-A075-925397F48C57}" type="slidenum">
              <a:rPr lang="en-US"/>
              <a:pPr/>
              <a:t>17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52D7A5-7B56-4149-910A-BB25420C5E0D}" type="slidenum">
              <a:rPr lang="en-US"/>
              <a:pPr/>
              <a:t>18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F2DEE7-84B3-C747-B6EE-2C8DBCE6CE18}" type="slidenum">
              <a:rPr lang="en-US"/>
              <a:pPr/>
              <a:t>19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460BEA-B69D-094D-A939-EB1D35D51A29}" type="slidenum">
              <a:rPr lang="en-US"/>
              <a:pPr/>
              <a:t>20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0C9DF6-A8C6-C848-A89E-8DDF9E7E50EE}" type="slidenum">
              <a:rPr lang="en-US"/>
              <a:pPr/>
              <a:t>2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D019F3-97BF-B24A-A585-7223A86B061D}" type="slidenum">
              <a:rPr lang="en-US"/>
              <a:pPr/>
              <a:t>21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F72C4A-48E7-624F-88C8-7D8B28FDBCE1}" type="slidenum">
              <a:rPr lang="en-US"/>
              <a:pPr/>
              <a:t>22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761967-8ED5-D949-A53C-2DD419EAD590}" type="slidenum">
              <a:rPr lang="en-US"/>
              <a:pPr/>
              <a:t>23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2BBB24-2B7D-1A40-AA4C-5C36A8FDCD61}" type="slidenum">
              <a:rPr lang="en-US"/>
              <a:pPr/>
              <a:t>24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2F2D95-87B0-2B46-8150-F07380D014CB}" type="slidenum">
              <a:rPr lang="en-US"/>
              <a:pPr/>
              <a:t>25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66C627-C6B0-2149-9053-50D2DD0C8B0E}" type="slidenum">
              <a:rPr lang="en-US"/>
              <a:pPr/>
              <a:t>26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F57DC8-467C-7441-8532-13A9421E3CC8}" type="slidenum">
              <a:rPr lang="en-US"/>
              <a:pPr/>
              <a:t>27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B7BC2B-C8C1-8147-8329-D39947043363}" type="slidenum">
              <a:rPr lang="en-US"/>
              <a:pPr/>
              <a:t>28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A8FBA9-69F1-D447-BD25-364E7E42D0D4}" type="slidenum">
              <a:rPr lang="en-US"/>
              <a:pPr/>
              <a:t>29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B5B3ED-FE6E-2D4C-A595-6EB6881F9369}" type="slidenum">
              <a:rPr lang="en-US"/>
              <a:pPr/>
              <a:t>30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4FF44C-86FE-2446-9CA0-714DD5A39033}" type="slidenum">
              <a:rPr lang="en-US"/>
              <a:pPr/>
              <a:t>3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62144F-4F3E-674C-B080-5E5C1F6D7533}" type="slidenum">
              <a:rPr lang="en-US"/>
              <a:pPr/>
              <a:t>31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803EDF-E990-7347-8336-92925B28926B}" type="slidenum">
              <a:rPr lang="en-US"/>
              <a:pPr/>
              <a:t>32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3A8CF0-9B65-8C46-8B5C-E5BEC10ED8F2}" type="slidenum">
              <a:rPr lang="en-US"/>
              <a:pPr/>
              <a:t>33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B6E414-FC9F-2045-8667-57BA3469B29A}" type="slidenum">
              <a:rPr lang="en-US"/>
              <a:pPr/>
              <a:t>34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B6E414-FC9F-2045-8667-57BA3469B29A}" type="slidenum">
              <a:rPr lang="en-US"/>
              <a:pPr/>
              <a:t>35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7CD70B-1785-3740-85BF-0A2F9D23012B}" type="slidenum">
              <a:rPr lang="en-US"/>
              <a:pPr/>
              <a:t>36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02AB05-DC1A-9346-828D-CADF735CFC8C}" type="slidenum">
              <a:rPr lang="en-US"/>
              <a:pPr/>
              <a:t>37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F7BB4E-FC3A-D047-B8A1-5C73E4255BC9}" type="slidenum">
              <a:rPr lang="en-US"/>
              <a:pPr/>
              <a:t>38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6EFA3C-0CC5-4D42-A74A-3CCFC88184EE}" type="slidenum">
              <a:rPr lang="en-US"/>
              <a:pPr/>
              <a:t>39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F00446-77B8-3240-9FC2-F249136FD4CF}" type="slidenum">
              <a:rPr lang="en-US"/>
              <a:pPr/>
              <a:t>40</a:t>
            </a:fld>
            <a:endParaRPr 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CCDB12-2046-5740-A2AC-E34C06BF4C5B}" type="slidenum">
              <a:rPr lang="en-US"/>
              <a:pPr/>
              <a:t>5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3BA5BE-3B00-7045-AF4A-A45A42B4AEFE}" type="slidenum">
              <a:rPr lang="en-US"/>
              <a:pPr/>
              <a:t>41</a:t>
            </a:fld>
            <a:endParaRPr lang="en-U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B1467D-9713-4A4D-B9A8-1985C276F025}" type="slidenum">
              <a:rPr lang="en-US"/>
              <a:pPr/>
              <a:t>42</a:t>
            </a:fld>
            <a:endParaRPr lang="en-US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18EC28-1E18-854B-B476-DC37E0EEA3BF}" type="slidenum">
              <a:rPr lang="en-US"/>
              <a:pPr/>
              <a:t>43</a:t>
            </a:fld>
            <a:endParaRPr 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B18D3B-3723-6143-8DA3-4D4A8B3BA7CE}" type="slidenum">
              <a:rPr lang="en-US"/>
              <a:pPr/>
              <a:t>44</a:t>
            </a:fld>
            <a:endParaRPr lang="en-US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44F77F-AD91-BE48-9AF5-76A0715BDB0B}" type="slidenum">
              <a:rPr lang="en-US"/>
              <a:pPr/>
              <a:t>45</a:t>
            </a:fld>
            <a:endParaRPr 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B7D138-871E-1A48-940B-F5051F32570D}" type="slidenum">
              <a:rPr lang="en-US"/>
              <a:pPr/>
              <a:t>46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D3D42F-5140-3A45-8D3E-0F274AE22096}" type="slidenum">
              <a:rPr lang="en-US"/>
              <a:pPr/>
              <a:t>47</a:t>
            </a:fld>
            <a:endParaRPr lang="en-US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423D1B-F0B5-7D4A-B9EE-76CE2821F4EA}" type="slidenum">
              <a:rPr lang="en-US"/>
              <a:pPr/>
              <a:t>48</a:t>
            </a:fld>
            <a:endParaRPr lang="en-US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charset="0"/>
                <a:ea typeface="ＭＳ Ｐゴシック" charset="-128"/>
                <a:cs typeface="ＭＳ Ｐゴシック" charset="-128"/>
              </a:rPr>
              <a:t>locatedIn </a:t>
            </a:r>
            <a:r>
              <a:rPr lang="en-GB" smtClean="0">
                <a:latin typeface="Georgia" charset="0"/>
                <a:ea typeface="Georgia" charset="0"/>
                <a:cs typeface="Georgia" charset="0"/>
              </a:rPr>
              <a:t>≡ part of o locatedIn</a:t>
            </a:r>
            <a:endParaRPr lang="en-US" smtClean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1F148C-78FD-7C4C-9601-FDFD97850C5E}" type="slidenum">
              <a:rPr lang="en-US" smtClean="0"/>
              <a:pPr/>
              <a:t>61</a:t>
            </a:fld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423D1B-F0B5-7D4A-B9EE-76CE2821F4EA}" type="slidenum">
              <a:rPr lang="en-US"/>
              <a:pPr/>
              <a:t>66</a:t>
            </a:fld>
            <a:endParaRPr lang="en-US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CFEDAB-35F8-9444-8A56-651C1C0F0905}" type="slidenum">
              <a:rPr lang="en-US"/>
              <a:pPr/>
              <a:t>6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2F7EBF-0CEC-A84C-B5A6-6B8FE4217AEF}" type="slidenum">
              <a:rPr lang="en-US"/>
              <a:pPr/>
              <a:t>71</a:t>
            </a:fld>
            <a:endParaRPr lang="en-US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2A735C-6A6F-3B41-AE21-9DD4DA5CCCF9}" type="slidenum">
              <a:rPr lang="en-US"/>
              <a:pPr/>
              <a:t>72</a:t>
            </a:fld>
            <a:endParaRPr lang="en-US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8A5322-79C3-3B40-98AD-0B401138D41D}" type="slidenum">
              <a:rPr lang="en-US"/>
              <a:pPr/>
              <a:t>73</a:t>
            </a:fld>
            <a:endParaRPr lang="en-US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12E915-58AE-5F43-96C4-14EAA17E90A1}" type="slidenum">
              <a:rPr lang="en-US"/>
              <a:pPr/>
              <a:t>74</a:t>
            </a:fld>
            <a:endParaRPr lang="en-US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E3A567-F797-2244-BFF2-3F44B2ED9D03}" type="slidenum">
              <a:rPr lang="en-US"/>
              <a:pPr/>
              <a:t>75</a:t>
            </a:fld>
            <a:endParaRPr lang="en-US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0ABE86-D6C3-FC4D-9770-4EEE4A31B700}" type="slidenum">
              <a:rPr lang="en-US"/>
              <a:pPr/>
              <a:t>76</a:t>
            </a:fld>
            <a:endParaRPr lang="en-US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40EFE9-312E-1C4A-924F-9037027AB94B}" type="slidenum">
              <a:rPr lang="en-US"/>
              <a:pPr/>
              <a:t>7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F00838-946B-624B-9357-F102A71FB0A6}" type="slidenum">
              <a:rPr lang="en-US"/>
              <a:pPr/>
              <a:t>8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9C68AD-4EFC-F348-9769-ED97C96A9245}" type="slidenum">
              <a:rPr lang="en-US"/>
              <a:pPr/>
              <a:t>9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39BBDD-E0E9-8E4D-B344-CA0AE7C17D89}" type="slidenum">
              <a:rPr lang="en-US"/>
              <a:pPr/>
              <a:t>10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e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e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rotWithShape="1">
          <a:gsLst>
            <a:gs pos="0">
              <a:srgbClr val="014359"/>
            </a:gs>
            <a:gs pos="50000">
              <a:srgbClr val="014359"/>
            </a:gs>
            <a:gs pos="100000">
              <a:srgbClr val="00727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38" descr="electron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381000"/>
            <a:ext cx="2771775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28600" y="1700213"/>
            <a:ext cx="8686800" cy="2160587"/>
          </a:xfrm>
        </p:spPr>
        <p:txBody>
          <a:bodyPr lIns="91440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933825"/>
            <a:ext cx="8686800" cy="1752600"/>
          </a:xfrm>
        </p:spPr>
        <p:txBody>
          <a:bodyPr lIns="91440"/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781800" y="6324600"/>
            <a:ext cx="2133600" cy="304800"/>
          </a:xfrm>
        </p:spPr>
        <p:txBody>
          <a:bodyPr rIns="91440"/>
          <a:lstStyle>
            <a:lvl1pPr>
              <a:defRPr smtClean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>
              <a:defRPr/>
            </a:pPr>
            <a:fld id="{1644468F-A1D1-FC4B-B2EF-991038B1C6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61722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B70B9-BD3D-B14F-826F-30D05926B2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2100" y="115888"/>
            <a:ext cx="2178050" cy="534035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950" y="115888"/>
            <a:ext cx="6381750" cy="534035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F56F4-5CE6-0C45-9ABC-E63D73727F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electron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48463" y="260350"/>
            <a:ext cx="216693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341438"/>
            <a:ext cx="8382000" cy="4830762"/>
          </a:xfrm>
        </p:spPr>
        <p:txBody>
          <a:bodyPr/>
          <a:lstStyle/>
          <a:p>
            <a:pPr lvl="0"/>
            <a:r>
              <a:rPr lang="en-GB" noProof="0" smtClean="0"/>
              <a:t>Click icon to add table</a:t>
            </a:r>
            <a:endParaRPr lang="en-US" noProof="0" smtClean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61722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F4FE0F-897E-214B-8D04-A4AB72EC9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8534400" cy="6096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676400"/>
            <a:ext cx="4191000" cy="44196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76400"/>
            <a:ext cx="4191000" cy="44196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58F74-B0DF-964D-807E-BD2D3E526A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8534400" cy="6096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304800" y="1676400"/>
            <a:ext cx="4191000" cy="44196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76400"/>
            <a:ext cx="4191000" cy="44196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8B601-823F-204D-BC2C-EF64FD7188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gradFill rotWithShape="1">
          <a:gsLst>
            <a:gs pos="0">
              <a:srgbClr val="014359"/>
            </a:gs>
            <a:gs pos="50000">
              <a:srgbClr val="014359"/>
            </a:gs>
            <a:gs pos="100000">
              <a:srgbClr val="00727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999" y="1700213"/>
            <a:ext cx="8496000" cy="2160587"/>
          </a:xfrm>
        </p:spPr>
        <p:txBody>
          <a:bodyPr lIns="91440" anchor="b"/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24000" y="3860800"/>
            <a:ext cx="8496000" cy="1946275"/>
          </a:xfrm>
        </p:spPr>
        <p:txBody>
          <a:bodyPr lIns="91440"/>
          <a:lstStyle>
            <a:lvl1pPr marL="0" indent="0">
              <a:buFontTx/>
              <a:buNone/>
              <a:defRPr sz="3600">
                <a:solidFill>
                  <a:srgbClr val="B1D3D6"/>
                </a:solidFill>
              </a:defRPr>
            </a:lvl1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  <p:pic>
        <p:nvPicPr>
          <p:cNvPr id="5" name="Picture 1033" descr="white_logo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381000"/>
            <a:ext cx="2695575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24000" y="5807075"/>
            <a:ext cx="8496000" cy="882860"/>
          </a:xfrm>
        </p:spPr>
        <p:txBody>
          <a:bodyPr/>
          <a:lstStyle>
            <a:lvl1pPr marL="90000" indent="0">
              <a:spcAft>
                <a:spcPts val="0"/>
              </a:spcAft>
              <a:buNone/>
              <a:defRPr sz="2000" baseline="0">
                <a:solidFill>
                  <a:srgbClr val="B1D3D6"/>
                </a:solidFill>
              </a:defRPr>
            </a:lvl1pPr>
          </a:lstStyle>
          <a:p>
            <a:pPr lvl="0"/>
            <a:r>
              <a:rPr lang="en-US" dirty="0" smtClean="0"/>
              <a:t>Click to add author </a:t>
            </a:r>
            <a:br>
              <a:rPr lang="en-US" dirty="0" smtClean="0"/>
            </a:br>
            <a:r>
              <a:rPr lang="en-US" dirty="0" smtClean="0"/>
              <a:t>and date</a:t>
            </a:r>
          </a:p>
        </p:txBody>
      </p:sp>
      <p:pic>
        <p:nvPicPr>
          <p:cNvPr id="6" name="Picture 5" descr="Electronics_and_Computer_Science_BLACK-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99" y="381000"/>
            <a:ext cx="2163119" cy="584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6A1A14-A044-3049-A94B-6E0EDD8CED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1700214"/>
            <a:ext cx="8496000" cy="4113268"/>
          </a:xfrm>
        </p:spPr>
        <p:txBody>
          <a:bodyPr anchor="ctr"/>
          <a:lstStyle>
            <a:lvl1pPr algn="r">
              <a:defRPr sz="7200" b="0" i="0" cap="none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pic>
        <p:nvPicPr>
          <p:cNvPr id="9" name="Picture 1033" descr="white_logo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381000"/>
            <a:ext cx="2139950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9000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Drag picture to placeholder or click icon to add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4406900"/>
            <a:ext cx="8496000" cy="1362075"/>
          </a:xfrm>
          <a:effectLst>
            <a:outerShdw blurRad="76200" dist="12700" dir="2700000" algn="tl" rotWithShape="0">
              <a:prstClr val="black"/>
            </a:outerShdw>
          </a:effectLst>
        </p:spPr>
        <p:txBody>
          <a:bodyPr/>
          <a:lstStyle>
            <a:lvl1pPr algn="l">
              <a:defRPr sz="4800" b="0" i="0" cap="none"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4000" y="5768975"/>
            <a:ext cx="8496000" cy="395288"/>
          </a:xfrm>
          <a:effectLst>
            <a:outerShdw blurRad="76200" dist="12700" dir="2700000" algn="tl" rotWithShape="0">
              <a:prstClr val="black"/>
            </a:outerShdw>
          </a:effectLst>
        </p:spPr>
        <p:txBody>
          <a:bodyPr anchor="b"/>
          <a:lstStyle>
            <a:lvl1pPr marL="0" indent="0">
              <a:buNone/>
              <a:defRPr sz="1600" b="1">
                <a:solidFill>
                  <a:srgbClr val="FFFFFF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 smtClean="0"/>
              <a:t>Click to add image URI</a:t>
            </a:r>
          </a:p>
        </p:txBody>
      </p:sp>
    </p:spTree>
    <p:extLst>
      <p:ext uri="{BB962C8B-B14F-4D97-AF65-F5344CB8AC3E}">
        <p14:creationId xmlns:p14="http://schemas.microsoft.com/office/powerpoint/2010/main" val="2850557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4000" y="1682750"/>
            <a:ext cx="4095600" cy="44894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82750"/>
            <a:ext cx="4095600" cy="448944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pic>
        <p:nvPicPr>
          <p:cNvPr id="11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8C7F11-764F-B64C-88A0-70215E62EA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electron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48463" y="260350"/>
            <a:ext cx="216693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70000" indent="-270000">
              <a:buFont typeface="Arial"/>
              <a:buChar char="•"/>
              <a:defRPr/>
            </a:lvl1pPr>
            <a:lvl2pPr marL="540000" indent="-270000">
              <a:buFont typeface="Arial"/>
              <a:buChar char="•"/>
              <a:defRPr sz="2000"/>
            </a:lvl2pPr>
            <a:lvl3pPr marL="810000" indent="-270000">
              <a:buFont typeface="Arial"/>
              <a:buChar char="•"/>
              <a:defRPr sz="2000"/>
            </a:lvl3pPr>
            <a:lvl4pPr marL="1080000" indent="-270000">
              <a:buFont typeface="Arial"/>
              <a:buChar char="•"/>
              <a:defRPr sz="2000"/>
            </a:lvl4pPr>
            <a:lvl5pPr marL="1350000" indent="-270000">
              <a:buFont typeface="Arial"/>
              <a:buChar char="•"/>
              <a:defRPr sz="20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61722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B6A1A14-A044-3049-A94B-6E0EDD8CED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000" y="1682750"/>
            <a:ext cx="4095600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4000" y="2322511"/>
            <a:ext cx="4095600" cy="384968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399" y="1682750"/>
            <a:ext cx="4094164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399" y="2322511"/>
            <a:ext cx="4094164" cy="384969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pic>
        <p:nvPicPr>
          <p:cNvPr id="12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E4E348-E4E7-1242-B6C0-B0F0A3BCA3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4000" y="1682750"/>
            <a:ext cx="8496000" cy="4489450"/>
          </a:xfrm>
        </p:spPr>
        <p:txBody>
          <a:bodyPr/>
          <a:lstStyle/>
          <a:p>
            <a:pPr lvl="0"/>
            <a:r>
              <a:rPr lang="en-GB" noProof="0" smtClean="0"/>
              <a:t>Click icon to add table</a:t>
            </a:r>
            <a:endParaRPr lang="en-US" noProof="0" dirty="0" smtClean="0"/>
          </a:p>
        </p:txBody>
      </p:sp>
      <p:pic>
        <p:nvPicPr>
          <p:cNvPr id="9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F4FE0F-897E-214B-8D04-A4AB72EC94A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A2C918-0CCE-BD42-A04D-04AFE72315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8534400" cy="6096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676400"/>
            <a:ext cx="4191000" cy="44196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76400"/>
            <a:ext cx="4191000" cy="44196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58F74-B0DF-964D-807E-BD2D3E526A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bg>
      <p:bgPr>
        <a:gradFill rotWithShape="1">
          <a:gsLst>
            <a:gs pos="0">
              <a:srgbClr val="014359"/>
            </a:gs>
            <a:gs pos="50000">
              <a:srgbClr val="014359"/>
            </a:gs>
            <a:gs pos="100000">
              <a:srgbClr val="00727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28600" y="1700213"/>
            <a:ext cx="8686800" cy="2160587"/>
          </a:xfrm>
        </p:spPr>
        <p:txBody>
          <a:bodyPr lIns="91440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933825"/>
            <a:ext cx="8686800" cy="1752600"/>
          </a:xfrm>
        </p:spPr>
        <p:txBody>
          <a:bodyPr lIns="91440"/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781800" y="6324600"/>
            <a:ext cx="2133600" cy="304800"/>
          </a:xfrm>
        </p:spPr>
        <p:txBody>
          <a:bodyPr rIns="91440"/>
          <a:lstStyle>
            <a:lvl1pPr>
              <a:defRPr smtClean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>
              <a:defRPr/>
            </a:pPr>
            <a:fld id="{1644468F-A1D1-FC4B-B2EF-991038B1C6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bg>
      <p:bgPr>
        <a:gradFill rotWithShape="1">
          <a:gsLst>
            <a:gs pos="0">
              <a:srgbClr val="007275"/>
            </a:gs>
            <a:gs pos="50000">
              <a:srgbClr val="007275"/>
            </a:gs>
            <a:gs pos="100000">
              <a:srgbClr val="008CA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406900"/>
            <a:ext cx="8686799" cy="1362075"/>
          </a:xfrm>
        </p:spPr>
        <p:txBody>
          <a:bodyPr/>
          <a:lstStyle>
            <a:lvl1pPr algn="l">
              <a:defRPr sz="4800" b="0" i="0" cap="none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2906713"/>
            <a:ext cx="8686799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0BF1C6E-4635-3D4F-9667-9C2BF257FA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8534400" cy="6096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304800" y="1676400"/>
            <a:ext cx="4191000" cy="44196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76400"/>
            <a:ext cx="4191000" cy="44196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8B601-823F-204D-BC2C-EF64FD7188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 rotWithShape="1">
          <a:gsLst>
            <a:gs pos="0">
              <a:srgbClr val="007275"/>
            </a:gs>
            <a:gs pos="50000">
              <a:srgbClr val="007275"/>
            </a:gs>
            <a:gs pos="100000">
              <a:srgbClr val="008CA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38" descr="electron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381000"/>
            <a:ext cx="2771775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406900"/>
            <a:ext cx="8686799" cy="1362075"/>
          </a:xfrm>
        </p:spPr>
        <p:txBody>
          <a:bodyPr/>
          <a:lstStyle>
            <a:lvl1pPr algn="l">
              <a:defRPr sz="4800" b="0" i="0" cap="none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2906713"/>
            <a:ext cx="8686799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0BF1C6E-4635-3D4F-9667-9C2BF257FA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electron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48463" y="260350"/>
            <a:ext cx="216693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41438"/>
            <a:ext cx="4038600" cy="483076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341438"/>
            <a:ext cx="4038600" cy="483076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61722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28C7F11-764F-B64C-88A0-70215E62EA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electron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48463" y="260350"/>
            <a:ext cx="216693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341438"/>
            <a:ext cx="4038600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981201"/>
            <a:ext cx="4038600" cy="4191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399" y="1341438"/>
            <a:ext cx="4038601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399" y="1981201"/>
            <a:ext cx="4038601" cy="4191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61722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E4E348-E4E7-1242-B6C0-B0F0A3BCA3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electron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48463" y="260350"/>
            <a:ext cx="216693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61722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0A2C918-0CCE-BD42-A04D-04AFE72315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92A08-E64E-1641-A830-8A35E25308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8E629-9425-454F-8264-1B68FBC4C9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70158-F10C-D542-90FF-CB39442BAB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27.xml"/><Relationship Id="rId14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61722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41438"/>
            <a:ext cx="8382000" cy="483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324600"/>
            <a:ext cx="175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3246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24600"/>
            <a:ext cx="17526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pPr>
              <a:defRPr/>
            </a:pPr>
            <a:fld id="{80E6EF2F-12E6-6942-AA9F-BD45BB7276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8" r:id="rId12"/>
    <p:sldLayoutId id="2147483760" r:id="rId13"/>
    <p:sldLayoutId id="2147483761" r:id="rId14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269875" indent="-179388" algn="l" rtl="0" fontAlgn="base">
        <a:spcBef>
          <a:spcPct val="0"/>
        </a:spcBef>
        <a:spcAft>
          <a:spcPts val="30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179388" algn="l" rtl="0" fontAlgn="base">
        <a:spcBef>
          <a:spcPct val="0"/>
        </a:spcBef>
        <a:spcAft>
          <a:spcPts val="300"/>
        </a:spcAft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</a:defRPr>
      </a:lvl2pPr>
      <a:lvl3pPr marL="809625" indent="-179388" algn="l" rtl="0" fontAlgn="base">
        <a:spcBef>
          <a:spcPct val="0"/>
        </a:spcBef>
        <a:spcAft>
          <a:spcPts val="300"/>
        </a:spcAft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079500" indent="-179388" algn="l" rtl="0" fontAlgn="base">
        <a:spcBef>
          <a:spcPct val="0"/>
        </a:spcBef>
        <a:spcAft>
          <a:spcPts val="300"/>
        </a:spcAft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1349375" indent="-179388" algn="l" rtl="0" fontAlgn="base">
        <a:spcBef>
          <a:spcPct val="0"/>
        </a:spcBef>
        <a:spcAft>
          <a:spcPts val="300"/>
        </a:spcAft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4000" y="900000"/>
            <a:ext cx="84960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4000" y="6324600"/>
            <a:ext cx="175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dirty="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3246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67400" y="6316662"/>
            <a:ext cx="17526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pPr>
              <a:defRPr/>
            </a:pPr>
            <a:fld id="{80E6EF2F-12E6-6942-AA9F-BD45BB7276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174625" indent="-174625" algn="l" rtl="0" eaLnBrk="1" fontAlgn="base" hangingPunct="1">
        <a:spcBef>
          <a:spcPct val="0"/>
        </a:spcBef>
        <a:spcAft>
          <a:spcPts val="1800"/>
        </a:spcAft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49263" indent="-176213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2pPr>
      <a:lvl3pPr marL="722313" indent="-185738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3pPr>
      <a:lvl4pPr marL="985838" indent="-176213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4pPr>
      <a:lvl5pPr marL="1258888" indent="-185738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9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9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Relationship Id="rId11" Type="http://schemas.openxmlformats.org/officeDocument/2006/relationships/image" Target="../media/image19.png"/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0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0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ea typeface="Georgia" charset="0"/>
                <a:cs typeface="Georgia" charset="0"/>
              </a:rPr>
              <a:t>Semantic Web </a:t>
            </a:r>
            <a:r>
              <a:rPr lang="en-GB" dirty="0" smtClean="0">
                <a:ea typeface="Georgia" charset="0"/>
                <a:cs typeface="Georgia" charset="0"/>
              </a:rPr>
              <a:t/>
            </a:r>
            <a:br>
              <a:rPr lang="en-GB" dirty="0" smtClean="0">
                <a:ea typeface="Georgia" charset="0"/>
                <a:cs typeface="Georgia" charset="0"/>
              </a:rPr>
            </a:br>
            <a:r>
              <a:rPr lang="en-GB" dirty="0" smtClean="0">
                <a:ea typeface="Georgia" charset="0"/>
                <a:cs typeface="Georgia" charset="0"/>
              </a:rPr>
              <a:t>in Depth</a:t>
            </a:r>
            <a:endParaRPr lang="en-US" dirty="0">
              <a:ea typeface="Georgia" charset="0"/>
              <a:cs typeface="Georgia" charset="0"/>
            </a:endParaRPr>
          </a:p>
        </p:txBody>
      </p:sp>
      <p:sp>
        <p:nvSpPr>
          <p:cNvPr id="18435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ea typeface="Georgia" charset="0"/>
                <a:cs typeface="Georgia" charset="0"/>
              </a:rPr>
              <a:t>Web Ontology </a:t>
            </a:r>
            <a:r>
              <a:rPr lang="en-GB" dirty="0" smtClean="0">
                <a:ea typeface="Georgia" charset="0"/>
                <a:cs typeface="Georgia" charset="0"/>
              </a:rPr>
              <a:t>Language (</a:t>
            </a:r>
            <a:r>
              <a:rPr lang="en-GB" dirty="0">
                <a:ea typeface="Georgia" charset="0"/>
                <a:cs typeface="Georgia" charset="0"/>
              </a:rPr>
              <a:t>OWL)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>
                <a:ea typeface="Georgia" charset="0"/>
                <a:cs typeface="Georgia" charset="0"/>
              </a:rPr>
              <a:t>Dr Nicholas </a:t>
            </a:r>
            <a:r>
              <a:rPr lang="en-GB" dirty="0" smtClean="0">
                <a:ea typeface="Georgia" charset="0"/>
                <a:cs typeface="Georgia" charset="0"/>
              </a:rPr>
              <a:t>Gibbins - </a:t>
            </a:r>
            <a:r>
              <a:rPr lang="en-GB" dirty="0" err="1" smtClean="0">
                <a:ea typeface="Georgia" charset="0"/>
                <a:cs typeface="Georgia" charset="0"/>
              </a:rPr>
              <a:t>nmg</a:t>
            </a:r>
            <a:r>
              <a:rPr lang="en-GB" dirty="0" err="1">
                <a:ea typeface="Georgia" charset="0"/>
                <a:cs typeface="Georgia" charset="0"/>
              </a:rPr>
              <a:t>@ecs.soton.ac.uk</a:t>
            </a:r>
            <a:endParaRPr lang="en-GB" dirty="0">
              <a:ea typeface="Georgia" charset="0"/>
              <a:cs typeface="Georgia" charset="0"/>
            </a:endParaRPr>
          </a:p>
          <a:p>
            <a:r>
              <a:rPr lang="en-US" smtClean="0"/>
              <a:t>2014-2015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Georgia" charset="0"/>
                <a:cs typeface="Georgia" charset="0"/>
              </a:rPr>
              <a:t>OWL 1.0 Features and Syntax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Ontology header</a:t>
            </a:r>
            <a:endParaRPr lang="en-GB"/>
          </a:p>
        </p:txBody>
      </p:sp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Ontology header for metadata</a:t>
            </a:r>
          </a:p>
          <a:p>
            <a:endParaRPr lang="en-GB"/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685800" y="2667000"/>
            <a:ext cx="712787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GB" b="1">
                <a:solidFill>
                  <a:schemeClr val="tx2"/>
                </a:solidFill>
                <a:latin typeface="Courier New" charset="0"/>
              </a:rPr>
              <a:t>&lt;owl:Ontology rdf:about=“”&gt;</a:t>
            </a:r>
            <a:br>
              <a:rPr lang="en-GB" b="1">
                <a:solidFill>
                  <a:schemeClr val="tx2"/>
                </a:solidFill>
                <a:latin typeface="Courier New" charset="0"/>
              </a:rPr>
            </a:br>
            <a:r>
              <a:rPr lang="en-GB" b="1">
                <a:solidFill>
                  <a:schemeClr val="tx2"/>
                </a:solidFill>
                <a:latin typeface="Courier New" charset="0"/>
              </a:rPr>
              <a:t>  &lt;owl:versionInfo&gt;1.4&lt;/owl:versionInfo&gt;</a:t>
            </a:r>
            <a:br>
              <a:rPr lang="en-GB" b="1">
                <a:solidFill>
                  <a:schemeClr val="tx2"/>
                </a:solidFill>
                <a:latin typeface="Courier New" charset="0"/>
              </a:rPr>
            </a:br>
            <a:r>
              <a:rPr lang="en-GB" b="1">
                <a:solidFill>
                  <a:schemeClr val="tx2"/>
                </a:solidFill>
                <a:latin typeface="Courier New" charset="0"/>
              </a:rPr>
              <a:t>  &lt;rdfs:comment&gt;An example ontology&lt;/rdfs:comment&gt;</a:t>
            </a:r>
            <a:br>
              <a:rPr lang="en-GB" b="1">
                <a:solidFill>
                  <a:schemeClr val="tx2"/>
                </a:solidFill>
                <a:latin typeface="Courier New" charset="0"/>
              </a:rPr>
            </a:br>
            <a:r>
              <a:rPr lang="en-GB" b="1">
                <a:solidFill>
                  <a:schemeClr val="tx2"/>
                </a:solidFill>
                <a:latin typeface="Courier New" charset="0"/>
              </a:rPr>
              <a:t>  &lt;owl:imports </a:t>
            </a:r>
          </a:p>
          <a:p>
            <a:pPr eaLnBrk="0" hangingPunct="0"/>
            <a:r>
              <a:rPr lang="en-GB" b="1">
                <a:solidFill>
                  <a:schemeClr val="tx2"/>
                </a:solidFill>
                <a:latin typeface="Courier New" charset="0"/>
              </a:rPr>
              <a:t>    rdf:resource="http://www.example.org/base"/&gt;</a:t>
            </a:r>
            <a:br>
              <a:rPr lang="en-GB" b="1">
                <a:solidFill>
                  <a:schemeClr val="tx2"/>
                </a:solidFill>
                <a:latin typeface="Courier New" charset="0"/>
              </a:rPr>
            </a:br>
            <a:r>
              <a:rPr lang="en-GB" b="1">
                <a:solidFill>
                  <a:schemeClr val="tx2"/>
                </a:solidFill>
                <a:latin typeface="Courier New" charset="0"/>
              </a:rPr>
              <a:t>&lt;/owl:Ontology&gt; </a:t>
            </a:r>
            <a:endParaRPr lang="en-US" b="1">
              <a:solidFill>
                <a:schemeClr val="tx2"/>
              </a:solidFill>
              <a:latin typeface="Courier New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Versioning support</a:t>
            </a:r>
            <a:endParaRPr lang="en-US"/>
          </a:p>
        </p:txBody>
      </p:sp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Version properties used in the ontology header</a:t>
            </a:r>
          </a:p>
          <a:p>
            <a:pPr lvl="1"/>
            <a:r>
              <a:rPr lang="en-GB" smtClean="0"/>
              <a:t>owl:versionInfo</a:t>
            </a:r>
          </a:p>
          <a:p>
            <a:pPr lvl="2"/>
            <a:r>
              <a:rPr lang="en-GB" smtClean="0"/>
              <a:t>Version number, etc </a:t>
            </a:r>
          </a:p>
          <a:p>
            <a:pPr lvl="1"/>
            <a:r>
              <a:rPr lang="en-GB" smtClean="0"/>
              <a:t>owl:priorVersion</a:t>
            </a:r>
          </a:p>
          <a:p>
            <a:pPr lvl="2"/>
            <a:r>
              <a:rPr lang="en-GB" smtClean="0"/>
              <a:t>Indicates that an ontology is a previous version of this</a:t>
            </a:r>
          </a:p>
          <a:p>
            <a:pPr lvl="1"/>
            <a:r>
              <a:rPr lang="en-GB" smtClean="0"/>
              <a:t>owl:backwardCompatibleWith</a:t>
            </a:r>
          </a:p>
          <a:p>
            <a:pPr lvl="2"/>
            <a:r>
              <a:rPr lang="en-GB" smtClean="0"/>
              <a:t>Indicates that the specified ontology is a previous version of this one, and that this is compatible with it</a:t>
            </a:r>
          </a:p>
          <a:p>
            <a:pPr lvl="1"/>
            <a:r>
              <a:rPr lang="en-GB" smtClean="0"/>
              <a:t>owl:incompatibleWith</a:t>
            </a:r>
          </a:p>
          <a:p>
            <a:pPr lvl="2"/>
            <a:r>
              <a:rPr lang="en-GB" smtClean="0"/>
              <a:t>Indicates that the specified ontology is a previous version of this one, but that this is incompatible with it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Versioning support</a:t>
            </a:r>
            <a:endParaRPr lang="en-US"/>
          </a:p>
        </p:txBody>
      </p:sp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Classes and properties may be marked as deprecated</a:t>
            </a:r>
          </a:p>
          <a:p>
            <a:pPr lvl="1"/>
            <a:r>
              <a:rPr lang="en-GB" smtClean="0"/>
              <a:t>owl:DeprecatedClass</a:t>
            </a:r>
          </a:p>
          <a:p>
            <a:pPr lvl="1"/>
            <a:r>
              <a:rPr lang="en-GB" smtClean="0"/>
              <a:t>owl:DeprecatedProperty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OWL class types</a:t>
            </a:r>
            <a:endParaRPr lang="en-US"/>
          </a:p>
        </p:txBody>
      </p:sp>
      <p:sp>
        <p:nvSpPr>
          <p:cNvPr id="440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owl:Class</a:t>
            </a:r>
          </a:p>
          <a:p>
            <a:pPr lvl="1"/>
            <a:r>
              <a:rPr lang="en-GB" smtClean="0"/>
              <a:t>Distinct from rdfs:Class – needed for OWL Lite/DL</a:t>
            </a:r>
          </a:p>
          <a:p>
            <a:endParaRPr lang="en-GB" smtClean="0"/>
          </a:p>
          <a:p>
            <a:r>
              <a:rPr lang="en-GB" smtClean="0"/>
              <a:t>owl:Thing (</a:t>
            </a:r>
            <a:r>
              <a:rPr lang="en-US" smtClean="0"/>
              <a:t>⊤)</a:t>
            </a:r>
            <a:endParaRPr lang="en-GB" smtClean="0"/>
          </a:p>
          <a:p>
            <a:pPr lvl="1"/>
            <a:r>
              <a:rPr lang="en-GB" smtClean="0"/>
              <a:t>The class that includes everything</a:t>
            </a:r>
          </a:p>
          <a:p>
            <a:r>
              <a:rPr lang="en-GB" smtClean="0"/>
              <a:t>owl:Nothing (</a:t>
            </a:r>
            <a:r>
              <a:rPr lang="en-US" smtClean="0"/>
              <a:t>⊥)</a:t>
            </a:r>
            <a:endParaRPr lang="en-GB" smtClean="0"/>
          </a:p>
          <a:p>
            <a:pPr lvl="1"/>
            <a:r>
              <a:rPr lang="en-GB" smtClean="0"/>
              <a:t>The empty class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OWL property types</a:t>
            </a:r>
            <a:endParaRPr lang="en-US"/>
          </a:p>
        </p:txBody>
      </p:sp>
      <p:sp>
        <p:nvSpPr>
          <p:cNvPr id="460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owl:ObjectProperty</a:t>
            </a:r>
          </a:p>
          <a:p>
            <a:pPr lvl="1"/>
            <a:r>
              <a:rPr lang="en-GB" smtClean="0"/>
              <a:t>The class of resource-valued properties</a:t>
            </a:r>
          </a:p>
          <a:p>
            <a:r>
              <a:rPr lang="en-GB" smtClean="0"/>
              <a:t>owl:DatatypeProperty</a:t>
            </a:r>
          </a:p>
          <a:p>
            <a:pPr lvl="1"/>
            <a:r>
              <a:rPr lang="en-GB" smtClean="0"/>
              <a:t>The class of literal-valued properties</a:t>
            </a:r>
          </a:p>
          <a:p>
            <a:pPr lvl="1"/>
            <a:endParaRPr lang="en-GB" smtClean="0"/>
          </a:p>
          <a:p>
            <a:r>
              <a:rPr lang="en-GB" smtClean="0"/>
              <a:t>owl:AnnotationProperty</a:t>
            </a:r>
          </a:p>
          <a:p>
            <a:pPr lvl="1"/>
            <a:r>
              <a:rPr lang="en-GB" smtClean="0"/>
              <a:t>Used to type properties which annotate classes and properties (needed for OWL Lite/DL)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OWL versus RDF Schema</a:t>
            </a:r>
            <a:endParaRPr lang="en-GB"/>
          </a:p>
        </p:txBody>
      </p:sp>
      <p:sp>
        <p:nvSpPr>
          <p:cNvPr id="4813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Recall that the semantics of a description logic is specified by interpretation functions which map:</a:t>
            </a:r>
          </a:p>
          <a:p>
            <a:pPr lvl="1"/>
            <a:r>
              <a:rPr lang="en-GB" dirty="0" smtClean="0"/>
              <a:t>Instances to members of the domain of discourse</a:t>
            </a:r>
          </a:p>
          <a:p>
            <a:pPr lvl="1"/>
            <a:r>
              <a:rPr lang="en-GB" dirty="0" smtClean="0"/>
              <a:t>Classes to subsets of the domain of discourse</a:t>
            </a:r>
          </a:p>
          <a:p>
            <a:pPr lvl="1"/>
            <a:r>
              <a:rPr lang="en-GB" dirty="0" smtClean="0"/>
              <a:t>Properties to sets of pairs drawn from the domain of discourse</a:t>
            </a:r>
          </a:p>
          <a:p>
            <a:r>
              <a:rPr lang="en-GB" dirty="0" smtClean="0"/>
              <a:t>Reflexive definitions of RDF Schema means that some resources are treated as both classes and instances, or instances and properties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OWL versus RDF Schema</a:t>
            </a:r>
            <a:endParaRPr lang="en-GB"/>
          </a:p>
        </p:txBody>
      </p:sp>
      <p:sp>
        <p:nvSpPr>
          <p:cNvPr id="4813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Ambiguous semantics for these resources</a:t>
            </a:r>
          </a:p>
          <a:p>
            <a:pPr lvl="1"/>
            <a:r>
              <a:rPr lang="en-GB" dirty="0" smtClean="0"/>
              <a:t>Can’t tell from context whether they’re instances or classes</a:t>
            </a:r>
          </a:p>
          <a:p>
            <a:pPr lvl="1"/>
            <a:r>
              <a:rPr lang="en-GB" dirty="0" smtClean="0"/>
              <a:t>Can’t select the appropriate interpretation function</a:t>
            </a:r>
          </a:p>
          <a:p>
            <a:r>
              <a:rPr lang="en-GB" dirty="0" smtClean="0"/>
              <a:t>The introduction of </a:t>
            </a:r>
            <a:r>
              <a:rPr lang="en-GB" dirty="0" err="1" smtClean="0"/>
              <a:t>owl:Class</a:t>
            </a:r>
            <a:r>
              <a:rPr lang="en-GB" dirty="0" smtClean="0"/>
              <a:t>, </a:t>
            </a:r>
            <a:r>
              <a:rPr lang="en-GB" dirty="0" err="1" smtClean="0"/>
              <a:t>owl:ObjectProperty</a:t>
            </a:r>
            <a:r>
              <a:rPr lang="en-GB" dirty="0" smtClean="0"/>
              <a:t> and </a:t>
            </a:r>
            <a:r>
              <a:rPr lang="en-GB" dirty="0" err="1" smtClean="0"/>
              <a:t>owl:DatatypeProperty</a:t>
            </a:r>
            <a:r>
              <a:rPr lang="en-GB" dirty="0" smtClean="0"/>
              <a:t> eliminates this ambiguity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5174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OWL’s Dirty Secret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3276600" y="4365625"/>
            <a:ext cx="2879725" cy="504825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b="1">
                <a:solidFill>
                  <a:schemeClr val="tx2"/>
                </a:solidFill>
                <a:latin typeface="Georgia" charset="0"/>
                <a:ea typeface="Georgia" charset="0"/>
                <a:cs typeface="Georgia" charset="0"/>
              </a:rPr>
              <a:t>RDF(S)</a:t>
            </a:r>
            <a:endParaRPr lang="en-US" b="1">
              <a:solidFill>
                <a:schemeClr val="tx2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3276600" y="3717925"/>
            <a:ext cx="2879725" cy="5048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b="1">
                <a:solidFill>
                  <a:schemeClr val="tx2"/>
                </a:solidFill>
                <a:latin typeface="Georgia" charset="0"/>
                <a:ea typeface="Georgia" charset="0"/>
                <a:cs typeface="Georgia" charset="0"/>
              </a:rPr>
              <a:t>OWL Lite</a:t>
            </a:r>
            <a:endParaRPr lang="en-US" b="1">
              <a:solidFill>
                <a:schemeClr val="tx2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3276600" y="3070225"/>
            <a:ext cx="2879725" cy="5048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b="1">
                <a:solidFill>
                  <a:schemeClr val="tx2"/>
                </a:solidFill>
                <a:latin typeface="Georgia" charset="0"/>
                <a:ea typeface="Georgia" charset="0"/>
                <a:cs typeface="Georgia" charset="0"/>
              </a:rPr>
              <a:t>OWL DL</a:t>
            </a:r>
            <a:endParaRPr lang="en-US" b="1">
              <a:solidFill>
                <a:schemeClr val="tx2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3276600" y="2420938"/>
            <a:ext cx="2879725" cy="5048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b="1">
                <a:solidFill>
                  <a:schemeClr val="tx2"/>
                </a:solidFill>
                <a:latin typeface="Georgia" charset="0"/>
                <a:ea typeface="Georgia" charset="0"/>
                <a:cs typeface="Georgia" charset="0"/>
              </a:rPr>
              <a:t>OWL Full</a:t>
            </a:r>
            <a:endParaRPr lang="en-US" b="1">
              <a:solidFill>
                <a:schemeClr val="tx2"/>
              </a:solidFill>
              <a:latin typeface="Georgia" charset="0"/>
              <a:ea typeface="Georgia" charset="0"/>
              <a:cs typeface="Georgi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OWL’s Dirty Secret Uncovered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4716463" y="3717925"/>
            <a:ext cx="2303462" cy="5048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b="1">
                <a:solidFill>
                  <a:schemeClr val="tx2"/>
                </a:solidFill>
                <a:latin typeface="Georgia" charset="0"/>
                <a:ea typeface="Georgia" charset="0"/>
                <a:cs typeface="Georgia" charset="0"/>
              </a:rPr>
              <a:t>OWL Lite</a:t>
            </a:r>
            <a:endParaRPr lang="en-US" b="1">
              <a:solidFill>
                <a:schemeClr val="tx2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4716463" y="3068638"/>
            <a:ext cx="2301875" cy="5048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b="1">
                <a:solidFill>
                  <a:schemeClr val="tx2"/>
                </a:solidFill>
                <a:latin typeface="Georgia" charset="0"/>
                <a:ea typeface="Georgia" charset="0"/>
                <a:cs typeface="Georgia" charset="0"/>
              </a:rPr>
              <a:t>OWL DL</a:t>
            </a:r>
            <a:endParaRPr lang="en-US" b="1">
              <a:solidFill>
                <a:schemeClr val="tx2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2268538" y="2420938"/>
            <a:ext cx="4751387" cy="5048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b="1">
                <a:solidFill>
                  <a:schemeClr val="tx2"/>
                </a:solidFill>
                <a:latin typeface="Georgia" charset="0"/>
                <a:ea typeface="Georgia" charset="0"/>
                <a:cs typeface="Georgia" charset="0"/>
              </a:rPr>
              <a:t>OWL Full</a:t>
            </a:r>
            <a:endParaRPr lang="en-US" b="1">
              <a:solidFill>
                <a:schemeClr val="tx2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2268538" y="4365625"/>
            <a:ext cx="2303462" cy="5048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b="1">
                <a:solidFill>
                  <a:schemeClr val="tx2"/>
                </a:solidFill>
                <a:latin typeface="Georgia" charset="0"/>
                <a:ea typeface="Georgia" charset="0"/>
                <a:cs typeface="Georgia" charset="0"/>
              </a:rPr>
              <a:t>RDF(S)</a:t>
            </a:r>
            <a:endParaRPr lang="en-US" b="1">
              <a:solidFill>
                <a:schemeClr val="tx2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2268538" y="5013325"/>
            <a:ext cx="4751387" cy="5048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b="1">
                <a:solidFill>
                  <a:schemeClr val="tx2"/>
                </a:solidFill>
                <a:latin typeface="Georgia" charset="0"/>
                <a:ea typeface="Georgia" charset="0"/>
                <a:cs typeface="Georgia" charset="0"/>
              </a:rPr>
              <a:t>RDF(S)’</a:t>
            </a:r>
            <a:endParaRPr lang="en-US" b="1">
              <a:solidFill>
                <a:schemeClr val="tx2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52232" name="Line 8"/>
          <p:cNvSpPr>
            <a:spLocks noChangeShapeType="1"/>
          </p:cNvSpPr>
          <p:nvPr/>
        </p:nvSpPr>
        <p:spPr bwMode="auto">
          <a:xfrm flipV="1">
            <a:off x="5867400" y="4221163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3" name="Line 9"/>
          <p:cNvSpPr>
            <a:spLocks noChangeShapeType="1"/>
          </p:cNvSpPr>
          <p:nvPr/>
        </p:nvSpPr>
        <p:spPr bwMode="auto">
          <a:xfrm flipV="1">
            <a:off x="3419475" y="2924175"/>
            <a:ext cx="0" cy="144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GB" smtClean="0"/>
              <a:t>For many, RDF Schema is a sufficiently expressive ontology language</a:t>
            </a:r>
          </a:p>
          <a:p>
            <a:r>
              <a:rPr lang="en-GB" smtClean="0"/>
              <a:t>However, there are use cases which require a more expressive formalism:</a:t>
            </a:r>
          </a:p>
          <a:p>
            <a:pPr lvl="1"/>
            <a:r>
              <a:rPr lang="en-GB" smtClean="0"/>
              <a:t>Instance classification</a:t>
            </a:r>
          </a:p>
          <a:p>
            <a:pPr lvl="1"/>
            <a:r>
              <a:rPr lang="en-GB" smtClean="0"/>
              <a:t>Consistency checking</a:t>
            </a:r>
          </a:p>
          <a:p>
            <a:pPr lvl="1"/>
            <a:r>
              <a:rPr lang="en-GB" smtClean="0"/>
              <a:t>Subsumption reasoning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Introducing OWL</a:t>
            </a:r>
            <a:endParaRPr lang="en-GB"/>
          </a:p>
        </p:txBody>
      </p:sp>
      <p:pic>
        <p:nvPicPr>
          <p:cNvPr id="20484" name="Picture 5" descr="wo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676400"/>
            <a:ext cx="4248150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OWL restrictions</a:t>
            </a:r>
            <a:endParaRPr lang="en-GB"/>
          </a:p>
        </p:txBody>
      </p:sp>
      <p:sp>
        <p:nvSpPr>
          <p:cNvPr id="54274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Class expression formed by constraints on properties</a:t>
            </a:r>
          </a:p>
          <a:p>
            <a:pPr lvl="1"/>
            <a:r>
              <a:rPr lang="en-GB" smtClean="0"/>
              <a:t>Local cardinality constraints</a:t>
            </a:r>
          </a:p>
          <a:p>
            <a:pPr lvl="1"/>
            <a:r>
              <a:rPr lang="en-GB" smtClean="0"/>
              <a:t>	≤ </a:t>
            </a:r>
            <a:r>
              <a:rPr lang="en-GB" smtClean="0">
                <a:sym typeface="Zed" pitchFamily="2" charset="2"/>
              </a:rPr>
              <a:t>n R, </a:t>
            </a:r>
            <a:r>
              <a:rPr lang="en-GB" smtClean="0"/>
              <a:t>≥ n R, = n R</a:t>
            </a:r>
          </a:p>
          <a:p>
            <a:pPr lvl="1"/>
            <a:r>
              <a:rPr lang="en-GB" smtClean="0"/>
              <a:t>Local range constraints</a:t>
            </a:r>
          </a:p>
          <a:p>
            <a:pPr lvl="1"/>
            <a:r>
              <a:rPr lang="en-US" smtClean="0"/>
              <a:t>	∃R.C, ∀R.C</a:t>
            </a:r>
            <a:endParaRPr lang="en-GB" smtClean="0"/>
          </a:p>
          <a:p>
            <a:pPr lvl="1"/>
            <a:r>
              <a:rPr lang="en-GB" smtClean="0"/>
              <a:t>Local value constraints</a:t>
            </a:r>
          </a:p>
          <a:p>
            <a:pPr lvl="1"/>
            <a:r>
              <a:rPr lang="en-US" smtClean="0"/>
              <a:t>	∃R.{x}</a:t>
            </a:r>
            <a:endParaRPr lang="en-GB" smtClean="0"/>
          </a:p>
          <a:p>
            <a:r>
              <a:rPr lang="en-GB" smtClean="0"/>
              <a:t>Key concept in OWL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OWL restriction format</a:t>
            </a:r>
            <a:endParaRPr lang="en-US"/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1476375" y="1916113"/>
            <a:ext cx="712787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GB" b="1" dirty="0">
                <a:solidFill>
                  <a:schemeClr val="tx2"/>
                </a:solidFill>
                <a:latin typeface="Courier New" charset="0"/>
              </a:rPr>
              <a:t>&lt;</a:t>
            </a:r>
            <a:r>
              <a:rPr lang="en-GB" b="1" dirty="0" err="1">
                <a:solidFill>
                  <a:schemeClr val="tx2"/>
                </a:solidFill>
                <a:latin typeface="Courier New" charset="0"/>
              </a:rPr>
              <a:t>owl:Restriction</a:t>
            </a:r>
            <a:r>
              <a:rPr lang="en-GB" b="1" dirty="0">
                <a:solidFill>
                  <a:schemeClr val="tx2"/>
                </a:solidFill>
                <a:latin typeface="Courier New" charset="0"/>
              </a:rPr>
              <a:t>&gt;</a:t>
            </a:r>
            <a:br>
              <a:rPr lang="en-GB" b="1" dirty="0">
                <a:solidFill>
                  <a:schemeClr val="tx2"/>
                </a:solidFill>
                <a:latin typeface="Courier New" charset="0"/>
              </a:rPr>
            </a:br>
            <a:r>
              <a:rPr lang="en-GB" b="1" dirty="0">
                <a:solidFill>
                  <a:schemeClr val="tx2"/>
                </a:solidFill>
                <a:latin typeface="Courier New" charset="0"/>
              </a:rPr>
              <a:t>  &lt;</a:t>
            </a:r>
            <a:r>
              <a:rPr lang="en-GB" b="1" dirty="0" err="1">
                <a:solidFill>
                  <a:schemeClr val="tx2"/>
                </a:solidFill>
                <a:latin typeface="Courier New" charset="0"/>
              </a:rPr>
              <a:t>owl:onProperty</a:t>
            </a:r>
            <a:r>
              <a:rPr lang="en-GB" b="1" dirty="0">
                <a:solidFill>
                  <a:schemeClr val="tx2"/>
                </a:solidFill>
                <a:latin typeface="Courier New" charset="0"/>
              </a:rPr>
              <a:t> </a:t>
            </a:r>
            <a:r>
              <a:rPr lang="en-GB" b="1" dirty="0" err="1">
                <a:solidFill>
                  <a:schemeClr val="tx2"/>
                </a:solidFill>
                <a:latin typeface="Courier New" charset="0"/>
              </a:rPr>
              <a:t>rdf:resource</a:t>
            </a:r>
            <a:r>
              <a:rPr lang="en-GB" b="1" dirty="0">
                <a:solidFill>
                  <a:schemeClr val="tx2"/>
                </a:solidFill>
                <a:latin typeface="Courier New" charset="0"/>
              </a:rPr>
              <a:t>=“</a:t>
            </a:r>
            <a:r>
              <a:rPr lang="en-GB" b="1" i="1" dirty="0">
                <a:solidFill>
                  <a:schemeClr val="tx2"/>
                </a:solidFill>
                <a:latin typeface="Courier New" charset="0"/>
              </a:rPr>
              <a:t>property</a:t>
            </a:r>
            <a:r>
              <a:rPr lang="en-GB" b="1" dirty="0">
                <a:solidFill>
                  <a:schemeClr val="tx2"/>
                </a:solidFill>
                <a:latin typeface="Courier New" charset="0"/>
              </a:rPr>
              <a:t>”/&gt;</a:t>
            </a:r>
            <a:br>
              <a:rPr lang="en-GB" b="1" dirty="0">
                <a:solidFill>
                  <a:schemeClr val="tx2"/>
                </a:solidFill>
                <a:latin typeface="Courier New" charset="0"/>
              </a:rPr>
            </a:br>
            <a:r>
              <a:rPr lang="en-GB" b="1" dirty="0">
                <a:solidFill>
                  <a:schemeClr val="tx2"/>
                </a:solidFill>
                <a:latin typeface="Courier New" charset="0"/>
              </a:rPr>
              <a:t>  </a:t>
            </a:r>
            <a:r>
              <a:rPr lang="en-GB" b="1" i="1" dirty="0">
                <a:solidFill>
                  <a:schemeClr val="tx2"/>
                </a:solidFill>
                <a:latin typeface="Courier New" charset="0"/>
              </a:rPr>
              <a:t>constraint expression</a:t>
            </a:r>
            <a:br>
              <a:rPr lang="en-GB" b="1" i="1" dirty="0">
                <a:solidFill>
                  <a:schemeClr val="tx2"/>
                </a:solidFill>
                <a:latin typeface="Courier New" charset="0"/>
              </a:rPr>
            </a:br>
            <a:r>
              <a:rPr lang="en-GB" b="1" dirty="0">
                <a:solidFill>
                  <a:schemeClr val="tx2"/>
                </a:solidFill>
                <a:latin typeface="Courier New" charset="0"/>
              </a:rPr>
              <a:t>&lt;/</a:t>
            </a:r>
            <a:r>
              <a:rPr lang="en-GB" b="1" dirty="0" err="1">
                <a:solidFill>
                  <a:schemeClr val="tx2"/>
                </a:solidFill>
                <a:latin typeface="Courier New" charset="0"/>
              </a:rPr>
              <a:t>owl:Restriction</a:t>
            </a:r>
            <a:r>
              <a:rPr lang="en-GB" b="1" dirty="0">
                <a:solidFill>
                  <a:schemeClr val="tx2"/>
                </a:solidFill>
                <a:latin typeface="Courier New" charset="0"/>
              </a:rPr>
              <a:t>&gt;</a:t>
            </a:r>
            <a:br>
              <a:rPr lang="en-GB" b="1" dirty="0">
                <a:solidFill>
                  <a:schemeClr val="tx2"/>
                </a:solidFill>
                <a:latin typeface="Courier New" charset="0"/>
              </a:rPr>
            </a:br>
            <a:endParaRPr lang="en-US" b="1" dirty="0">
              <a:solidFill>
                <a:schemeClr val="tx2"/>
              </a:solidFill>
              <a:latin typeface="Courier New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Local cardinality constraints</a:t>
            </a:r>
            <a:endParaRPr lang="en-GB"/>
          </a:p>
        </p:txBody>
      </p:sp>
      <p:sp>
        <p:nvSpPr>
          <p:cNvPr id="5837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Defines a class based on the number of values taken by a property</a:t>
            </a:r>
          </a:p>
          <a:p>
            <a:r>
              <a:rPr lang="en-GB" dirty="0" err="1" smtClean="0"/>
              <a:t>owl:minCardinality</a:t>
            </a:r>
            <a:r>
              <a:rPr lang="en-GB" dirty="0" smtClean="0"/>
              <a:t> (≥ n R)</a:t>
            </a:r>
          </a:p>
          <a:p>
            <a:pPr lvl="1"/>
            <a:r>
              <a:rPr lang="en-GB" dirty="0" smtClean="0"/>
              <a:t>“property R has at least n values”</a:t>
            </a:r>
          </a:p>
          <a:p>
            <a:r>
              <a:rPr lang="en-GB" dirty="0" err="1" smtClean="0"/>
              <a:t>owl:maxCardinality</a:t>
            </a:r>
            <a:r>
              <a:rPr lang="en-GB" dirty="0" smtClean="0"/>
              <a:t> (≤ </a:t>
            </a:r>
            <a:r>
              <a:rPr lang="en-GB" dirty="0" smtClean="0">
                <a:sym typeface="Zed" pitchFamily="2" charset="2"/>
              </a:rPr>
              <a:t>n R)</a:t>
            </a:r>
            <a:endParaRPr lang="en-GB" dirty="0" smtClean="0"/>
          </a:p>
          <a:p>
            <a:pPr lvl="1"/>
            <a:r>
              <a:rPr lang="en-GB" dirty="0" smtClean="0"/>
              <a:t>“property R has at most n values”</a:t>
            </a:r>
          </a:p>
          <a:p>
            <a:r>
              <a:rPr lang="en-GB" dirty="0" err="1" smtClean="0"/>
              <a:t>owl:cardinality</a:t>
            </a:r>
            <a:r>
              <a:rPr lang="en-GB" dirty="0" smtClean="0"/>
              <a:t> (= n R)</a:t>
            </a:r>
          </a:p>
          <a:p>
            <a:pPr lvl="1"/>
            <a:r>
              <a:rPr lang="en-GB" dirty="0" smtClean="0"/>
              <a:t>“property R has exactly n values”</a:t>
            </a:r>
          </a:p>
          <a:p>
            <a:endParaRPr lang="en-GB" dirty="0" smtClean="0"/>
          </a:p>
          <a:p>
            <a:r>
              <a:rPr lang="en-GB" dirty="0" smtClean="0"/>
              <a:t>OWL </a:t>
            </a:r>
            <a:r>
              <a:rPr lang="en-GB" dirty="0" err="1" smtClean="0"/>
              <a:t>Lite</a:t>
            </a:r>
            <a:r>
              <a:rPr lang="en-GB" dirty="0" smtClean="0"/>
              <a:t> has restricted cardinalities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Local cardinality constraint example</a:t>
            </a:r>
            <a:endParaRPr lang="en-US" dirty="0"/>
          </a:p>
        </p:txBody>
      </p:sp>
      <p:sp>
        <p:nvSpPr>
          <p:cNvPr id="604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Single malt whiskies are whiskies which are distilled by one and only one thing</a:t>
            </a:r>
            <a:endParaRPr lang="en-US"/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684213" y="2590800"/>
            <a:ext cx="8208962" cy="39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None/>
            </a:pPr>
            <a:r>
              <a:rPr lang="en-GB" b="1" dirty="0">
                <a:solidFill>
                  <a:schemeClr val="tx2"/>
                </a:solidFill>
                <a:latin typeface="Courier New" charset="0"/>
              </a:rPr>
              <a:t>&lt;</a:t>
            </a:r>
            <a:r>
              <a:rPr lang="en-GB" b="1" dirty="0" err="1">
                <a:solidFill>
                  <a:schemeClr val="tx2"/>
                </a:solidFill>
                <a:latin typeface="Courier New" charset="0"/>
              </a:rPr>
              <a:t>owl:Class</a:t>
            </a:r>
            <a:r>
              <a:rPr lang="en-GB" b="1" dirty="0">
                <a:solidFill>
                  <a:schemeClr val="tx2"/>
                </a:solidFill>
                <a:latin typeface="Courier New" charset="0"/>
              </a:rPr>
              <a:t> </a:t>
            </a:r>
            <a:r>
              <a:rPr lang="en-GB" b="1" dirty="0" err="1">
                <a:solidFill>
                  <a:schemeClr val="tx2"/>
                </a:solidFill>
                <a:latin typeface="Courier New" charset="0"/>
              </a:rPr>
              <a:t>rdf:about</a:t>
            </a:r>
            <a:r>
              <a:rPr lang="en-GB" b="1" dirty="0">
                <a:solidFill>
                  <a:schemeClr val="tx2"/>
                </a:solidFill>
                <a:latin typeface="Courier New" charset="0"/>
              </a:rPr>
              <a:t>=“#</a:t>
            </a:r>
            <a:r>
              <a:rPr lang="en-GB" b="1" dirty="0" err="1">
                <a:solidFill>
                  <a:schemeClr val="tx2"/>
                </a:solidFill>
                <a:latin typeface="Courier New" charset="0"/>
              </a:rPr>
              <a:t>SingleMaltWhisky</a:t>
            </a:r>
            <a:r>
              <a:rPr lang="en-GB" b="1" dirty="0">
                <a:solidFill>
                  <a:schemeClr val="tx2"/>
                </a:solidFill>
                <a:latin typeface="Courier New" charset="0"/>
              </a:rPr>
              <a:t>”&gt;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None/>
            </a:pPr>
            <a:r>
              <a:rPr lang="en-GB" b="1" dirty="0">
                <a:solidFill>
                  <a:schemeClr val="tx2"/>
                </a:solidFill>
                <a:latin typeface="Courier New" charset="0"/>
              </a:rPr>
              <a:t>  &lt;</a:t>
            </a:r>
            <a:r>
              <a:rPr lang="en-GB" b="1" dirty="0" err="1">
                <a:solidFill>
                  <a:schemeClr val="tx2"/>
                </a:solidFill>
                <a:latin typeface="Courier New" charset="0"/>
              </a:rPr>
              <a:t>owl:equivalentClass</a:t>
            </a:r>
            <a:r>
              <a:rPr lang="en-GB" b="1" dirty="0">
                <a:solidFill>
                  <a:schemeClr val="tx2"/>
                </a:solidFill>
                <a:latin typeface="Courier New" charset="0"/>
              </a:rPr>
              <a:t>&gt;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None/>
            </a:pPr>
            <a:r>
              <a:rPr lang="en-GB" b="1" dirty="0">
                <a:solidFill>
                  <a:schemeClr val="tx2"/>
                </a:solidFill>
                <a:latin typeface="Courier New" charset="0"/>
              </a:rPr>
              <a:t>    &lt;</a:t>
            </a:r>
            <a:r>
              <a:rPr lang="en-GB" b="1" dirty="0" err="1">
                <a:solidFill>
                  <a:schemeClr val="tx2"/>
                </a:solidFill>
                <a:latin typeface="Courier New" charset="0"/>
              </a:rPr>
              <a:t>owl:Class</a:t>
            </a:r>
            <a:r>
              <a:rPr lang="en-GB" b="1" dirty="0">
                <a:solidFill>
                  <a:schemeClr val="tx2"/>
                </a:solidFill>
                <a:latin typeface="Courier New" charset="0"/>
              </a:rPr>
              <a:t>&gt;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None/>
            </a:pPr>
            <a:r>
              <a:rPr lang="en-GB" b="1" dirty="0">
                <a:solidFill>
                  <a:schemeClr val="tx2"/>
                </a:solidFill>
                <a:latin typeface="Courier New" charset="0"/>
              </a:rPr>
              <a:t>      &lt;</a:t>
            </a:r>
            <a:r>
              <a:rPr lang="en-GB" b="1" dirty="0" err="1">
                <a:solidFill>
                  <a:schemeClr val="tx2"/>
                </a:solidFill>
                <a:latin typeface="Courier New" charset="0"/>
              </a:rPr>
              <a:t>owl:intersectionOf</a:t>
            </a:r>
            <a:r>
              <a:rPr lang="en-GB" b="1" dirty="0">
                <a:solidFill>
                  <a:schemeClr val="tx2"/>
                </a:solidFill>
                <a:latin typeface="Courier New" charset="0"/>
              </a:rPr>
              <a:t> </a:t>
            </a:r>
            <a:r>
              <a:rPr lang="en-GB" b="1" dirty="0" err="1">
                <a:solidFill>
                  <a:schemeClr val="tx2"/>
                </a:solidFill>
                <a:latin typeface="Courier New" charset="0"/>
              </a:rPr>
              <a:t>rdf:parseType</a:t>
            </a:r>
            <a:r>
              <a:rPr lang="en-GB" b="1" dirty="0">
                <a:solidFill>
                  <a:schemeClr val="tx2"/>
                </a:solidFill>
                <a:latin typeface="Courier New" charset="0"/>
              </a:rPr>
              <a:t>="Collection"&gt;</a:t>
            </a:r>
            <a:br>
              <a:rPr lang="en-GB" b="1" dirty="0">
                <a:solidFill>
                  <a:schemeClr val="tx2"/>
                </a:solidFill>
                <a:latin typeface="Courier New" charset="0"/>
              </a:rPr>
            </a:br>
            <a:r>
              <a:rPr lang="en-GB" b="1" dirty="0">
                <a:solidFill>
                  <a:schemeClr val="tx2"/>
                </a:solidFill>
                <a:latin typeface="Courier New" charset="0"/>
              </a:rPr>
              <a:t>        &lt;</a:t>
            </a:r>
            <a:r>
              <a:rPr lang="en-GB" b="1" dirty="0" err="1">
                <a:solidFill>
                  <a:schemeClr val="tx2"/>
                </a:solidFill>
                <a:latin typeface="Courier New" charset="0"/>
              </a:rPr>
              <a:t>owl:Class</a:t>
            </a:r>
            <a:r>
              <a:rPr lang="en-GB" b="1" dirty="0">
                <a:solidFill>
                  <a:schemeClr val="tx2"/>
                </a:solidFill>
                <a:latin typeface="Courier New" charset="0"/>
              </a:rPr>
              <a:t> </a:t>
            </a:r>
            <a:r>
              <a:rPr lang="en-GB" b="1" dirty="0" err="1">
                <a:solidFill>
                  <a:schemeClr val="tx2"/>
                </a:solidFill>
                <a:latin typeface="Courier New" charset="0"/>
              </a:rPr>
              <a:t>rdf:about</a:t>
            </a:r>
            <a:r>
              <a:rPr lang="en-GB" b="1" dirty="0">
                <a:solidFill>
                  <a:schemeClr val="tx2"/>
                </a:solidFill>
                <a:latin typeface="Courier New" charset="0"/>
              </a:rPr>
              <a:t>=“#Whisky”/&gt;</a:t>
            </a:r>
            <a:br>
              <a:rPr lang="en-GB" b="1" dirty="0">
                <a:solidFill>
                  <a:schemeClr val="tx2"/>
                </a:solidFill>
                <a:latin typeface="Courier New" charset="0"/>
              </a:rPr>
            </a:br>
            <a:r>
              <a:rPr lang="en-GB" b="1" dirty="0">
                <a:solidFill>
                  <a:schemeClr val="tx2"/>
                </a:solidFill>
                <a:latin typeface="Courier New" charset="0"/>
              </a:rPr>
              <a:t>        &lt;</a:t>
            </a:r>
            <a:r>
              <a:rPr lang="en-GB" b="1" dirty="0" err="1">
                <a:solidFill>
                  <a:schemeClr val="tx2"/>
                </a:solidFill>
                <a:latin typeface="Courier New" charset="0"/>
              </a:rPr>
              <a:t>owl:Restriction</a:t>
            </a:r>
            <a:r>
              <a:rPr lang="en-GB" b="1" dirty="0">
                <a:solidFill>
                  <a:schemeClr val="tx2"/>
                </a:solidFill>
                <a:latin typeface="Courier New" charset="0"/>
              </a:rPr>
              <a:t>&gt;</a:t>
            </a:r>
            <a:br>
              <a:rPr lang="en-GB" b="1" dirty="0">
                <a:solidFill>
                  <a:schemeClr val="tx2"/>
                </a:solidFill>
                <a:latin typeface="Courier New" charset="0"/>
              </a:rPr>
            </a:br>
            <a:r>
              <a:rPr lang="en-GB" b="1" dirty="0">
                <a:solidFill>
                  <a:schemeClr val="tx2"/>
                </a:solidFill>
                <a:latin typeface="Courier New" charset="0"/>
              </a:rPr>
              <a:t>          &lt;</a:t>
            </a:r>
            <a:r>
              <a:rPr lang="en-GB" b="1" dirty="0" err="1">
                <a:solidFill>
                  <a:schemeClr val="tx2"/>
                </a:solidFill>
                <a:latin typeface="Courier New" charset="0"/>
              </a:rPr>
              <a:t>owl:onProperty</a:t>
            </a:r>
            <a:r>
              <a:rPr lang="en-GB" b="1" dirty="0">
                <a:solidFill>
                  <a:schemeClr val="tx2"/>
                </a:solidFill>
                <a:latin typeface="Courier New" charset="0"/>
              </a:rPr>
              <a:t> </a:t>
            </a:r>
            <a:r>
              <a:rPr lang="en-GB" b="1" dirty="0" err="1">
                <a:solidFill>
                  <a:schemeClr val="tx2"/>
                </a:solidFill>
                <a:latin typeface="Courier New" charset="0"/>
              </a:rPr>
              <a:t>rdf:resource</a:t>
            </a:r>
            <a:r>
              <a:rPr lang="en-GB" b="1" dirty="0">
                <a:solidFill>
                  <a:schemeClr val="tx2"/>
                </a:solidFill>
                <a:latin typeface="Courier New" charset="0"/>
              </a:rPr>
              <a:t>=“#</a:t>
            </a:r>
            <a:r>
              <a:rPr lang="en-GB" b="1" dirty="0" err="1">
                <a:solidFill>
                  <a:schemeClr val="tx2"/>
                </a:solidFill>
                <a:latin typeface="Courier New" charset="0"/>
              </a:rPr>
              <a:t>distilledBy</a:t>
            </a:r>
            <a:r>
              <a:rPr lang="en-GB" b="1" dirty="0">
                <a:solidFill>
                  <a:schemeClr val="tx2"/>
                </a:solidFill>
                <a:latin typeface="Courier New" charset="0"/>
              </a:rPr>
              <a:t>”/&gt;</a:t>
            </a:r>
            <a:br>
              <a:rPr lang="en-GB" b="1" dirty="0">
                <a:solidFill>
                  <a:schemeClr val="tx2"/>
                </a:solidFill>
                <a:latin typeface="Courier New" charset="0"/>
              </a:rPr>
            </a:br>
            <a:r>
              <a:rPr lang="en-GB" b="1" dirty="0">
                <a:solidFill>
                  <a:schemeClr val="tx2"/>
                </a:solidFill>
                <a:latin typeface="Courier New" charset="0"/>
              </a:rPr>
              <a:t>          &lt;</a:t>
            </a:r>
            <a:r>
              <a:rPr lang="en-GB" b="1" dirty="0" err="1">
                <a:solidFill>
                  <a:schemeClr val="tx2"/>
                </a:solidFill>
                <a:latin typeface="Courier New" charset="0"/>
              </a:rPr>
              <a:t>owl:cardinality</a:t>
            </a:r>
            <a:r>
              <a:rPr lang="en-GB" b="1" dirty="0">
                <a:solidFill>
                  <a:schemeClr val="tx2"/>
                </a:solidFill>
                <a:latin typeface="Courier New" charset="0"/>
              </a:rPr>
              <a:t>&gt;1&lt;/</a:t>
            </a:r>
            <a:r>
              <a:rPr lang="en-GB" b="1" dirty="0" err="1">
                <a:solidFill>
                  <a:schemeClr val="tx2"/>
                </a:solidFill>
                <a:latin typeface="Courier New" charset="0"/>
              </a:rPr>
              <a:t>owl:cardinality</a:t>
            </a:r>
            <a:r>
              <a:rPr lang="en-GB" b="1" dirty="0">
                <a:solidFill>
                  <a:schemeClr val="tx2"/>
                </a:solidFill>
                <a:latin typeface="Courier New" charset="0"/>
              </a:rPr>
              <a:t>&gt;</a:t>
            </a:r>
            <a:br>
              <a:rPr lang="en-GB" b="1" dirty="0">
                <a:solidFill>
                  <a:schemeClr val="tx2"/>
                </a:solidFill>
                <a:latin typeface="Courier New" charset="0"/>
              </a:rPr>
            </a:br>
            <a:r>
              <a:rPr lang="en-GB" b="1" dirty="0">
                <a:solidFill>
                  <a:schemeClr val="tx2"/>
                </a:solidFill>
                <a:latin typeface="Courier New" charset="0"/>
              </a:rPr>
              <a:t>        &lt;/</a:t>
            </a:r>
            <a:r>
              <a:rPr lang="en-GB" b="1" dirty="0" err="1">
                <a:solidFill>
                  <a:schemeClr val="tx2"/>
                </a:solidFill>
                <a:latin typeface="Courier New" charset="0"/>
              </a:rPr>
              <a:t>owl:Restriction</a:t>
            </a:r>
            <a:r>
              <a:rPr lang="en-GB" b="1" dirty="0">
                <a:solidFill>
                  <a:schemeClr val="tx2"/>
                </a:solidFill>
                <a:latin typeface="Courier New" charset="0"/>
              </a:rPr>
              <a:t>&gt;</a:t>
            </a:r>
            <a:br>
              <a:rPr lang="en-GB" b="1" dirty="0">
                <a:solidFill>
                  <a:schemeClr val="tx2"/>
                </a:solidFill>
                <a:latin typeface="Courier New" charset="0"/>
              </a:rPr>
            </a:br>
            <a:r>
              <a:rPr lang="en-GB" b="1" dirty="0">
                <a:solidFill>
                  <a:schemeClr val="tx2"/>
                </a:solidFill>
                <a:latin typeface="Courier New" charset="0"/>
              </a:rPr>
              <a:t>      &lt;/</a:t>
            </a:r>
            <a:r>
              <a:rPr lang="en-GB" b="1" dirty="0" err="1">
                <a:solidFill>
                  <a:schemeClr val="tx2"/>
                </a:solidFill>
                <a:latin typeface="Courier New" charset="0"/>
              </a:rPr>
              <a:t>owl:intersectionOf</a:t>
            </a:r>
            <a:r>
              <a:rPr lang="en-GB" b="1" dirty="0">
                <a:solidFill>
                  <a:schemeClr val="tx2"/>
                </a:solidFill>
                <a:latin typeface="Courier New" charset="0"/>
              </a:rPr>
              <a:t>&gt;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None/>
            </a:pPr>
            <a:r>
              <a:rPr lang="en-GB" b="1" dirty="0">
                <a:solidFill>
                  <a:schemeClr val="tx2"/>
                </a:solidFill>
                <a:latin typeface="Courier New" charset="0"/>
              </a:rPr>
              <a:t>    &lt;</a:t>
            </a:r>
            <a:r>
              <a:rPr lang="en-GB" b="1" dirty="0" err="1">
                <a:solidFill>
                  <a:schemeClr val="tx2"/>
                </a:solidFill>
                <a:latin typeface="Courier New" charset="0"/>
              </a:rPr>
              <a:t>owl:Class</a:t>
            </a:r>
            <a:r>
              <a:rPr lang="en-GB" b="1" dirty="0">
                <a:solidFill>
                  <a:schemeClr val="tx2"/>
                </a:solidFill>
                <a:latin typeface="Courier New" charset="0"/>
              </a:rPr>
              <a:t>&gt;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None/>
            </a:pPr>
            <a:r>
              <a:rPr lang="en-GB" b="1" dirty="0">
                <a:solidFill>
                  <a:schemeClr val="tx2"/>
                </a:solidFill>
                <a:latin typeface="Courier New" charset="0"/>
              </a:rPr>
              <a:t>  &lt;/</a:t>
            </a:r>
            <a:r>
              <a:rPr lang="en-GB" b="1" dirty="0" err="1">
                <a:solidFill>
                  <a:schemeClr val="tx2"/>
                </a:solidFill>
                <a:latin typeface="Courier New" charset="0"/>
              </a:rPr>
              <a:t>owl:equivalentClass</a:t>
            </a:r>
            <a:r>
              <a:rPr lang="en-GB" b="1" dirty="0">
                <a:solidFill>
                  <a:schemeClr val="tx2"/>
                </a:solidFill>
                <a:latin typeface="Courier New" charset="0"/>
              </a:rPr>
              <a:t>&gt;</a:t>
            </a:r>
            <a:br>
              <a:rPr lang="en-GB" b="1" dirty="0">
                <a:solidFill>
                  <a:schemeClr val="tx2"/>
                </a:solidFill>
                <a:latin typeface="Courier New" charset="0"/>
              </a:rPr>
            </a:br>
            <a:r>
              <a:rPr lang="en-GB" b="1" dirty="0">
                <a:solidFill>
                  <a:schemeClr val="tx2"/>
                </a:solidFill>
                <a:latin typeface="Courier New" charset="0"/>
              </a:rPr>
              <a:t>&lt;/</a:t>
            </a:r>
            <a:r>
              <a:rPr lang="en-GB" b="1" dirty="0" err="1">
                <a:solidFill>
                  <a:schemeClr val="tx2"/>
                </a:solidFill>
                <a:latin typeface="Courier New" charset="0"/>
              </a:rPr>
              <a:t>owl:Class</a:t>
            </a:r>
            <a:r>
              <a:rPr lang="en-GB" b="1" dirty="0">
                <a:solidFill>
                  <a:schemeClr val="tx2"/>
                </a:solidFill>
                <a:latin typeface="Courier New" charset="0"/>
              </a:rPr>
              <a:t>&gt;</a:t>
            </a:r>
            <a:endParaRPr lang="en-US" dirty="0">
              <a:latin typeface="Courier New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Local range constraints</a:t>
            </a:r>
            <a:endParaRPr lang="en-GB"/>
          </a:p>
        </p:txBody>
      </p:sp>
      <p:sp>
        <p:nvSpPr>
          <p:cNvPr id="624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Defines a class based on the type of property values</a:t>
            </a:r>
          </a:p>
          <a:p>
            <a:r>
              <a:rPr lang="en-GB" smtClean="0"/>
              <a:t>Distinct from global range constraint (rdfs:range) in RDF Schema</a:t>
            </a:r>
          </a:p>
          <a:p>
            <a:r>
              <a:rPr lang="en-GB" smtClean="0"/>
              <a:t>owl:someValuesFrom (</a:t>
            </a:r>
            <a:r>
              <a:rPr lang="en-US" smtClean="0"/>
              <a:t>∃R.C</a:t>
            </a:r>
            <a:r>
              <a:rPr lang="en-GB" smtClean="0"/>
              <a:t>)</a:t>
            </a:r>
          </a:p>
          <a:p>
            <a:pPr lvl="1"/>
            <a:r>
              <a:rPr lang="en-GB" smtClean="0"/>
              <a:t>“there exists a value for property R of type C”</a:t>
            </a:r>
          </a:p>
          <a:p>
            <a:r>
              <a:rPr lang="en-GB" smtClean="0"/>
              <a:t>owl:allValuesFrom (</a:t>
            </a:r>
            <a:r>
              <a:rPr lang="en-US" smtClean="0"/>
              <a:t>∀R.C</a:t>
            </a:r>
            <a:r>
              <a:rPr lang="en-GB" smtClean="0"/>
              <a:t>)</a:t>
            </a:r>
          </a:p>
          <a:p>
            <a:pPr lvl="1"/>
            <a:r>
              <a:rPr lang="en-GB" smtClean="0"/>
              <a:t>“property R has only values of type C”</a:t>
            </a:r>
          </a:p>
          <a:p>
            <a:pPr lvl="1"/>
            <a:endParaRPr lang="en-GB" smtClean="0"/>
          </a:p>
          <a:p>
            <a:r>
              <a:rPr lang="en-GB" smtClean="0"/>
              <a:t>Can only be used with named classes or datatypes in OWL Lite</a:t>
            </a:r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Georgia" charset="0"/>
                <a:cs typeface="Georgia" charset="0"/>
              </a:rPr>
              <a:t>Local range </a:t>
            </a:r>
            <a:r>
              <a:rPr lang="en-GB" dirty="0" smtClean="0">
                <a:ea typeface="Georgia" charset="0"/>
                <a:cs typeface="Georgia" charset="0"/>
              </a:rPr>
              <a:t>constraint example</a:t>
            </a:r>
            <a:endParaRPr lang="en-US" dirty="0">
              <a:ea typeface="Georgia" charset="0"/>
              <a:cs typeface="Georgia" charset="0"/>
            </a:endParaRPr>
          </a:p>
        </p:txBody>
      </p:sp>
      <p:sp>
        <p:nvSpPr>
          <p:cNvPr id="6451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69875" indent="-269875">
              <a:buFont typeface="Arial" charset="0"/>
              <a:buChar char="•"/>
            </a:pPr>
            <a:r>
              <a:rPr lang="en-GB">
                <a:ea typeface="Georgia" charset="0"/>
                <a:cs typeface="Georgia" charset="0"/>
              </a:rPr>
              <a:t>Carnivores are things which eat some things which are animals (</a:t>
            </a:r>
            <a:r>
              <a:rPr lang="en-US">
                <a:ea typeface="Georgia" charset="0"/>
                <a:cs typeface="Georgia" charset="0"/>
              </a:rPr>
              <a:t>∃eats.Animal)</a:t>
            </a: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1476375" y="2924175"/>
            <a:ext cx="7043738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None/>
            </a:pPr>
            <a:r>
              <a:rPr lang="en-GB" b="1">
                <a:solidFill>
                  <a:schemeClr val="tx2"/>
                </a:solidFill>
                <a:latin typeface="Courier New" charset="0"/>
              </a:rPr>
              <a:t>&lt;owl:Class rdf:about=“#Carnivore”&gt;</a:t>
            </a:r>
            <a:br>
              <a:rPr lang="en-GB" b="1">
                <a:solidFill>
                  <a:schemeClr val="tx2"/>
                </a:solidFill>
                <a:latin typeface="Courier New" charset="0"/>
              </a:rPr>
            </a:br>
            <a:r>
              <a:rPr lang="en-GB" b="1">
                <a:solidFill>
                  <a:schemeClr val="tx2"/>
                </a:solidFill>
                <a:latin typeface="Courier New" charset="0"/>
              </a:rPr>
              <a:t>  &lt;owl:equivalentClass&gt;</a:t>
            </a:r>
            <a:br>
              <a:rPr lang="en-GB" b="1">
                <a:solidFill>
                  <a:schemeClr val="tx2"/>
                </a:solidFill>
                <a:latin typeface="Courier New" charset="0"/>
              </a:rPr>
            </a:br>
            <a:r>
              <a:rPr lang="en-GB" b="1">
                <a:solidFill>
                  <a:schemeClr val="tx2"/>
                </a:solidFill>
                <a:latin typeface="Courier New" charset="0"/>
              </a:rPr>
              <a:t>    &lt;owl:Restriction&gt;</a:t>
            </a:r>
            <a:br>
              <a:rPr lang="en-GB" b="1">
                <a:solidFill>
                  <a:schemeClr val="tx2"/>
                </a:solidFill>
                <a:latin typeface="Courier New" charset="0"/>
              </a:rPr>
            </a:br>
            <a:r>
              <a:rPr lang="en-GB" b="1">
                <a:solidFill>
                  <a:schemeClr val="tx2"/>
                </a:solidFill>
                <a:latin typeface="Courier New" charset="0"/>
              </a:rPr>
              <a:t>      &lt;owl:onProperty rdf:resource=“#eats”/&gt;</a:t>
            </a:r>
            <a:br>
              <a:rPr lang="en-GB" b="1">
                <a:solidFill>
                  <a:schemeClr val="tx2"/>
                </a:solidFill>
                <a:latin typeface="Courier New" charset="0"/>
              </a:rPr>
            </a:br>
            <a:r>
              <a:rPr lang="en-GB" b="1">
                <a:solidFill>
                  <a:schemeClr val="tx2"/>
                </a:solidFill>
                <a:latin typeface="Courier New" charset="0"/>
              </a:rPr>
              <a:t>      &lt;owl:someValuesFrom rdf:resource=“#Animal”/&gt;</a:t>
            </a:r>
            <a:br>
              <a:rPr lang="en-GB" b="1">
                <a:solidFill>
                  <a:schemeClr val="tx2"/>
                </a:solidFill>
                <a:latin typeface="Courier New" charset="0"/>
              </a:rPr>
            </a:br>
            <a:r>
              <a:rPr lang="en-GB" b="1">
                <a:solidFill>
                  <a:schemeClr val="tx2"/>
                </a:solidFill>
                <a:latin typeface="Courier New" charset="0"/>
              </a:rPr>
              <a:t>    &lt;/owl:Restriction&gt;</a:t>
            </a:r>
            <a:br>
              <a:rPr lang="en-GB" b="1">
                <a:solidFill>
                  <a:schemeClr val="tx2"/>
                </a:solidFill>
                <a:latin typeface="Courier New" charset="0"/>
              </a:rPr>
            </a:br>
            <a:r>
              <a:rPr lang="en-GB" b="1">
                <a:solidFill>
                  <a:schemeClr val="tx2"/>
                </a:solidFill>
                <a:latin typeface="Courier New" charset="0"/>
              </a:rPr>
              <a:t>  &lt;/owl:equivalentClass&gt;</a:t>
            </a:r>
            <a:br>
              <a:rPr lang="en-GB" b="1">
                <a:solidFill>
                  <a:schemeClr val="tx2"/>
                </a:solidFill>
                <a:latin typeface="Courier New" charset="0"/>
              </a:rPr>
            </a:br>
            <a:r>
              <a:rPr lang="en-GB" b="1">
                <a:solidFill>
                  <a:schemeClr val="tx2"/>
                </a:solidFill>
                <a:latin typeface="Courier New" charset="0"/>
              </a:rPr>
              <a:t>&lt;/owl:Class&gt;</a:t>
            </a:r>
            <a:endParaRPr lang="en-US" b="1">
              <a:latin typeface="Courier New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Georgia" charset="0"/>
                <a:cs typeface="Georgia" charset="0"/>
              </a:rPr>
              <a:t>Local range </a:t>
            </a:r>
            <a:r>
              <a:rPr lang="en-GB" dirty="0" smtClean="0">
                <a:ea typeface="Georgia" charset="0"/>
                <a:cs typeface="Georgia" charset="0"/>
              </a:rPr>
              <a:t>constraint example</a:t>
            </a:r>
            <a:endParaRPr lang="en-US" dirty="0">
              <a:ea typeface="Georgia" charset="0"/>
              <a:cs typeface="Georgia" charset="0"/>
            </a:endParaRPr>
          </a:p>
        </p:txBody>
      </p:sp>
      <p:sp>
        <p:nvSpPr>
          <p:cNvPr id="665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69875" indent="-269875">
              <a:buFont typeface="Arial" charset="0"/>
              <a:buChar char="•"/>
            </a:pPr>
            <a:r>
              <a:rPr lang="en-GB">
                <a:ea typeface="Georgia" charset="0"/>
                <a:cs typeface="Georgia" charset="0"/>
              </a:rPr>
              <a:t>Vegetarians are things which eat only things which are plants (</a:t>
            </a:r>
            <a:r>
              <a:rPr lang="en-US">
                <a:ea typeface="Georgia" charset="0"/>
                <a:cs typeface="Georgia" charset="0"/>
              </a:rPr>
              <a:t>∀eats.Plant)</a:t>
            </a: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1476375" y="2924175"/>
            <a:ext cx="67691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None/>
            </a:pPr>
            <a:r>
              <a:rPr lang="en-GB" b="1">
                <a:solidFill>
                  <a:schemeClr val="tx2"/>
                </a:solidFill>
                <a:latin typeface="Courier New" charset="0"/>
              </a:rPr>
              <a:t>&lt;owl:Class rdf:about=“#Vegetarian”&gt;</a:t>
            </a:r>
            <a:br>
              <a:rPr lang="en-GB" b="1">
                <a:solidFill>
                  <a:schemeClr val="tx2"/>
                </a:solidFill>
                <a:latin typeface="Courier New" charset="0"/>
              </a:rPr>
            </a:br>
            <a:r>
              <a:rPr lang="en-GB" b="1">
                <a:solidFill>
                  <a:schemeClr val="tx2"/>
                </a:solidFill>
                <a:latin typeface="Courier New" charset="0"/>
              </a:rPr>
              <a:t>  &lt;owl:equivalentClass&gt;</a:t>
            </a:r>
            <a:br>
              <a:rPr lang="en-GB" b="1">
                <a:solidFill>
                  <a:schemeClr val="tx2"/>
                </a:solidFill>
                <a:latin typeface="Courier New" charset="0"/>
              </a:rPr>
            </a:br>
            <a:r>
              <a:rPr lang="en-GB" b="1">
                <a:solidFill>
                  <a:schemeClr val="tx2"/>
                </a:solidFill>
                <a:latin typeface="Courier New" charset="0"/>
              </a:rPr>
              <a:t>    &lt;owl:Restriction&gt;</a:t>
            </a:r>
            <a:br>
              <a:rPr lang="en-GB" b="1">
                <a:solidFill>
                  <a:schemeClr val="tx2"/>
                </a:solidFill>
                <a:latin typeface="Courier New" charset="0"/>
              </a:rPr>
            </a:br>
            <a:r>
              <a:rPr lang="en-GB" b="1">
                <a:solidFill>
                  <a:schemeClr val="tx2"/>
                </a:solidFill>
                <a:latin typeface="Courier New" charset="0"/>
              </a:rPr>
              <a:t>      &lt;owl:onProperty rdf:resource=“#eats”/&gt;</a:t>
            </a:r>
            <a:br>
              <a:rPr lang="en-GB" b="1">
                <a:solidFill>
                  <a:schemeClr val="tx2"/>
                </a:solidFill>
                <a:latin typeface="Courier New" charset="0"/>
              </a:rPr>
            </a:br>
            <a:r>
              <a:rPr lang="en-GB" b="1">
                <a:solidFill>
                  <a:schemeClr val="tx2"/>
                </a:solidFill>
                <a:latin typeface="Courier New" charset="0"/>
              </a:rPr>
              <a:t>      &lt;owl:allValuesFrom rdf:resource=“#Plant”/&gt;</a:t>
            </a:r>
            <a:br>
              <a:rPr lang="en-GB" b="1">
                <a:solidFill>
                  <a:schemeClr val="tx2"/>
                </a:solidFill>
                <a:latin typeface="Courier New" charset="0"/>
              </a:rPr>
            </a:br>
            <a:r>
              <a:rPr lang="en-GB" b="1">
                <a:solidFill>
                  <a:schemeClr val="tx2"/>
                </a:solidFill>
                <a:latin typeface="Courier New" charset="0"/>
              </a:rPr>
              <a:t>    &lt;/owl:Restriction&gt;</a:t>
            </a:r>
            <a:br>
              <a:rPr lang="en-GB" b="1">
                <a:solidFill>
                  <a:schemeClr val="tx2"/>
                </a:solidFill>
                <a:latin typeface="Courier New" charset="0"/>
              </a:rPr>
            </a:br>
            <a:r>
              <a:rPr lang="en-GB" b="1">
                <a:solidFill>
                  <a:schemeClr val="tx2"/>
                </a:solidFill>
                <a:latin typeface="Courier New" charset="0"/>
              </a:rPr>
              <a:t>  &lt;/owl:equivalentClass&gt;</a:t>
            </a:r>
            <a:br>
              <a:rPr lang="en-GB" b="1">
                <a:solidFill>
                  <a:schemeClr val="tx2"/>
                </a:solidFill>
                <a:latin typeface="Courier New" charset="0"/>
              </a:rPr>
            </a:br>
            <a:r>
              <a:rPr lang="en-GB" b="1">
                <a:solidFill>
                  <a:schemeClr val="tx2"/>
                </a:solidFill>
                <a:latin typeface="Courier New" charset="0"/>
              </a:rPr>
              <a:t>&lt;/owl:Class&gt;</a:t>
            </a:r>
            <a:endParaRPr lang="en-US" b="1">
              <a:latin typeface="Courier New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Georgia" charset="0"/>
                <a:cs typeface="Georgia" charset="0"/>
              </a:rPr>
              <a:t>Local value constraints</a:t>
            </a:r>
          </a:p>
        </p:txBody>
      </p:sp>
      <p:sp>
        <p:nvSpPr>
          <p:cNvPr id="686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69875" indent="-269875">
              <a:buFont typeface="Arial" charset="0"/>
              <a:buChar char="•"/>
            </a:pPr>
            <a:r>
              <a:rPr lang="en-GB">
                <a:ea typeface="Georgia" charset="0"/>
                <a:cs typeface="Georgia" charset="0"/>
              </a:rPr>
              <a:t>Defines a class based on the existence of a particular property value</a:t>
            </a:r>
          </a:p>
          <a:p>
            <a:pPr marL="269875" indent="-269875">
              <a:buFont typeface="Arial" charset="0"/>
              <a:buChar char="•"/>
            </a:pPr>
            <a:r>
              <a:rPr lang="en-GB">
                <a:ea typeface="Georgia" charset="0"/>
                <a:cs typeface="Georgia" charset="0"/>
              </a:rPr>
              <a:t>owl:hasValue (</a:t>
            </a:r>
            <a:r>
              <a:rPr lang="en-US">
                <a:ea typeface="Georgia" charset="0"/>
                <a:cs typeface="Georgia" charset="0"/>
              </a:rPr>
              <a:t>∃R.{x})</a:t>
            </a:r>
            <a:endParaRPr lang="en-GB">
              <a:ea typeface="Georgia" charset="0"/>
              <a:cs typeface="Georgia" charset="0"/>
            </a:endParaRPr>
          </a:p>
          <a:p>
            <a:pPr marL="539750" lvl="1" indent="-269875">
              <a:buFont typeface="Arial" charset="0"/>
              <a:buChar char="•"/>
            </a:pPr>
            <a:r>
              <a:rPr lang="en-GB">
                <a:ea typeface="Georgia" charset="0"/>
                <a:cs typeface="Georgia" charset="0"/>
              </a:rPr>
              <a:t>“property R has a value which is X”</a:t>
            </a:r>
          </a:p>
          <a:p>
            <a:pPr marL="269875" indent="-269875">
              <a:buFont typeface="Arial" charset="0"/>
              <a:buChar char="•"/>
            </a:pPr>
            <a:endParaRPr lang="en-GB">
              <a:ea typeface="Georgia" charset="0"/>
              <a:cs typeface="Georgia" charset="0"/>
            </a:endParaRPr>
          </a:p>
          <a:p>
            <a:pPr marL="269875" indent="-269875">
              <a:buFont typeface="Arial" charset="0"/>
              <a:buChar char="•"/>
            </a:pPr>
            <a:r>
              <a:rPr lang="en-GB">
                <a:ea typeface="Georgia" charset="0"/>
                <a:cs typeface="Georgia" charset="0"/>
              </a:rPr>
              <a:t>Cannot be used in OWL Lite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4"/>
          <p:cNvSpPr txBox="1">
            <a:spLocks noChangeArrowheads="1"/>
          </p:cNvSpPr>
          <p:nvPr/>
        </p:nvSpPr>
        <p:spPr bwMode="auto">
          <a:xfrm>
            <a:off x="1476375" y="2924175"/>
            <a:ext cx="690562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None/>
            </a:pPr>
            <a:r>
              <a:rPr lang="en-GB" b="1">
                <a:solidFill>
                  <a:schemeClr val="tx2"/>
                </a:solidFill>
                <a:latin typeface="Courier New" charset="0"/>
              </a:rPr>
              <a:t>&lt;owl:Class rdf:about=“#GreenThing”&gt;</a:t>
            </a:r>
            <a:br>
              <a:rPr lang="en-GB" b="1">
                <a:solidFill>
                  <a:schemeClr val="tx2"/>
                </a:solidFill>
                <a:latin typeface="Courier New" charset="0"/>
              </a:rPr>
            </a:br>
            <a:r>
              <a:rPr lang="en-GB" b="1">
                <a:solidFill>
                  <a:schemeClr val="tx2"/>
                </a:solidFill>
                <a:latin typeface="Courier New" charset="0"/>
              </a:rPr>
              <a:t>  &lt;owl:equivalentClass&gt;</a:t>
            </a:r>
            <a:br>
              <a:rPr lang="en-GB" b="1">
                <a:solidFill>
                  <a:schemeClr val="tx2"/>
                </a:solidFill>
                <a:latin typeface="Courier New" charset="0"/>
              </a:rPr>
            </a:br>
            <a:r>
              <a:rPr lang="en-GB" b="1">
                <a:solidFill>
                  <a:schemeClr val="tx2"/>
                </a:solidFill>
                <a:latin typeface="Courier New" charset="0"/>
              </a:rPr>
              <a:t>    &lt;owl:Restriction&gt;</a:t>
            </a:r>
            <a:br>
              <a:rPr lang="en-GB" b="1">
                <a:solidFill>
                  <a:schemeClr val="tx2"/>
                </a:solidFill>
                <a:latin typeface="Courier New" charset="0"/>
              </a:rPr>
            </a:br>
            <a:r>
              <a:rPr lang="en-GB" b="1">
                <a:solidFill>
                  <a:schemeClr val="tx2"/>
                </a:solidFill>
                <a:latin typeface="Courier New" charset="0"/>
              </a:rPr>
              <a:t>      &lt;owl:onProperty rdf:resource=“#hasColour”/&gt;</a:t>
            </a:r>
            <a:br>
              <a:rPr lang="en-GB" b="1">
                <a:solidFill>
                  <a:schemeClr val="tx2"/>
                </a:solidFill>
                <a:latin typeface="Courier New" charset="0"/>
              </a:rPr>
            </a:br>
            <a:r>
              <a:rPr lang="en-GB" b="1">
                <a:solidFill>
                  <a:schemeClr val="tx2"/>
                </a:solidFill>
                <a:latin typeface="Courier New" charset="0"/>
              </a:rPr>
              <a:t>      &lt;owl:hasValue rdf:resource=“#Green”/&gt;</a:t>
            </a:r>
            <a:br>
              <a:rPr lang="en-GB" b="1">
                <a:solidFill>
                  <a:schemeClr val="tx2"/>
                </a:solidFill>
                <a:latin typeface="Courier New" charset="0"/>
              </a:rPr>
            </a:br>
            <a:r>
              <a:rPr lang="en-GB" b="1">
                <a:solidFill>
                  <a:schemeClr val="tx2"/>
                </a:solidFill>
                <a:latin typeface="Courier New" charset="0"/>
              </a:rPr>
              <a:t>    &lt;/owl:Restriction&gt;</a:t>
            </a:r>
            <a:br>
              <a:rPr lang="en-GB" b="1">
                <a:solidFill>
                  <a:schemeClr val="tx2"/>
                </a:solidFill>
                <a:latin typeface="Courier New" charset="0"/>
              </a:rPr>
            </a:br>
            <a:r>
              <a:rPr lang="en-GB" b="1">
                <a:solidFill>
                  <a:schemeClr val="tx2"/>
                </a:solidFill>
                <a:latin typeface="Courier New" charset="0"/>
              </a:rPr>
              <a:t>  &lt;/owl:equivalentClass&gt;</a:t>
            </a:r>
            <a:br>
              <a:rPr lang="en-GB" b="1">
                <a:solidFill>
                  <a:schemeClr val="tx2"/>
                </a:solidFill>
                <a:latin typeface="Courier New" charset="0"/>
              </a:rPr>
            </a:br>
            <a:r>
              <a:rPr lang="en-GB" b="1">
                <a:solidFill>
                  <a:schemeClr val="tx2"/>
                </a:solidFill>
                <a:latin typeface="Courier New" charset="0"/>
              </a:rPr>
              <a:t>&lt;/owl:Class&gt;</a:t>
            </a:r>
            <a:endParaRPr lang="en-US" b="1">
              <a:latin typeface="Courier New" charset="0"/>
            </a:endParaRPr>
          </a:p>
        </p:txBody>
      </p:sp>
      <p:sp>
        <p:nvSpPr>
          <p:cNvPr id="70660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Georgia" charset="0"/>
                <a:cs typeface="Georgia" charset="0"/>
              </a:rPr>
              <a:t>Local value </a:t>
            </a:r>
            <a:r>
              <a:rPr lang="en-GB" dirty="0" smtClean="0">
                <a:ea typeface="Georgia" charset="0"/>
                <a:cs typeface="Georgia" charset="0"/>
              </a:rPr>
              <a:t>constraint example</a:t>
            </a:r>
            <a:endParaRPr lang="en-US" dirty="0">
              <a:ea typeface="Georgia" charset="0"/>
              <a:cs typeface="Georgia" charset="0"/>
            </a:endParaRPr>
          </a:p>
        </p:txBody>
      </p:sp>
      <p:sp>
        <p:nvSpPr>
          <p:cNvPr id="70659" name="Rectangle 8"/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8534400" cy="1371600"/>
          </a:xfrm>
        </p:spPr>
        <p:txBody>
          <a:bodyPr/>
          <a:lstStyle/>
          <a:p>
            <a:pPr marL="269875" indent="-269875">
              <a:buFont typeface="Arial" charset="0"/>
              <a:buChar char="•"/>
            </a:pPr>
            <a:r>
              <a:rPr lang="en-GB">
                <a:ea typeface="Georgia" charset="0"/>
                <a:cs typeface="Georgia" charset="0"/>
              </a:rPr>
              <a:t>Green things are things which are coloured green </a:t>
            </a:r>
          </a:p>
          <a:p>
            <a:pPr marL="269875" indent="-269875">
              <a:buFontTx/>
              <a:buNone/>
            </a:pPr>
            <a:r>
              <a:rPr lang="en-GB">
                <a:ea typeface="Georgia" charset="0"/>
                <a:cs typeface="Georgia" charset="0"/>
              </a:rPr>
              <a:t>	(</a:t>
            </a:r>
            <a:r>
              <a:rPr lang="en-US">
                <a:ea typeface="Georgia" charset="0"/>
                <a:cs typeface="Georgia" charset="0"/>
              </a:rPr>
              <a:t>∃ R. { Green })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Georgia" charset="0"/>
                <a:cs typeface="Georgia" charset="0"/>
              </a:rPr>
              <a:t>Set constructors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69875" indent="-269875">
              <a:buFont typeface="Arial" charset="0"/>
              <a:buChar char="•"/>
            </a:pPr>
            <a:r>
              <a:rPr lang="en-GB">
                <a:ea typeface="Georgia" charset="0"/>
                <a:cs typeface="Georgia" charset="0"/>
              </a:rPr>
              <a:t>owl:intersectionOf (</a:t>
            </a:r>
            <a:r>
              <a:rPr lang="en-US">
                <a:ea typeface="Georgia" charset="0"/>
                <a:cs typeface="Georgia" charset="0"/>
              </a:rPr>
              <a:t>C ⊓ D)</a:t>
            </a:r>
            <a:endParaRPr lang="en-GB">
              <a:ea typeface="Georgia" charset="0"/>
              <a:cs typeface="Georgia" charset="0"/>
            </a:endParaRPr>
          </a:p>
          <a:p>
            <a:pPr marL="269875" indent="-269875">
              <a:buFont typeface="Arial" charset="0"/>
              <a:buChar char="•"/>
            </a:pPr>
            <a:r>
              <a:rPr lang="en-GB">
                <a:ea typeface="Georgia" charset="0"/>
                <a:cs typeface="Georgia" charset="0"/>
              </a:rPr>
              <a:t>owl:unionOf (</a:t>
            </a:r>
            <a:r>
              <a:rPr lang="en-US">
                <a:ea typeface="Georgia" charset="0"/>
                <a:cs typeface="Georgia" charset="0"/>
              </a:rPr>
              <a:t>C ⊔ D)</a:t>
            </a:r>
            <a:endParaRPr lang="en-GB">
              <a:ea typeface="Georgia" charset="0"/>
              <a:cs typeface="Georgia" charset="0"/>
            </a:endParaRPr>
          </a:p>
          <a:p>
            <a:pPr marL="269875" indent="-269875">
              <a:buFont typeface="Arial" charset="0"/>
              <a:buChar char="•"/>
            </a:pPr>
            <a:r>
              <a:rPr lang="en-GB">
                <a:ea typeface="Georgia" charset="0"/>
                <a:cs typeface="Georgia" charset="0"/>
              </a:rPr>
              <a:t>owl:complementOf (</a:t>
            </a:r>
            <a:r>
              <a:rPr lang="en-US">
                <a:ea typeface="Georgia" charset="0"/>
                <a:cs typeface="Georgia" charset="0"/>
              </a:rPr>
              <a:t>¬ C)</a:t>
            </a:r>
            <a:endParaRPr lang="en-GB">
              <a:ea typeface="Georgia" charset="0"/>
              <a:cs typeface="Georgia" charset="0"/>
            </a:endParaRPr>
          </a:p>
          <a:p>
            <a:pPr marL="269875" indent="-269875">
              <a:buFont typeface="Arial" charset="0"/>
              <a:buChar char="•"/>
            </a:pPr>
            <a:endParaRPr lang="en-GB">
              <a:ea typeface="Georgia" charset="0"/>
              <a:cs typeface="Georgia" charset="0"/>
            </a:endParaRPr>
          </a:p>
          <a:p>
            <a:pPr marL="269875" indent="-269875">
              <a:buFont typeface="Arial" charset="0"/>
              <a:buChar char="•"/>
            </a:pPr>
            <a:r>
              <a:rPr lang="en-GB">
                <a:ea typeface="Georgia" charset="0"/>
                <a:cs typeface="Georgia" charset="0"/>
              </a:rPr>
              <a:t>Restrictions on use with OWL Lite</a:t>
            </a:r>
          </a:p>
          <a:p>
            <a:pPr marL="539750" lvl="1" indent="-269875">
              <a:buFont typeface="Arial" charset="0"/>
              <a:buChar char="•"/>
            </a:pPr>
            <a:r>
              <a:rPr lang="en-GB">
                <a:ea typeface="Georgia" charset="0"/>
                <a:cs typeface="Georgia" charset="0"/>
              </a:rPr>
              <a:t>owl:unionOf and owl:complementOf cannot be used</a:t>
            </a:r>
          </a:p>
          <a:p>
            <a:pPr marL="539750" lvl="1" indent="-269875">
              <a:buFont typeface="Arial" charset="0"/>
              <a:buChar char="•"/>
            </a:pPr>
            <a:r>
              <a:rPr lang="en-GB">
                <a:ea typeface="Georgia" charset="0"/>
                <a:cs typeface="Georgia" charset="0"/>
              </a:rPr>
              <a:t>owl:intersectionOf can be used with named classes (not bNodes) and OWL restrictions only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OWL Feature Summary</a:t>
            </a:r>
            <a:endParaRPr lang="en-US"/>
          </a:p>
        </p:txBody>
      </p:sp>
      <p:sp>
        <p:nvSpPr>
          <p:cNvPr id="22530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Necessary and sufficient conditions for class membership</a:t>
            </a:r>
          </a:p>
          <a:p>
            <a:r>
              <a:rPr lang="en-GB" smtClean="0"/>
              <a:t>Property restrictions</a:t>
            </a:r>
          </a:p>
          <a:p>
            <a:pPr lvl="1"/>
            <a:r>
              <a:rPr lang="en-GB" smtClean="0"/>
              <a:t>Local range, cardinality, value constraints</a:t>
            </a:r>
          </a:p>
          <a:p>
            <a:r>
              <a:rPr lang="en-GB" smtClean="0"/>
              <a:t>Equivalence and identity relations</a:t>
            </a:r>
          </a:p>
          <a:p>
            <a:r>
              <a:rPr lang="en-GB" smtClean="0"/>
              <a:t>Property characteristics</a:t>
            </a:r>
          </a:p>
          <a:p>
            <a:pPr lvl="1"/>
            <a:r>
              <a:rPr lang="en-GB" smtClean="0"/>
              <a:t>Transitive, symmetric, functional</a:t>
            </a:r>
          </a:p>
          <a:p>
            <a:r>
              <a:rPr lang="en-GB" smtClean="0"/>
              <a:t>Complex classes</a:t>
            </a:r>
          </a:p>
          <a:p>
            <a:pPr lvl="1"/>
            <a:r>
              <a:rPr lang="en-GB" smtClean="0"/>
              <a:t>Set operators, enumerated classes, disjoint classes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Georgia" charset="0"/>
                <a:cs typeface="Georgia" charset="0"/>
              </a:rPr>
              <a:t>Set constructors example</a:t>
            </a: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323850" y="1916113"/>
            <a:ext cx="8280400" cy="421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GB" b="1">
                <a:solidFill>
                  <a:schemeClr val="tx2"/>
                </a:solidFill>
                <a:latin typeface="Courier New" charset="0"/>
              </a:rPr>
              <a:t>&lt;owl:Class rdf:about=“GreenApple”&gt;</a:t>
            </a:r>
          </a:p>
          <a:p>
            <a:pPr eaLnBrk="0" hangingPunct="0"/>
            <a:r>
              <a:rPr lang="en-GB" b="1">
                <a:solidFill>
                  <a:schemeClr val="tx2"/>
                </a:solidFill>
                <a:latin typeface="Courier New" charset="0"/>
              </a:rPr>
              <a:t>  &lt;owl:equivalentClass&gt;</a:t>
            </a:r>
          </a:p>
          <a:p>
            <a:pPr eaLnBrk="0" hangingPunct="0"/>
            <a:r>
              <a:rPr lang="en-GB" b="1">
                <a:solidFill>
                  <a:schemeClr val="tx2"/>
                </a:solidFill>
                <a:latin typeface="Courier New" charset="0"/>
              </a:rPr>
              <a:t>    &lt;owl:Class&gt;</a:t>
            </a:r>
          </a:p>
          <a:p>
            <a:pPr eaLnBrk="0" hangingPunct="0"/>
            <a:r>
              <a:rPr lang="en-GB" b="1">
                <a:solidFill>
                  <a:schemeClr val="tx2"/>
                </a:solidFill>
                <a:latin typeface="Courier New" charset="0"/>
              </a:rPr>
              <a:t>      &lt;owl:intersectionOf rdf:parseType=“Collection”&gt;</a:t>
            </a:r>
          </a:p>
          <a:p>
            <a:pPr eaLnBrk="0" hangingPunct="0"/>
            <a:r>
              <a:rPr lang="en-GB" b="1">
                <a:solidFill>
                  <a:schemeClr val="tx2"/>
                </a:solidFill>
                <a:latin typeface="Courier New" charset="0"/>
              </a:rPr>
              <a:t>        &lt;owl:Class rdf:about=“Apple”&gt;</a:t>
            </a:r>
          </a:p>
          <a:p>
            <a:pPr eaLnBrk="0" hangingPunct="0"/>
            <a:r>
              <a:rPr lang="en-GB" b="1">
                <a:solidFill>
                  <a:schemeClr val="tx2"/>
                </a:solidFill>
                <a:latin typeface="Courier New" charset="0"/>
              </a:rPr>
              <a:t>        &lt;owl:Restriction&gt;</a:t>
            </a:r>
          </a:p>
          <a:p>
            <a:pPr eaLnBrk="0" hangingPunct="0"/>
            <a:r>
              <a:rPr lang="en-GB" b="1">
                <a:solidFill>
                  <a:schemeClr val="tx2"/>
                </a:solidFill>
                <a:latin typeface="Courier New" charset="0"/>
              </a:rPr>
              <a:t>          &lt;owl:onProperty rdf:resource=“hasColor”/&gt;</a:t>
            </a:r>
          </a:p>
          <a:p>
            <a:pPr eaLnBrk="0" hangingPunct="0"/>
            <a:r>
              <a:rPr lang="en-GB" b="1">
                <a:solidFill>
                  <a:schemeClr val="tx2"/>
                </a:solidFill>
                <a:latin typeface="Courier New" charset="0"/>
              </a:rPr>
              <a:t>          &lt;owl:hasValue rdf:resource=“Green”/&gt;</a:t>
            </a:r>
          </a:p>
          <a:p>
            <a:pPr eaLnBrk="0" hangingPunct="0"/>
            <a:r>
              <a:rPr lang="en-GB" b="1">
                <a:solidFill>
                  <a:schemeClr val="tx2"/>
                </a:solidFill>
                <a:latin typeface="Courier New" charset="0"/>
              </a:rPr>
              <a:t>        &lt;/owl:Restriction&gt;</a:t>
            </a:r>
          </a:p>
          <a:p>
            <a:pPr eaLnBrk="0" hangingPunct="0"/>
            <a:r>
              <a:rPr lang="en-GB" b="1">
                <a:solidFill>
                  <a:schemeClr val="tx2"/>
                </a:solidFill>
                <a:latin typeface="Courier New" charset="0"/>
              </a:rPr>
              <a:t>      &lt;/owl:intersectionOf&gt;</a:t>
            </a:r>
          </a:p>
          <a:p>
            <a:pPr eaLnBrk="0" hangingPunct="0"/>
            <a:r>
              <a:rPr lang="en-GB" b="1">
                <a:solidFill>
                  <a:schemeClr val="tx2"/>
                </a:solidFill>
                <a:latin typeface="Courier New" charset="0"/>
              </a:rPr>
              <a:t>    &lt;/owl:Class&gt;</a:t>
            </a:r>
          </a:p>
          <a:p>
            <a:pPr eaLnBrk="0" hangingPunct="0"/>
            <a:r>
              <a:rPr lang="en-GB" b="1">
                <a:solidFill>
                  <a:schemeClr val="tx2"/>
                </a:solidFill>
                <a:latin typeface="Courier New" charset="0"/>
              </a:rPr>
              <a:t>  &lt;/owl:equivalentClass&gt;</a:t>
            </a:r>
          </a:p>
          <a:p>
            <a:pPr eaLnBrk="0" hangingPunct="0"/>
            <a:r>
              <a:rPr lang="en-GB" b="1">
                <a:solidFill>
                  <a:schemeClr val="tx2"/>
                </a:solidFill>
                <a:latin typeface="Courier New" charset="0"/>
              </a:rPr>
              <a:t>&lt;/owl:Class&gt;</a:t>
            </a:r>
          </a:p>
          <a:p>
            <a:pPr eaLnBrk="0" hangingPunct="0"/>
            <a:endParaRPr lang="en-GB" b="1">
              <a:solidFill>
                <a:schemeClr val="tx2"/>
              </a:solidFill>
              <a:latin typeface="Courier New" charset="0"/>
            </a:endParaRPr>
          </a:p>
          <a:p>
            <a:pPr eaLnBrk="0" hangingPunct="0"/>
            <a:endParaRPr lang="en-US" b="1">
              <a:latin typeface="Courier New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Georgia" charset="0"/>
                <a:cs typeface="Georgia" charset="0"/>
              </a:rPr>
              <a:t>Equivalence and identity relations</a:t>
            </a:r>
          </a:p>
        </p:txBody>
      </p:sp>
      <p:sp>
        <p:nvSpPr>
          <p:cNvPr id="768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69875" indent="-269875">
              <a:buFont typeface="Arial" charset="0"/>
              <a:buChar char="•"/>
            </a:pPr>
            <a:r>
              <a:rPr lang="en-GB">
                <a:ea typeface="Georgia" charset="0"/>
                <a:cs typeface="Georgia" charset="0"/>
              </a:rPr>
              <a:t>Useful for ontology mapping</a:t>
            </a:r>
          </a:p>
          <a:p>
            <a:pPr marL="539750" lvl="1" indent="-269875">
              <a:buFont typeface="Arial" charset="0"/>
              <a:buChar char="•"/>
            </a:pPr>
            <a:r>
              <a:rPr lang="en-GB">
                <a:ea typeface="Georgia" charset="0"/>
                <a:cs typeface="Georgia" charset="0"/>
              </a:rPr>
              <a:t>owl:sameAs </a:t>
            </a:r>
          </a:p>
          <a:p>
            <a:pPr marL="539750" lvl="1" indent="-269875">
              <a:buFont typeface="Arial" charset="0"/>
              <a:buChar char="•"/>
            </a:pPr>
            <a:r>
              <a:rPr lang="en-GB">
                <a:ea typeface="Georgia" charset="0"/>
                <a:cs typeface="Georgia" charset="0"/>
              </a:rPr>
              <a:t>owl:equivalentClass (C≡D)</a:t>
            </a:r>
          </a:p>
          <a:p>
            <a:pPr marL="539750" lvl="1" indent="-269875">
              <a:buFont typeface="Arial" charset="0"/>
              <a:buChar char="•"/>
            </a:pPr>
            <a:r>
              <a:rPr lang="en-GB">
                <a:ea typeface="Georgia" charset="0"/>
                <a:cs typeface="Georgia" charset="0"/>
              </a:rPr>
              <a:t>owl:equivalentProperty (R≡S)</a:t>
            </a:r>
          </a:p>
          <a:p>
            <a:pPr marL="269875" indent="-269875">
              <a:buFont typeface="Arial" charset="0"/>
              <a:buChar char="•"/>
            </a:pPr>
            <a:endParaRPr lang="en-GB">
              <a:ea typeface="Georgia" charset="0"/>
              <a:cs typeface="Georgia" charset="0"/>
            </a:endParaRP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1476375" y="3933825"/>
            <a:ext cx="71278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GB" b="1">
                <a:solidFill>
                  <a:schemeClr val="tx2"/>
                </a:solidFill>
                <a:latin typeface="Courier New" charset="0"/>
              </a:rPr>
              <a:t>&lt;owl:Thing rdf:about=“#MorningStar”&gt;</a:t>
            </a:r>
            <a:br>
              <a:rPr lang="en-GB" b="1">
                <a:solidFill>
                  <a:schemeClr val="tx2"/>
                </a:solidFill>
                <a:latin typeface="Courier New" charset="0"/>
              </a:rPr>
            </a:br>
            <a:r>
              <a:rPr lang="en-GB" b="1">
                <a:solidFill>
                  <a:schemeClr val="tx2"/>
                </a:solidFill>
                <a:latin typeface="Courier New" charset="0"/>
              </a:rPr>
              <a:t>  &lt;owl:sameAs rdf:resource=“#EveningStar”/&gt;</a:t>
            </a:r>
            <a:br>
              <a:rPr lang="en-GB" b="1">
                <a:solidFill>
                  <a:schemeClr val="tx2"/>
                </a:solidFill>
                <a:latin typeface="Courier New" charset="0"/>
              </a:rPr>
            </a:br>
            <a:r>
              <a:rPr lang="en-GB" b="1">
                <a:solidFill>
                  <a:schemeClr val="tx2"/>
                </a:solidFill>
                <a:latin typeface="Courier New" charset="0"/>
              </a:rPr>
              <a:t>&lt;/owl:Thing&gt;</a:t>
            </a:r>
            <a:endParaRPr lang="en-US" b="1">
              <a:latin typeface="Courier New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Georgia" charset="0"/>
                <a:cs typeface="Georgia" charset="0"/>
              </a:rPr>
              <a:t>Non-equivalence relations</a:t>
            </a:r>
          </a:p>
        </p:txBody>
      </p:sp>
      <p:sp>
        <p:nvSpPr>
          <p:cNvPr id="7885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69875" indent="-269875">
              <a:buFont typeface="Arial" charset="0"/>
              <a:buChar char="•"/>
            </a:pPr>
            <a:r>
              <a:rPr lang="en-GB" sz="2000">
                <a:ea typeface="Georgia" charset="0"/>
                <a:cs typeface="Georgia" charset="0"/>
              </a:rPr>
              <a:t>owl:differentFrom</a:t>
            </a:r>
          </a:p>
          <a:p>
            <a:pPr marL="539750" lvl="1" indent="-269875">
              <a:buFont typeface="Arial" charset="0"/>
              <a:buChar char="•"/>
            </a:pPr>
            <a:r>
              <a:rPr lang="en-GB">
                <a:ea typeface="Georgia" charset="0"/>
                <a:cs typeface="Georgia" charset="0"/>
              </a:rPr>
              <a:t>Can be used to specify a limited unique name assumption</a:t>
            </a:r>
          </a:p>
          <a:p>
            <a:pPr marL="539750" lvl="1" indent="-269875">
              <a:buFont typeface="Arial" charset="0"/>
              <a:buChar char="•"/>
            </a:pPr>
            <a:endParaRPr lang="en-GB">
              <a:ea typeface="Georgia" charset="0"/>
              <a:cs typeface="Georgia" charset="0"/>
            </a:endParaRPr>
          </a:p>
          <a:p>
            <a:pPr marL="539750" lvl="1" indent="-269875">
              <a:buFont typeface="Arial" charset="0"/>
              <a:buChar char="•"/>
            </a:pPr>
            <a:endParaRPr lang="en-GB">
              <a:ea typeface="Georgia" charset="0"/>
              <a:cs typeface="Georgia" charset="0"/>
            </a:endParaRPr>
          </a:p>
          <a:p>
            <a:pPr marL="539750" lvl="1" indent="-269875">
              <a:buFont typeface="Arial" charset="0"/>
              <a:buChar char="•"/>
            </a:pPr>
            <a:endParaRPr lang="en-GB">
              <a:ea typeface="Georgia" charset="0"/>
              <a:cs typeface="Georgia" charset="0"/>
            </a:endParaRPr>
          </a:p>
          <a:p>
            <a:pPr marL="539750" lvl="1" indent="-269875">
              <a:buFont typeface="Arial" charset="0"/>
              <a:buChar char="•"/>
            </a:pPr>
            <a:r>
              <a:rPr lang="en-GB">
                <a:ea typeface="Georgia" charset="0"/>
                <a:cs typeface="Georgia" charset="0"/>
              </a:rPr>
              <a:t>OWL (and DLs in general) make the Open World Assumption</a:t>
            </a:r>
          </a:p>
          <a:p>
            <a:pPr marL="809625" lvl="2" indent="-269875">
              <a:buFont typeface="Arial" charset="0"/>
              <a:buChar char="•"/>
            </a:pPr>
            <a:r>
              <a:rPr lang="en-GB">
                <a:ea typeface="Georgia" charset="0"/>
                <a:cs typeface="Georgia" charset="0"/>
              </a:rPr>
              <a:t>Knowledge of world is incomplete</a:t>
            </a:r>
          </a:p>
          <a:p>
            <a:pPr marL="809625" lvl="2" indent="-269875">
              <a:buFont typeface="Arial" charset="0"/>
              <a:buChar char="•"/>
            </a:pPr>
            <a:r>
              <a:rPr lang="en-GB">
                <a:ea typeface="Georgia" charset="0"/>
                <a:cs typeface="Georgia" charset="0"/>
              </a:rPr>
              <a:t>If something cannot be proven true, then it isn’t assumed to be false</a:t>
            </a: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1189038" y="2801044"/>
            <a:ext cx="734536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GB" b="1" dirty="0">
                <a:solidFill>
                  <a:schemeClr val="tx2"/>
                </a:solidFill>
                <a:latin typeface="Courier New" charset="0"/>
              </a:rPr>
              <a:t>&lt;</a:t>
            </a:r>
            <a:r>
              <a:rPr lang="en-GB" b="1" dirty="0" err="1">
                <a:solidFill>
                  <a:schemeClr val="tx2"/>
                </a:solidFill>
                <a:latin typeface="Courier New" charset="0"/>
              </a:rPr>
              <a:t>rdf:Description</a:t>
            </a:r>
            <a:r>
              <a:rPr lang="en-GB" b="1" dirty="0">
                <a:solidFill>
                  <a:schemeClr val="tx2"/>
                </a:solidFill>
                <a:latin typeface="Courier New" charset="0"/>
              </a:rPr>
              <a:t> </a:t>
            </a:r>
            <a:r>
              <a:rPr lang="en-GB" b="1" dirty="0" err="1">
                <a:solidFill>
                  <a:schemeClr val="tx2"/>
                </a:solidFill>
                <a:latin typeface="Courier New" charset="0"/>
              </a:rPr>
              <a:t>rdf:about</a:t>
            </a:r>
            <a:r>
              <a:rPr lang="en-GB" b="1" dirty="0">
                <a:solidFill>
                  <a:schemeClr val="tx2"/>
                </a:solidFill>
                <a:latin typeface="Courier New" charset="0"/>
              </a:rPr>
              <a:t>=“#</a:t>
            </a:r>
            <a:r>
              <a:rPr lang="en-GB" b="1" dirty="0" err="1">
                <a:solidFill>
                  <a:schemeClr val="tx2"/>
                </a:solidFill>
                <a:latin typeface="Courier New" charset="0"/>
              </a:rPr>
              <a:t>HarryCorbett</a:t>
            </a:r>
            <a:r>
              <a:rPr lang="en-GB" b="1" dirty="0">
                <a:solidFill>
                  <a:schemeClr val="tx2"/>
                </a:solidFill>
                <a:latin typeface="Courier New" charset="0"/>
              </a:rPr>
              <a:t>”&gt;</a:t>
            </a:r>
            <a:br>
              <a:rPr lang="en-GB" b="1" dirty="0">
                <a:solidFill>
                  <a:schemeClr val="tx2"/>
                </a:solidFill>
                <a:latin typeface="Courier New" charset="0"/>
              </a:rPr>
            </a:br>
            <a:r>
              <a:rPr lang="en-GB" b="1" dirty="0">
                <a:solidFill>
                  <a:schemeClr val="tx2"/>
                </a:solidFill>
                <a:latin typeface="Courier New" charset="0"/>
              </a:rPr>
              <a:t>  &lt;</a:t>
            </a:r>
            <a:r>
              <a:rPr lang="en-GB" b="1" dirty="0" err="1">
                <a:solidFill>
                  <a:schemeClr val="tx2"/>
                </a:solidFill>
                <a:latin typeface="Courier New" charset="0"/>
              </a:rPr>
              <a:t>owl:differentFrom</a:t>
            </a:r>
            <a:r>
              <a:rPr lang="en-GB" b="1" dirty="0">
                <a:solidFill>
                  <a:schemeClr val="tx2"/>
                </a:solidFill>
                <a:latin typeface="Courier New" charset="0"/>
              </a:rPr>
              <a:t> </a:t>
            </a:r>
            <a:r>
              <a:rPr lang="en-GB" b="1" dirty="0" err="1">
                <a:solidFill>
                  <a:schemeClr val="tx2"/>
                </a:solidFill>
                <a:latin typeface="Courier New" charset="0"/>
              </a:rPr>
              <a:t>rdf:resource</a:t>
            </a:r>
            <a:r>
              <a:rPr lang="en-GB" b="1" dirty="0">
                <a:solidFill>
                  <a:schemeClr val="tx2"/>
                </a:solidFill>
                <a:latin typeface="Courier New" charset="0"/>
              </a:rPr>
              <a:t>=“#</a:t>
            </a:r>
            <a:r>
              <a:rPr lang="en-GB" b="1" dirty="0" err="1">
                <a:solidFill>
                  <a:schemeClr val="tx2"/>
                </a:solidFill>
                <a:latin typeface="Courier New" charset="0"/>
              </a:rPr>
              <a:t>HarryHCorbett</a:t>
            </a:r>
            <a:r>
              <a:rPr lang="en-GB" b="1" dirty="0">
                <a:solidFill>
                  <a:schemeClr val="tx2"/>
                </a:solidFill>
                <a:latin typeface="Courier New" charset="0"/>
              </a:rPr>
              <a:t>”/&gt;</a:t>
            </a:r>
            <a:br>
              <a:rPr lang="en-GB" b="1" dirty="0">
                <a:solidFill>
                  <a:schemeClr val="tx2"/>
                </a:solidFill>
                <a:latin typeface="Courier New" charset="0"/>
              </a:rPr>
            </a:br>
            <a:r>
              <a:rPr lang="en-GB" b="1" dirty="0">
                <a:solidFill>
                  <a:schemeClr val="tx2"/>
                </a:solidFill>
                <a:latin typeface="Courier New" charset="0"/>
              </a:rPr>
              <a:t>&lt;/</a:t>
            </a:r>
            <a:r>
              <a:rPr lang="en-GB" b="1" dirty="0" err="1">
                <a:solidFill>
                  <a:schemeClr val="tx2"/>
                </a:solidFill>
                <a:latin typeface="Courier New" charset="0"/>
              </a:rPr>
              <a:t>rdf:Description</a:t>
            </a:r>
            <a:r>
              <a:rPr lang="en-GB" b="1" dirty="0">
                <a:solidFill>
                  <a:schemeClr val="tx2"/>
                </a:solidFill>
                <a:latin typeface="Courier New" charset="0"/>
              </a:rPr>
              <a:t>&gt;</a:t>
            </a:r>
            <a:endParaRPr lang="en-US" b="1" dirty="0">
              <a:latin typeface="Courier New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Georgia" charset="0"/>
                <a:cs typeface="Georgia" charset="0"/>
              </a:rPr>
              <a:t>Non-equivalence relations</a:t>
            </a:r>
            <a:endParaRPr lang="en-US">
              <a:ea typeface="Georgia" charset="0"/>
              <a:cs typeface="Georgia" charset="0"/>
            </a:endParaRPr>
          </a:p>
        </p:txBody>
      </p:sp>
      <p:sp>
        <p:nvSpPr>
          <p:cNvPr id="8089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69875" indent="-269875">
              <a:buFont typeface="Arial" charset="0"/>
              <a:buChar char="•"/>
            </a:pPr>
            <a:r>
              <a:rPr lang="en-GB">
                <a:ea typeface="Georgia" charset="0"/>
                <a:cs typeface="Georgia" charset="0"/>
              </a:rPr>
              <a:t>owl:AllDifferent and owl:distinctMembers</a:t>
            </a:r>
          </a:p>
          <a:p>
            <a:pPr marL="539750" lvl="1" indent="-269875">
              <a:buFont typeface="Arial" charset="0"/>
              <a:buChar char="•"/>
            </a:pPr>
            <a:r>
              <a:rPr lang="en-GB">
                <a:ea typeface="Georgia" charset="0"/>
                <a:cs typeface="Georgia" charset="0"/>
              </a:rPr>
              <a:t>Used to specify a group of mutually distinct individuals</a:t>
            </a:r>
          </a:p>
          <a:p>
            <a:pPr marL="269875" indent="-269875">
              <a:buFont typeface="Arial" charset="0"/>
              <a:buChar char="•"/>
            </a:pPr>
            <a:endParaRPr lang="en-US">
              <a:ea typeface="Georgia" charset="0"/>
              <a:cs typeface="Georgia" charset="0"/>
            </a:endParaRPr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1476375" y="3141663"/>
            <a:ext cx="712787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GB" b="1">
                <a:solidFill>
                  <a:schemeClr val="tx2"/>
                </a:solidFill>
                <a:latin typeface="Courier New" charset="0"/>
              </a:rPr>
              <a:t>&lt;owl:AllDifferent&gt;</a:t>
            </a:r>
          </a:p>
          <a:p>
            <a:pPr eaLnBrk="0" hangingPunct="0"/>
            <a:r>
              <a:rPr lang="en-GB" b="1">
                <a:solidFill>
                  <a:schemeClr val="tx2"/>
                </a:solidFill>
                <a:latin typeface="Courier New" charset="0"/>
              </a:rPr>
              <a:t>  &lt;owl:distinctMembers rdf:parseType=“Collection”&gt;</a:t>
            </a:r>
          </a:p>
          <a:p>
            <a:pPr eaLnBrk="0" hangingPunct="0"/>
            <a:r>
              <a:rPr lang="en-GB" b="1">
                <a:solidFill>
                  <a:schemeClr val="tx2"/>
                </a:solidFill>
                <a:latin typeface="Courier New" charset="0"/>
              </a:rPr>
              <a:t>    &lt;rdf:Description rdf:about=“#John”/&gt;</a:t>
            </a:r>
          </a:p>
          <a:p>
            <a:pPr eaLnBrk="0" hangingPunct="0"/>
            <a:r>
              <a:rPr lang="en-GB" b="1">
                <a:solidFill>
                  <a:schemeClr val="tx2"/>
                </a:solidFill>
                <a:latin typeface="Courier New" charset="0"/>
              </a:rPr>
              <a:t>    &lt;rdf:Description rdf:about=“#Paul”/&gt;</a:t>
            </a:r>
          </a:p>
          <a:p>
            <a:pPr eaLnBrk="0" hangingPunct="0"/>
            <a:r>
              <a:rPr lang="en-GB" b="1">
                <a:solidFill>
                  <a:schemeClr val="tx2"/>
                </a:solidFill>
                <a:latin typeface="Courier New" charset="0"/>
              </a:rPr>
              <a:t>    &lt;rdf:Description rdf:about=“#George”/&gt;</a:t>
            </a:r>
          </a:p>
          <a:p>
            <a:pPr eaLnBrk="0" hangingPunct="0"/>
            <a:r>
              <a:rPr lang="en-GB" b="1">
                <a:solidFill>
                  <a:schemeClr val="tx2"/>
                </a:solidFill>
                <a:latin typeface="Courier New" charset="0"/>
              </a:rPr>
              <a:t>    &lt;rdf:Description rdf:about=“#Ringo”/&gt;</a:t>
            </a:r>
          </a:p>
          <a:p>
            <a:pPr eaLnBrk="0" hangingPunct="0"/>
            <a:r>
              <a:rPr lang="en-GB" b="1">
                <a:solidFill>
                  <a:schemeClr val="tx2"/>
                </a:solidFill>
                <a:latin typeface="Courier New" charset="0"/>
              </a:rPr>
              <a:t>  &lt;/owl:distinctMembers&gt;</a:t>
            </a:r>
          </a:p>
          <a:p>
            <a:pPr eaLnBrk="0" hangingPunct="0"/>
            <a:r>
              <a:rPr lang="en-GB" b="1">
                <a:solidFill>
                  <a:schemeClr val="tx2"/>
                </a:solidFill>
                <a:latin typeface="Courier New" charset="0"/>
              </a:rPr>
              <a:t>&lt;/owl:AllDifferent&gt;</a:t>
            </a:r>
            <a:endParaRPr lang="en-US" b="1">
              <a:solidFill>
                <a:schemeClr val="tx2"/>
              </a:solidFill>
              <a:latin typeface="Courier New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Necessary Class Definitions</a:t>
            </a:r>
            <a:endParaRPr lang="en-GB" dirty="0"/>
          </a:p>
        </p:txBody>
      </p:sp>
      <p:sp>
        <p:nvSpPr>
          <p:cNvPr id="829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Primitive / partial classes (⊑)</a:t>
            </a:r>
          </a:p>
          <a:p>
            <a:r>
              <a:rPr lang="en-US" dirty="0" smtClean="0"/>
              <a:t>“If we know that something is a X,</a:t>
            </a:r>
            <a:br>
              <a:rPr lang="en-US" dirty="0" smtClean="0"/>
            </a:br>
            <a:r>
              <a:rPr lang="en-US" dirty="0" smtClean="0"/>
              <a:t>then it must fulfill the conditions...”</a:t>
            </a:r>
          </a:p>
          <a:p>
            <a:r>
              <a:rPr lang="en-US" dirty="0" smtClean="0"/>
              <a:t>Defined using </a:t>
            </a:r>
            <a:r>
              <a:rPr lang="en-US" dirty="0" err="1" smtClean="0"/>
              <a:t>rdfs:subClassOf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Necessary and Sufficient Class Definitions</a:t>
            </a:r>
            <a:endParaRPr lang="en-GB" dirty="0"/>
          </a:p>
        </p:txBody>
      </p:sp>
      <p:sp>
        <p:nvSpPr>
          <p:cNvPr id="829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Defined / complete classes (</a:t>
            </a:r>
            <a:r>
              <a:rPr lang="en-GB" dirty="0" smtClean="0"/>
              <a:t>≡)</a:t>
            </a:r>
            <a:endParaRPr lang="en-US" dirty="0" smtClean="0"/>
          </a:p>
          <a:p>
            <a:r>
              <a:rPr lang="en-US" dirty="0" smtClean="0"/>
              <a:t>“If something fulfills the conditions...,</a:t>
            </a:r>
            <a:br>
              <a:rPr lang="en-US" dirty="0" smtClean="0"/>
            </a:br>
            <a:r>
              <a:rPr lang="en-US" dirty="0" smtClean="0"/>
              <a:t>then it is an X."</a:t>
            </a:r>
          </a:p>
          <a:p>
            <a:r>
              <a:rPr lang="en-US" dirty="0" smtClean="0"/>
              <a:t>Defined using </a:t>
            </a:r>
            <a:r>
              <a:rPr lang="en-US" dirty="0" err="1" smtClean="0"/>
              <a:t>owl:equivalentClass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9579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Georgia" charset="0"/>
                <a:cs typeface="Georgia" charset="0"/>
              </a:rPr>
              <a:t>Property types - Inverse</a:t>
            </a:r>
          </a:p>
        </p:txBody>
      </p:sp>
      <p:sp>
        <p:nvSpPr>
          <p:cNvPr id="849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69875" indent="-269875">
              <a:buFont typeface="Arial" charset="0"/>
              <a:buChar char="•"/>
            </a:pPr>
            <a:r>
              <a:rPr lang="en-GB">
                <a:ea typeface="Georgia" charset="0"/>
                <a:cs typeface="Georgia" charset="0"/>
              </a:rPr>
              <a:t>Defines a property as the inverse of another property</a:t>
            </a:r>
          </a:p>
          <a:p>
            <a:pPr marL="269875" indent="-269875">
              <a:buFontTx/>
              <a:buNone/>
            </a:pPr>
            <a:r>
              <a:rPr lang="en-GB">
                <a:ea typeface="Georgia" charset="0"/>
                <a:cs typeface="Georgia" charset="0"/>
              </a:rPr>
              <a:t>	(R ≡ S</a:t>
            </a:r>
            <a:r>
              <a:rPr lang="en-GB" baseline="30000">
                <a:ea typeface="Georgia" charset="0"/>
                <a:cs typeface="Georgia" charset="0"/>
              </a:rPr>
              <a:t>-</a:t>
            </a:r>
            <a:r>
              <a:rPr lang="en-GB">
                <a:ea typeface="Georgia" charset="0"/>
                <a:cs typeface="Georgia" charset="0"/>
              </a:rPr>
              <a:t>)</a:t>
            </a:r>
          </a:p>
          <a:p>
            <a:pPr marL="269875" indent="-269875">
              <a:buFont typeface="Arial" charset="0"/>
              <a:buChar char="•"/>
            </a:pPr>
            <a:endParaRPr lang="en-GB">
              <a:ea typeface="Georgia" charset="0"/>
              <a:cs typeface="Georgia" charset="0"/>
            </a:endParaRPr>
          </a:p>
          <a:p>
            <a:pPr marL="269875" indent="-269875">
              <a:buFontTx/>
              <a:buNone/>
            </a:pPr>
            <a:endParaRPr lang="en-GB" sz="2000">
              <a:ea typeface="Georgia" charset="0"/>
              <a:cs typeface="Georgia" charset="0"/>
            </a:endParaRPr>
          </a:p>
        </p:txBody>
      </p:sp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1476375" y="2781300"/>
            <a:ext cx="71278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GB" b="1" dirty="0">
                <a:solidFill>
                  <a:schemeClr val="tx2"/>
                </a:solidFill>
                <a:latin typeface="Courier New" charset="0"/>
              </a:rPr>
              <a:t>&lt;</a:t>
            </a:r>
            <a:r>
              <a:rPr lang="en-GB" b="1" dirty="0" err="1" smtClean="0">
                <a:solidFill>
                  <a:schemeClr val="tx2"/>
                </a:solidFill>
                <a:latin typeface="Courier New" charset="0"/>
              </a:rPr>
              <a:t>owl:ObjectProperty</a:t>
            </a:r>
            <a:r>
              <a:rPr lang="en-GB" b="1" dirty="0" smtClean="0">
                <a:solidFill>
                  <a:schemeClr val="tx2"/>
                </a:solidFill>
                <a:latin typeface="Courier New" charset="0"/>
              </a:rPr>
              <a:t> </a:t>
            </a:r>
            <a:r>
              <a:rPr lang="en-GB" b="1" dirty="0" err="1">
                <a:solidFill>
                  <a:schemeClr val="tx2"/>
                </a:solidFill>
                <a:latin typeface="Courier New" charset="0"/>
              </a:rPr>
              <a:t>rdf:about</a:t>
            </a:r>
            <a:r>
              <a:rPr lang="en-GB" b="1" dirty="0">
                <a:solidFill>
                  <a:schemeClr val="tx2"/>
                </a:solidFill>
                <a:latin typeface="Courier New" charset="0"/>
              </a:rPr>
              <a:t>=“#</a:t>
            </a:r>
            <a:r>
              <a:rPr lang="en-GB" b="1" dirty="0" err="1">
                <a:solidFill>
                  <a:schemeClr val="tx2"/>
                </a:solidFill>
                <a:latin typeface="Courier New" charset="0"/>
              </a:rPr>
              <a:t>hasAuthor</a:t>
            </a:r>
            <a:r>
              <a:rPr lang="en-GB" b="1" dirty="0">
                <a:solidFill>
                  <a:schemeClr val="tx2"/>
                </a:solidFill>
                <a:latin typeface="Courier New" charset="0"/>
              </a:rPr>
              <a:t>”&gt;</a:t>
            </a:r>
          </a:p>
          <a:p>
            <a:pPr eaLnBrk="0" hangingPunct="0"/>
            <a:r>
              <a:rPr lang="en-GB" b="1" dirty="0">
                <a:solidFill>
                  <a:schemeClr val="tx2"/>
                </a:solidFill>
                <a:latin typeface="Courier New" charset="0"/>
              </a:rPr>
              <a:t>  &lt;</a:t>
            </a:r>
            <a:r>
              <a:rPr lang="en-GB" b="1" dirty="0" err="1">
                <a:solidFill>
                  <a:schemeClr val="tx2"/>
                </a:solidFill>
                <a:latin typeface="Courier New" charset="0"/>
              </a:rPr>
              <a:t>owl:inverseOf</a:t>
            </a:r>
            <a:r>
              <a:rPr lang="en-GB" b="1" dirty="0">
                <a:solidFill>
                  <a:schemeClr val="tx2"/>
                </a:solidFill>
                <a:latin typeface="Courier New" charset="0"/>
              </a:rPr>
              <a:t> </a:t>
            </a:r>
            <a:r>
              <a:rPr lang="en-GB" b="1" dirty="0" err="1">
                <a:solidFill>
                  <a:schemeClr val="tx2"/>
                </a:solidFill>
                <a:latin typeface="Courier New" charset="0"/>
              </a:rPr>
              <a:t>rdf:resource</a:t>
            </a:r>
            <a:r>
              <a:rPr lang="en-GB" b="1" dirty="0">
                <a:solidFill>
                  <a:schemeClr val="tx2"/>
                </a:solidFill>
                <a:latin typeface="Courier New" charset="0"/>
              </a:rPr>
              <a:t>=“#wrote”/&gt;</a:t>
            </a:r>
          </a:p>
          <a:p>
            <a:pPr eaLnBrk="0" hangingPunct="0"/>
            <a:r>
              <a:rPr lang="en-GB" b="1" dirty="0">
                <a:solidFill>
                  <a:schemeClr val="tx2"/>
                </a:solidFill>
                <a:latin typeface="Courier New" charset="0"/>
              </a:rPr>
              <a:t>&lt;/</a:t>
            </a:r>
            <a:r>
              <a:rPr lang="en-GB" b="1" dirty="0" err="1" smtClean="0">
                <a:solidFill>
                  <a:schemeClr val="tx2"/>
                </a:solidFill>
                <a:latin typeface="Courier New" charset="0"/>
              </a:rPr>
              <a:t>owl:ObjectProperty</a:t>
            </a:r>
            <a:r>
              <a:rPr lang="en-GB" b="1" dirty="0">
                <a:solidFill>
                  <a:schemeClr val="tx2"/>
                </a:solidFill>
                <a:latin typeface="Courier New" charset="0"/>
              </a:rPr>
              <a:t>&gt;</a:t>
            </a:r>
            <a:endParaRPr lang="en-US" b="1" dirty="0">
              <a:solidFill>
                <a:schemeClr val="tx2"/>
              </a:solidFill>
              <a:latin typeface="Courier New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Georgia" charset="0"/>
                <a:cs typeface="Georgia" charset="0"/>
              </a:rPr>
              <a:t>Property types - Symmetric</a:t>
            </a:r>
          </a:p>
        </p:txBody>
      </p:sp>
      <p:sp>
        <p:nvSpPr>
          <p:cNvPr id="870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69875" indent="-269875">
              <a:buFont typeface="Arial" charset="0"/>
              <a:buChar char="•"/>
            </a:pPr>
            <a:r>
              <a:rPr lang="en-GB">
                <a:ea typeface="Georgia" charset="0"/>
                <a:cs typeface="Georgia" charset="0"/>
              </a:rPr>
              <a:t>Symmetric properties satisfy the axiom</a:t>
            </a:r>
          </a:p>
          <a:p>
            <a:pPr marL="269875" indent="-269875">
              <a:buFontTx/>
              <a:buNone/>
            </a:pPr>
            <a:r>
              <a:rPr lang="en-GB">
                <a:ea typeface="Georgia" charset="0"/>
                <a:cs typeface="Georgia" charset="0"/>
              </a:rPr>
              <a:t>	P(x,y) </a:t>
            </a:r>
            <a:r>
              <a:rPr lang="en-GB">
                <a:ea typeface="Georgia" charset="0"/>
                <a:cs typeface="Georgia" charset="0"/>
                <a:sym typeface="Wingdings" charset="2"/>
              </a:rPr>
              <a:t>iff P(y,x)</a:t>
            </a:r>
          </a:p>
          <a:p>
            <a:pPr marL="269875" indent="-269875">
              <a:buFontTx/>
              <a:buNone/>
            </a:pPr>
            <a:endParaRPr lang="en-GB">
              <a:ea typeface="Georgia" charset="0"/>
              <a:cs typeface="Georgia" charset="0"/>
              <a:sym typeface="Wingdings" charset="2"/>
            </a:endParaRPr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1476375" y="3068638"/>
            <a:ext cx="7127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None/>
            </a:pPr>
            <a:r>
              <a:rPr lang="en-GB" b="1">
                <a:solidFill>
                  <a:schemeClr val="tx2"/>
                </a:solidFill>
                <a:latin typeface="Courier New" charset="0"/>
                <a:sym typeface="Wingdings" charset="2"/>
              </a:rPr>
              <a:t>&lt;owl:SymmetricProperty rdf:about=“#hasSibling”/&gt;</a:t>
            </a:r>
            <a:endParaRPr lang="en-GB" b="1">
              <a:solidFill>
                <a:schemeClr val="tx2"/>
              </a:solidFill>
              <a:latin typeface="Courier New" charset="0"/>
            </a:endParaRPr>
          </a:p>
          <a:p>
            <a:pPr eaLnBrk="0" hangingPunct="0"/>
            <a:endParaRPr lang="en-US" b="1">
              <a:latin typeface="Courier New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Georgia" charset="0"/>
                <a:cs typeface="Georgia" charset="0"/>
              </a:rPr>
              <a:t>Property types – Transitive</a:t>
            </a:r>
          </a:p>
        </p:txBody>
      </p:sp>
      <p:sp>
        <p:nvSpPr>
          <p:cNvPr id="890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69875" indent="-269875">
              <a:buFont typeface="Arial" charset="0"/>
              <a:buChar char="•"/>
            </a:pPr>
            <a:r>
              <a:rPr lang="en-GB">
                <a:ea typeface="Georgia" charset="0"/>
                <a:cs typeface="Georgia" charset="0"/>
              </a:rPr>
              <a:t>Transitive properties satisfy the axiom</a:t>
            </a:r>
          </a:p>
          <a:p>
            <a:pPr marL="269875" indent="-269875">
              <a:buFontTx/>
              <a:buNone/>
            </a:pPr>
            <a:r>
              <a:rPr lang="en-GB">
                <a:ea typeface="Georgia" charset="0"/>
                <a:cs typeface="Georgia" charset="0"/>
              </a:rPr>
              <a:t>	P(x,y) and P(y,z) implies P(x,z)</a:t>
            </a:r>
          </a:p>
          <a:p>
            <a:pPr marL="269875" indent="-269875">
              <a:buFontTx/>
              <a:buNone/>
            </a:pPr>
            <a:endParaRPr lang="en-GB">
              <a:ea typeface="Georgia" charset="0"/>
              <a:cs typeface="Georgia" charset="0"/>
            </a:endParaRPr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1476375" y="3068638"/>
            <a:ext cx="7127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None/>
            </a:pPr>
            <a:r>
              <a:rPr lang="en-GB" b="1">
                <a:solidFill>
                  <a:schemeClr val="tx2"/>
                </a:solidFill>
                <a:latin typeface="Courier New" charset="0"/>
              </a:rPr>
              <a:t>&lt;owl:TransitiveProperty rdf:about=“#hasAncestor”/&gt;</a:t>
            </a:r>
            <a:endParaRPr lang="en-US" b="1">
              <a:latin typeface="Courier New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Georgia" charset="0"/>
                <a:cs typeface="Georgia" charset="0"/>
              </a:rPr>
              <a:t>Property types – Functional</a:t>
            </a:r>
          </a:p>
        </p:txBody>
      </p:sp>
      <p:sp>
        <p:nvSpPr>
          <p:cNvPr id="911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69875" indent="-269875">
              <a:buFont typeface="Arial" charset="0"/>
              <a:buChar char="•"/>
            </a:pPr>
            <a:r>
              <a:rPr lang="en-GB">
                <a:ea typeface="Georgia" charset="0"/>
                <a:cs typeface="Georgia" charset="0"/>
              </a:rPr>
              <a:t>Functional properties satisfy the axiom</a:t>
            </a:r>
          </a:p>
          <a:p>
            <a:pPr marL="269875" indent="-269875">
              <a:buFontTx/>
              <a:buNone/>
            </a:pPr>
            <a:r>
              <a:rPr lang="en-GB">
                <a:ea typeface="Georgia" charset="0"/>
                <a:cs typeface="Georgia" charset="0"/>
              </a:rPr>
              <a:t>	P(x,y) and P(x,z) implies y=z</a:t>
            </a:r>
          </a:p>
          <a:p>
            <a:pPr marL="269875" indent="-269875">
              <a:buFontTx/>
              <a:buNone/>
            </a:pPr>
            <a:endParaRPr lang="en-GB">
              <a:ea typeface="Georgia" charset="0"/>
              <a:cs typeface="Georgia" charset="0"/>
            </a:endParaRPr>
          </a:p>
          <a:p>
            <a:pPr marL="269875" indent="-269875">
              <a:buFontTx/>
              <a:buNone/>
            </a:pPr>
            <a:endParaRPr lang="en-GB" sz="2000">
              <a:ea typeface="Georgia" charset="0"/>
              <a:cs typeface="Georgia" charset="0"/>
            </a:endParaRPr>
          </a:p>
          <a:p>
            <a:pPr marL="269875" indent="-269875">
              <a:buFontTx/>
              <a:buNone/>
            </a:pPr>
            <a:r>
              <a:rPr lang="en-GB" sz="2000">
                <a:ea typeface="Georgia" charset="0"/>
                <a:cs typeface="Georgia" charset="0"/>
              </a:rPr>
              <a:t>(everyone has only one NI number)</a:t>
            </a:r>
          </a:p>
          <a:p>
            <a:pPr marL="269875" indent="-269875">
              <a:buFont typeface="Arial" charset="0"/>
              <a:buChar char="•"/>
            </a:pPr>
            <a:endParaRPr lang="en-GB">
              <a:ea typeface="Georgia" charset="0"/>
              <a:cs typeface="Georgia" charset="0"/>
            </a:endParaRPr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1476375" y="3062288"/>
            <a:ext cx="7127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None/>
            </a:pPr>
            <a:r>
              <a:rPr lang="en-GB" b="1">
                <a:solidFill>
                  <a:schemeClr val="tx2"/>
                </a:solidFill>
                <a:latin typeface="Courier New" charset="0"/>
              </a:rPr>
              <a:t>&lt;owl:FunctionalProperty rdf:about=“#hasNINumber”/&gt;</a:t>
            </a:r>
            <a:endParaRPr lang="en-US" b="1">
              <a:latin typeface="Courier New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OWL Versions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Two versions of OWL:</a:t>
            </a:r>
          </a:p>
          <a:p>
            <a:pPr lvl="1"/>
            <a:r>
              <a:rPr lang="en-US" smtClean="0"/>
              <a:t>OWL 1.0 (became Recommendation on 10 Feb 2004)</a:t>
            </a:r>
          </a:p>
          <a:p>
            <a:pPr lvl="1"/>
            <a:r>
              <a:rPr lang="en-US" smtClean="0"/>
              <a:t>OWL 2 (became Recommendation on 29 Oct 2009)</a:t>
            </a:r>
          </a:p>
          <a:p>
            <a:r>
              <a:rPr lang="en-US" smtClean="0"/>
              <a:t>OWL 2 is more expressive than OWL 1.0, and takes advantage of developments in DL reasoning techniques in the intervening time</a:t>
            </a:r>
          </a:p>
          <a:p>
            <a:r>
              <a:rPr lang="en-US" smtClean="0"/>
              <a:t>We will initially concentrate on OWL 1.0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Georgia" charset="0"/>
                <a:cs typeface="Georgia" charset="0"/>
              </a:rPr>
              <a:t>Property types – Inverse Functional</a:t>
            </a:r>
          </a:p>
        </p:txBody>
      </p:sp>
      <p:sp>
        <p:nvSpPr>
          <p:cNvPr id="931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69875" indent="-269875">
              <a:buFont typeface="Arial" charset="0"/>
              <a:buChar char="•"/>
            </a:pPr>
            <a:r>
              <a:rPr lang="en-GB" sz="2000">
                <a:ea typeface="Georgia" charset="0"/>
                <a:cs typeface="Georgia" charset="0"/>
              </a:rPr>
              <a:t>Inverse functional properties satisfy the axiom</a:t>
            </a:r>
          </a:p>
          <a:p>
            <a:pPr marL="269875" indent="-269875">
              <a:buFontTx/>
              <a:buNone/>
            </a:pPr>
            <a:r>
              <a:rPr lang="en-GB" sz="2000">
                <a:ea typeface="Georgia" charset="0"/>
                <a:cs typeface="Georgia" charset="0"/>
              </a:rPr>
              <a:t>	P(y,x) and P(z,x) implies y=z</a:t>
            </a:r>
          </a:p>
          <a:p>
            <a:pPr marL="269875" indent="-269875">
              <a:buFontTx/>
              <a:buNone/>
            </a:pPr>
            <a:endParaRPr lang="en-GB" sz="2000">
              <a:ea typeface="Georgia" charset="0"/>
              <a:cs typeface="Georgia" charset="0"/>
            </a:endParaRPr>
          </a:p>
          <a:p>
            <a:pPr marL="269875" indent="-269875">
              <a:buFontTx/>
              <a:buNone/>
            </a:pPr>
            <a:endParaRPr lang="en-GB" sz="2000">
              <a:ea typeface="Georgia" charset="0"/>
              <a:cs typeface="Georgia" charset="0"/>
            </a:endParaRPr>
          </a:p>
          <a:p>
            <a:pPr marL="269875" indent="-269875">
              <a:buFontTx/>
              <a:buNone/>
            </a:pPr>
            <a:endParaRPr lang="en-GB" sz="2000">
              <a:ea typeface="Georgia" charset="0"/>
              <a:cs typeface="Georgia" charset="0"/>
            </a:endParaRPr>
          </a:p>
          <a:p>
            <a:pPr marL="269875" indent="-269875">
              <a:buFontTx/>
              <a:buNone/>
            </a:pPr>
            <a:r>
              <a:rPr lang="en-GB" sz="1800">
                <a:ea typeface="Georgia" charset="0"/>
                <a:cs typeface="Georgia" charset="0"/>
              </a:rPr>
              <a:t>(people with the same NI number are the same person)</a:t>
            </a:r>
          </a:p>
          <a:p>
            <a:pPr marL="269875" indent="-269875">
              <a:buFont typeface="Arial" charset="0"/>
              <a:buChar char="•"/>
            </a:pPr>
            <a:endParaRPr lang="en-GB" sz="2000">
              <a:ea typeface="Georgia" charset="0"/>
              <a:cs typeface="Georgia" charset="0"/>
            </a:endParaRPr>
          </a:p>
          <a:p>
            <a:pPr marL="269875" indent="-269875">
              <a:buFont typeface="Arial" charset="0"/>
              <a:buChar char="•"/>
            </a:pPr>
            <a:endParaRPr lang="en-GB" sz="2000">
              <a:ea typeface="Georgia" charset="0"/>
              <a:cs typeface="Georgia" charset="0"/>
            </a:endParaRPr>
          </a:p>
          <a:p>
            <a:pPr marL="269875" indent="-269875">
              <a:buFont typeface="Arial" charset="0"/>
              <a:buChar char="•"/>
            </a:pPr>
            <a:r>
              <a:rPr lang="en-GB" sz="2000">
                <a:ea typeface="Georgia" charset="0"/>
                <a:cs typeface="Georgia" charset="0"/>
              </a:rPr>
              <a:t>Cannot be used with owl:DatatypeProperty in OWL Lite/DL</a:t>
            </a:r>
          </a:p>
        </p:txBody>
      </p:sp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609600" y="3062287"/>
            <a:ext cx="8004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None/>
            </a:pPr>
            <a:r>
              <a:rPr lang="en-GB" b="1" dirty="0">
                <a:solidFill>
                  <a:schemeClr val="tx2"/>
                </a:solidFill>
                <a:latin typeface="Courier New" charset="0"/>
              </a:rPr>
              <a:t>&lt;</a:t>
            </a:r>
            <a:r>
              <a:rPr lang="en-GB" b="1" dirty="0" err="1">
                <a:solidFill>
                  <a:schemeClr val="tx2"/>
                </a:solidFill>
                <a:latin typeface="Courier New" charset="0"/>
              </a:rPr>
              <a:t>owl:InverseFunctionalProperty</a:t>
            </a:r>
            <a:r>
              <a:rPr lang="en-GB" b="1" dirty="0">
                <a:solidFill>
                  <a:schemeClr val="tx2"/>
                </a:solidFill>
                <a:latin typeface="Courier New" charset="0"/>
              </a:rPr>
              <a:t> </a:t>
            </a:r>
            <a:r>
              <a:rPr lang="en-GB" b="1" dirty="0" err="1">
                <a:solidFill>
                  <a:schemeClr val="tx2"/>
                </a:solidFill>
                <a:latin typeface="Courier New" charset="0"/>
              </a:rPr>
              <a:t>rdf:about</a:t>
            </a:r>
            <a:r>
              <a:rPr lang="en-GB" b="1" dirty="0">
                <a:solidFill>
                  <a:schemeClr val="tx2"/>
                </a:solidFill>
                <a:latin typeface="Courier New" charset="0"/>
              </a:rPr>
              <a:t>=“#</a:t>
            </a:r>
            <a:r>
              <a:rPr lang="en-GB" b="1" dirty="0" err="1">
                <a:solidFill>
                  <a:schemeClr val="tx2"/>
                </a:solidFill>
                <a:latin typeface="Courier New" charset="0"/>
              </a:rPr>
              <a:t>hasNINumber</a:t>
            </a:r>
            <a:r>
              <a:rPr lang="en-GB" b="1" dirty="0">
                <a:solidFill>
                  <a:schemeClr val="tx2"/>
                </a:solidFill>
                <a:latin typeface="Courier New" charset="0"/>
              </a:rPr>
              <a:t>”/&gt;</a:t>
            </a:r>
            <a:endParaRPr lang="en-US" b="1" dirty="0">
              <a:latin typeface="Courier New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Georgia" charset="0"/>
                <a:cs typeface="Georgia" charset="0"/>
              </a:rPr>
              <a:t>Disjoint classes</a:t>
            </a:r>
          </a:p>
        </p:txBody>
      </p:sp>
      <p:sp>
        <p:nvSpPr>
          <p:cNvPr id="95234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8534400" cy="4116388"/>
          </a:xfrm>
        </p:spPr>
        <p:txBody>
          <a:bodyPr/>
          <a:lstStyle/>
          <a:p>
            <a:pPr marL="269875" indent="-269875">
              <a:buFont typeface="Arial" charset="0"/>
              <a:buChar char="•"/>
            </a:pPr>
            <a:r>
              <a:rPr lang="en-GB" sz="2000">
                <a:ea typeface="Georgia" charset="0"/>
                <a:cs typeface="Georgia" charset="0"/>
              </a:rPr>
              <a:t>owl:disjointWith</a:t>
            </a:r>
          </a:p>
          <a:p>
            <a:pPr marL="539750" lvl="1" indent="-269875">
              <a:buFont typeface="Arial" charset="0"/>
              <a:buChar char="•"/>
            </a:pPr>
            <a:r>
              <a:rPr lang="en-GB">
                <a:ea typeface="Georgia" charset="0"/>
                <a:cs typeface="Georgia" charset="0"/>
              </a:rPr>
              <a:t>members of one class cannot also be members of some specified other class</a:t>
            </a:r>
          </a:p>
          <a:p>
            <a:pPr marL="269875" indent="-269875">
              <a:buFont typeface="Arial" charset="0"/>
              <a:buChar char="•"/>
            </a:pPr>
            <a:endParaRPr lang="en-GB" sz="2000">
              <a:ea typeface="Georgia" charset="0"/>
              <a:cs typeface="Georgia" charset="0"/>
            </a:endParaRPr>
          </a:p>
          <a:p>
            <a:pPr marL="269875" indent="-269875">
              <a:buFont typeface="Arial" charset="0"/>
              <a:buChar char="•"/>
            </a:pPr>
            <a:endParaRPr lang="en-GB" sz="2000">
              <a:ea typeface="Georgia" charset="0"/>
              <a:cs typeface="Georgia" charset="0"/>
            </a:endParaRPr>
          </a:p>
          <a:p>
            <a:pPr marL="269875" indent="-269875">
              <a:buFont typeface="Arial" charset="0"/>
              <a:buChar char="•"/>
            </a:pPr>
            <a:endParaRPr lang="en-GB" sz="2000">
              <a:ea typeface="Georgia" charset="0"/>
              <a:cs typeface="Georgia" charset="0"/>
            </a:endParaRPr>
          </a:p>
          <a:p>
            <a:pPr marL="269875" indent="-269875">
              <a:buFont typeface="Arial" charset="0"/>
              <a:buChar char="•"/>
            </a:pPr>
            <a:endParaRPr lang="en-GB" sz="2000">
              <a:ea typeface="Georgia" charset="0"/>
              <a:cs typeface="Georgia" charset="0"/>
            </a:endParaRPr>
          </a:p>
          <a:p>
            <a:pPr marL="269875" indent="-269875">
              <a:buFont typeface="Arial" charset="0"/>
              <a:buChar char="•"/>
            </a:pPr>
            <a:endParaRPr lang="en-GB" sz="2000">
              <a:ea typeface="Georgia" charset="0"/>
              <a:cs typeface="Georgia" charset="0"/>
            </a:endParaRPr>
          </a:p>
          <a:p>
            <a:pPr marL="269875" indent="-269875">
              <a:buFont typeface="Arial" charset="0"/>
              <a:buChar char="•"/>
            </a:pPr>
            <a:r>
              <a:rPr lang="en-GB" sz="2000">
                <a:ea typeface="Georgia" charset="0"/>
                <a:cs typeface="Georgia" charset="0"/>
              </a:rPr>
              <a:t>Cannot be used in OWL Lite</a:t>
            </a:r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762000" y="2971800"/>
            <a:ext cx="71278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GB" b="1">
                <a:solidFill>
                  <a:schemeClr val="tx2"/>
                </a:solidFill>
                <a:latin typeface="Courier New" charset="0"/>
              </a:rPr>
              <a:t>&lt;owl:Class rdf:about=“#MaleHuman”&gt;</a:t>
            </a:r>
          </a:p>
          <a:p>
            <a:pPr eaLnBrk="0" hangingPunct="0"/>
            <a:r>
              <a:rPr lang="en-GB" b="1">
                <a:solidFill>
                  <a:schemeClr val="tx2"/>
                </a:solidFill>
                <a:latin typeface="Courier New" charset="0"/>
              </a:rPr>
              <a:t>  &lt;rdfs:subClassOf rdf:resource=“#Human”/&gt;</a:t>
            </a:r>
          </a:p>
          <a:p>
            <a:pPr eaLnBrk="0" hangingPunct="0"/>
            <a:r>
              <a:rPr lang="en-GB" b="1">
                <a:solidFill>
                  <a:schemeClr val="tx2"/>
                </a:solidFill>
                <a:latin typeface="Courier New" charset="0"/>
              </a:rPr>
              <a:t>  &lt;owl:disjointWith rdf:resource=“#FemaleHuman”/&gt;</a:t>
            </a:r>
          </a:p>
          <a:p>
            <a:pPr eaLnBrk="0" hangingPunct="0"/>
            <a:r>
              <a:rPr lang="en-GB" b="1">
                <a:solidFill>
                  <a:schemeClr val="tx2"/>
                </a:solidFill>
                <a:latin typeface="Courier New" charset="0"/>
              </a:rPr>
              <a:t>&lt;/owl:Class&gt;</a:t>
            </a:r>
            <a:endParaRPr lang="en-US" b="1">
              <a:latin typeface="Courier New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Georgia" charset="0"/>
                <a:cs typeface="Georgia" charset="0"/>
              </a:rPr>
              <a:t>Enumerated classes</a:t>
            </a:r>
          </a:p>
        </p:txBody>
      </p:sp>
      <p:sp>
        <p:nvSpPr>
          <p:cNvPr id="972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69875" indent="-269875">
              <a:lnSpc>
                <a:spcPct val="90000"/>
              </a:lnSpc>
              <a:buFont typeface="Arial" charset="0"/>
              <a:buChar char="•"/>
            </a:pPr>
            <a:r>
              <a:rPr lang="en-GB">
                <a:ea typeface="Georgia" charset="0"/>
                <a:cs typeface="Georgia" charset="0"/>
              </a:rPr>
              <a:t>Defines a class as a direct enumeration of its members</a:t>
            </a:r>
          </a:p>
          <a:p>
            <a:pPr marL="539750" lvl="1" indent="-269875">
              <a:lnSpc>
                <a:spcPct val="90000"/>
              </a:lnSpc>
              <a:buFont typeface="Arial" charset="0"/>
              <a:buChar char="•"/>
            </a:pPr>
            <a:r>
              <a:rPr lang="en-GB">
                <a:ea typeface="Georgia" charset="0"/>
                <a:cs typeface="Georgia" charset="0"/>
              </a:rPr>
              <a:t>owl:one of (C ≡ {a,b,c})</a:t>
            </a:r>
          </a:p>
          <a:p>
            <a:pPr marL="269875" indent="-269875">
              <a:lnSpc>
                <a:spcPct val="90000"/>
              </a:lnSpc>
              <a:buFont typeface="Arial" charset="0"/>
              <a:buChar char="•"/>
            </a:pPr>
            <a:r>
              <a:rPr lang="en-GB">
                <a:ea typeface="Georgia" charset="0"/>
                <a:cs typeface="Georgia" charset="0"/>
              </a:rPr>
              <a:t>Cannot be extended (closed set)</a:t>
            </a:r>
          </a:p>
          <a:p>
            <a:pPr marL="269875" indent="-269875">
              <a:lnSpc>
                <a:spcPct val="90000"/>
              </a:lnSpc>
              <a:buFont typeface="Arial" charset="0"/>
              <a:buChar char="•"/>
            </a:pPr>
            <a:endParaRPr lang="en-GB">
              <a:ea typeface="Georgia" charset="0"/>
              <a:cs typeface="Georgia" charset="0"/>
            </a:endParaRPr>
          </a:p>
          <a:p>
            <a:pPr marL="269875" indent="-269875">
              <a:lnSpc>
                <a:spcPct val="90000"/>
              </a:lnSpc>
              <a:buFont typeface="Arial" charset="0"/>
              <a:buChar char="•"/>
            </a:pPr>
            <a:endParaRPr lang="en-GB">
              <a:ea typeface="Georgia" charset="0"/>
              <a:cs typeface="Georgia" charset="0"/>
            </a:endParaRPr>
          </a:p>
          <a:p>
            <a:pPr marL="269875" indent="-269875">
              <a:lnSpc>
                <a:spcPct val="90000"/>
              </a:lnSpc>
              <a:buFont typeface="Arial" charset="0"/>
              <a:buChar char="•"/>
            </a:pPr>
            <a:endParaRPr lang="en-GB">
              <a:ea typeface="Georgia" charset="0"/>
              <a:cs typeface="Georgia" charset="0"/>
            </a:endParaRPr>
          </a:p>
          <a:p>
            <a:pPr marL="269875" indent="-269875">
              <a:lnSpc>
                <a:spcPct val="90000"/>
              </a:lnSpc>
              <a:buFont typeface="Arial" charset="0"/>
              <a:buChar char="•"/>
            </a:pPr>
            <a:endParaRPr lang="en-GB">
              <a:ea typeface="Georgia" charset="0"/>
              <a:cs typeface="Georgia" charset="0"/>
            </a:endParaRPr>
          </a:p>
          <a:p>
            <a:pPr marL="269875" indent="-269875">
              <a:lnSpc>
                <a:spcPct val="90000"/>
              </a:lnSpc>
              <a:buFont typeface="Arial" charset="0"/>
              <a:buChar char="•"/>
            </a:pPr>
            <a:r>
              <a:rPr lang="en-GB">
                <a:ea typeface="Georgia" charset="0"/>
                <a:cs typeface="Georgia" charset="0"/>
              </a:rPr>
              <a:t>Cannot be used in OWL Lite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Georgia" charset="0"/>
                <a:cs typeface="Georgia" charset="0"/>
              </a:rPr>
              <a:t>Enumerated classes example</a:t>
            </a:r>
          </a:p>
        </p:txBody>
      </p:sp>
      <p:sp>
        <p:nvSpPr>
          <p:cNvPr id="99331" name="Text Box 3"/>
          <p:cNvSpPr txBox="1">
            <a:spLocks noChangeArrowheads="1"/>
          </p:cNvSpPr>
          <p:nvPr/>
        </p:nvSpPr>
        <p:spPr bwMode="auto">
          <a:xfrm>
            <a:off x="1476375" y="1916113"/>
            <a:ext cx="7127875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GB" b="1">
                <a:solidFill>
                  <a:schemeClr val="tx2"/>
                </a:solidFill>
                <a:latin typeface="Courier New" charset="0"/>
              </a:rPr>
              <a:t>&lt;owl:Class rdf:about=“#Continents”&gt;</a:t>
            </a:r>
          </a:p>
          <a:p>
            <a:pPr eaLnBrk="0" hangingPunct="0"/>
            <a:r>
              <a:rPr lang="en-GB" b="1">
                <a:solidFill>
                  <a:schemeClr val="tx2"/>
                </a:solidFill>
                <a:latin typeface="Courier New" charset="0"/>
              </a:rPr>
              <a:t>  &lt;owl:oneOf rdf:parseType=“Collection”&gt;</a:t>
            </a:r>
          </a:p>
          <a:p>
            <a:pPr eaLnBrk="0" hangingPunct="0"/>
            <a:r>
              <a:rPr lang="en-GB" b="1">
                <a:solidFill>
                  <a:schemeClr val="tx2"/>
                </a:solidFill>
                <a:latin typeface="Courier New" charset="0"/>
              </a:rPr>
              <a:t>    &lt;owl:Thing rdf:about=“#Africa”/&gt;</a:t>
            </a:r>
          </a:p>
          <a:p>
            <a:pPr eaLnBrk="0" hangingPunct="0"/>
            <a:r>
              <a:rPr lang="en-GB" b="1">
                <a:solidFill>
                  <a:schemeClr val="tx2"/>
                </a:solidFill>
                <a:latin typeface="Courier New" charset="0"/>
              </a:rPr>
              <a:t>    &lt;owl:Thing rdf:about=“#Antarctica”/&gt;</a:t>
            </a:r>
          </a:p>
          <a:p>
            <a:pPr eaLnBrk="0" hangingPunct="0"/>
            <a:r>
              <a:rPr lang="en-GB" b="1">
                <a:solidFill>
                  <a:schemeClr val="tx2"/>
                </a:solidFill>
                <a:latin typeface="Courier New" charset="0"/>
              </a:rPr>
              <a:t>    &lt;owl:Thing rdf:about=“#Oceania”/&gt; </a:t>
            </a:r>
          </a:p>
          <a:p>
            <a:pPr eaLnBrk="0" hangingPunct="0"/>
            <a:r>
              <a:rPr lang="en-GB" b="1">
                <a:solidFill>
                  <a:schemeClr val="tx2"/>
                </a:solidFill>
                <a:latin typeface="Courier New" charset="0"/>
              </a:rPr>
              <a:t>    &lt;owl:Thing rdf:about=“#Europe”/&gt;</a:t>
            </a:r>
          </a:p>
          <a:p>
            <a:pPr eaLnBrk="0" hangingPunct="0"/>
            <a:r>
              <a:rPr lang="en-GB">
                <a:latin typeface="Courier New" charset="0"/>
              </a:rPr>
              <a:t>    </a:t>
            </a:r>
            <a:r>
              <a:rPr lang="en-GB" b="1">
                <a:solidFill>
                  <a:schemeClr val="tx2"/>
                </a:solidFill>
                <a:latin typeface="Courier New" charset="0"/>
              </a:rPr>
              <a:t>&lt;owl:Thing rdf:about=“#North-America”/&gt;</a:t>
            </a:r>
          </a:p>
          <a:p>
            <a:pPr eaLnBrk="0" hangingPunct="0"/>
            <a:r>
              <a:rPr lang="en-GB">
                <a:latin typeface="Courier New" charset="0"/>
              </a:rPr>
              <a:t>    </a:t>
            </a:r>
            <a:r>
              <a:rPr lang="en-GB" b="1">
                <a:solidFill>
                  <a:schemeClr val="tx2"/>
                </a:solidFill>
                <a:latin typeface="Courier New" charset="0"/>
              </a:rPr>
              <a:t>&lt;owl:Thing rdf:about=“#South-America”/&gt;</a:t>
            </a:r>
          </a:p>
          <a:p>
            <a:pPr eaLnBrk="0" hangingPunct="0"/>
            <a:r>
              <a:rPr lang="en-GB">
                <a:latin typeface="Courier New" charset="0"/>
              </a:rPr>
              <a:t>    </a:t>
            </a:r>
            <a:r>
              <a:rPr lang="en-GB" b="1">
                <a:solidFill>
                  <a:schemeClr val="tx2"/>
                </a:solidFill>
                <a:latin typeface="Courier New" charset="0"/>
              </a:rPr>
              <a:t>&lt;owl:Thing rdf:about=“#Asia”/&gt;</a:t>
            </a:r>
          </a:p>
          <a:p>
            <a:pPr eaLnBrk="0" hangingPunct="0"/>
            <a:r>
              <a:rPr lang="en-GB" b="1">
                <a:solidFill>
                  <a:schemeClr val="tx2"/>
                </a:solidFill>
                <a:latin typeface="Courier New" charset="0"/>
              </a:rPr>
              <a:t>  &lt;/owl:oneOf&gt;</a:t>
            </a:r>
          </a:p>
          <a:p>
            <a:pPr eaLnBrk="0" hangingPunct="0"/>
            <a:r>
              <a:rPr lang="en-GB" b="1">
                <a:solidFill>
                  <a:schemeClr val="tx2"/>
                </a:solidFill>
                <a:latin typeface="Courier New" charset="0"/>
              </a:rPr>
              <a:t>&lt;/owl:Class&gt;</a:t>
            </a:r>
          </a:p>
          <a:p>
            <a:pPr eaLnBrk="0" hangingPunct="0"/>
            <a:endParaRPr lang="en-US" b="1">
              <a:latin typeface="Courier New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Georgia" charset="0"/>
                <a:cs typeface="Georgia" charset="0"/>
              </a:rPr>
              <a:t>Ontology modularisation</a:t>
            </a:r>
          </a:p>
        </p:txBody>
      </p:sp>
      <p:sp>
        <p:nvSpPr>
          <p:cNvPr id="1013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69875" indent="-269875">
              <a:buFont typeface="Arial" charset="0"/>
              <a:buChar char="•"/>
            </a:pPr>
            <a:r>
              <a:rPr lang="en-GB">
                <a:ea typeface="Georgia" charset="0"/>
                <a:cs typeface="Georgia" charset="0"/>
              </a:rPr>
              <a:t>owl:imports mechanism for including other ontologies</a:t>
            </a:r>
          </a:p>
          <a:p>
            <a:pPr marL="269875" indent="-269875">
              <a:buFont typeface="Arial" charset="0"/>
              <a:buChar char="•"/>
            </a:pPr>
            <a:r>
              <a:rPr lang="en-GB">
                <a:ea typeface="Georgia" charset="0"/>
                <a:cs typeface="Georgia" charset="0"/>
              </a:rPr>
              <a:t>Also possible to use terms from other ontologies without explicitly importing them</a:t>
            </a:r>
          </a:p>
          <a:p>
            <a:pPr marL="269875" indent="-269875">
              <a:buFont typeface="Arial" charset="0"/>
              <a:buChar char="•"/>
            </a:pPr>
            <a:r>
              <a:rPr lang="en-GB">
                <a:ea typeface="Georgia" charset="0"/>
                <a:cs typeface="Georgia" charset="0"/>
              </a:rPr>
              <a:t>Importing requires certain entailments, whereas simple use does not require (but also does not prevent) those entailments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Georgia" charset="0"/>
                <a:cs typeface="Georgia" charset="0"/>
              </a:rPr>
              <a:t>Ontology modularisation example</a:t>
            </a:r>
          </a:p>
        </p:txBody>
      </p:sp>
      <p:sp>
        <p:nvSpPr>
          <p:cNvPr id="1034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69875" indent="-269875">
              <a:buFont typeface="Arial" charset="0"/>
              <a:buChar char="•"/>
            </a:pPr>
            <a:r>
              <a:rPr lang="en-GB">
                <a:ea typeface="Georgia" charset="0"/>
                <a:cs typeface="Georgia" charset="0"/>
              </a:rPr>
              <a:t>Ontology 1 (ont1) contains:</a:t>
            </a:r>
            <a:br>
              <a:rPr lang="en-GB">
                <a:ea typeface="Georgia" charset="0"/>
                <a:cs typeface="Georgia" charset="0"/>
              </a:rPr>
            </a:br>
            <a:r>
              <a:rPr lang="en-GB">
                <a:ea typeface="Georgia" charset="0"/>
                <a:cs typeface="Georgia" charset="0"/>
              </a:rPr>
              <a:t>BBB rdfs:subClassOf AAA</a:t>
            </a:r>
          </a:p>
          <a:p>
            <a:pPr marL="269875" indent="-269875">
              <a:buFont typeface="Arial" charset="0"/>
              <a:buChar char="•"/>
            </a:pPr>
            <a:r>
              <a:rPr lang="en-GB">
                <a:ea typeface="Georgia" charset="0"/>
                <a:cs typeface="Georgia" charset="0"/>
              </a:rPr>
              <a:t>Ontology-2 (ont2) contains:</a:t>
            </a:r>
            <a:br>
              <a:rPr lang="en-GB">
                <a:ea typeface="Georgia" charset="0"/>
                <a:cs typeface="Georgia" charset="0"/>
              </a:rPr>
            </a:br>
            <a:r>
              <a:rPr lang="en-GB">
                <a:ea typeface="Georgia" charset="0"/>
                <a:cs typeface="Georgia" charset="0"/>
              </a:rPr>
              <a:t>ont2 imports ont1</a:t>
            </a:r>
            <a:br>
              <a:rPr lang="en-GB">
                <a:ea typeface="Georgia" charset="0"/>
                <a:cs typeface="Georgia" charset="0"/>
              </a:rPr>
            </a:br>
            <a:r>
              <a:rPr lang="en-GB">
                <a:ea typeface="Georgia" charset="0"/>
                <a:cs typeface="Georgia" charset="0"/>
              </a:rPr>
              <a:t>CCC rdfs:subClassOf BBB</a:t>
            </a:r>
          </a:p>
          <a:p>
            <a:pPr marL="269875" indent="-269875">
              <a:buFont typeface="Arial" charset="0"/>
              <a:buChar char="•"/>
            </a:pPr>
            <a:endParaRPr lang="en-GB">
              <a:ea typeface="Georgia" charset="0"/>
              <a:cs typeface="Georgia" charset="0"/>
            </a:endParaRPr>
          </a:p>
          <a:p>
            <a:pPr marL="269875" indent="-269875">
              <a:buFont typeface="Arial" charset="0"/>
              <a:buChar char="•"/>
            </a:pPr>
            <a:r>
              <a:rPr lang="en-GB">
                <a:ea typeface="Georgia" charset="0"/>
                <a:cs typeface="Georgia" charset="0"/>
              </a:rPr>
              <a:t>Ontology-2 </a:t>
            </a:r>
            <a:r>
              <a:rPr lang="en-GB" b="1">
                <a:ea typeface="Georgia" charset="0"/>
                <a:cs typeface="Georgia" charset="0"/>
              </a:rPr>
              <a:t>must</a:t>
            </a:r>
            <a:r>
              <a:rPr lang="en-GB">
                <a:ea typeface="Georgia" charset="0"/>
                <a:cs typeface="Georgia" charset="0"/>
              </a:rPr>
              <a:t> entail</a:t>
            </a:r>
            <a:br>
              <a:rPr lang="en-GB">
                <a:ea typeface="Georgia" charset="0"/>
                <a:cs typeface="Georgia" charset="0"/>
              </a:rPr>
            </a:br>
            <a:r>
              <a:rPr lang="en-GB">
                <a:ea typeface="Georgia" charset="0"/>
                <a:cs typeface="Georgia" charset="0"/>
              </a:rPr>
              <a:t>CCC rdfs:subClassOf AAA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Georgia" charset="0"/>
                <a:cs typeface="Georgia" charset="0"/>
              </a:rPr>
              <a:t>Ontology modularisation example</a:t>
            </a:r>
          </a:p>
        </p:txBody>
      </p:sp>
      <p:sp>
        <p:nvSpPr>
          <p:cNvPr id="10547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69875" indent="-269875">
              <a:buFont typeface="Arial" charset="0"/>
              <a:buChar char="•"/>
            </a:pPr>
            <a:r>
              <a:rPr lang="en-GB">
                <a:ea typeface="Georgia" charset="0"/>
                <a:cs typeface="Georgia" charset="0"/>
              </a:rPr>
              <a:t>Ontology 1 (ont1) contains:</a:t>
            </a:r>
            <a:br>
              <a:rPr lang="en-GB">
                <a:ea typeface="Georgia" charset="0"/>
                <a:cs typeface="Georgia" charset="0"/>
              </a:rPr>
            </a:br>
            <a:r>
              <a:rPr lang="en-GB">
                <a:ea typeface="Georgia" charset="0"/>
                <a:cs typeface="Georgia" charset="0"/>
              </a:rPr>
              <a:t>BBB rdfs:subClassOf AAA</a:t>
            </a:r>
          </a:p>
          <a:p>
            <a:pPr marL="269875" indent="-269875">
              <a:buFont typeface="Arial" charset="0"/>
              <a:buChar char="•"/>
            </a:pPr>
            <a:r>
              <a:rPr lang="en-GB">
                <a:ea typeface="Georgia" charset="0"/>
                <a:cs typeface="Georgia" charset="0"/>
              </a:rPr>
              <a:t>Ontology-3 (ont3) contains:</a:t>
            </a:r>
            <a:br>
              <a:rPr lang="en-GB">
                <a:ea typeface="Georgia" charset="0"/>
                <a:cs typeface="Georgia" charset="0"/>
              </a:rPr>
            </a:br>
            <a:r>
              <a:rPr lang="en-GB">
                <a:ea typeface="Georgia" charset="0"/>
                <a:cs typeface="Georgia" charset="0"/>
              </a:rPr>
              <a:t>CCC rdfs:subClassOf ont1:BBB</a:t>
            </a:r>
          </a:p>
          <a:p>
            <a:pPr marL="269875" indent="-269875">
              <a:buFont typeface="Arial" charset="0"/>
              <a:buChar char="•"/>
            </a:pPr>
            <a:endParaRPr lang="en-GB">
              <a:ea typeface="Georgia" charset="0"/>
              <a:cs typeface="Georgia" charset="0"/>
            </a:endParaRPr>
          </a:p>
          <a:p>
            <a:pPr marL="269875" indent="-269875">
              <a:buFont typeface="Arial" charset="0"/>
              <a:buChar char="•"/>
            </a:pPr>
            <a:r>
              <a:rPr lang="en-GB">
                <a:ea typeface="Georgia" charset="0"/>
                <a:cs typeface="Georgia" charset="0"/>
              </a:rPr>
              <a:t>Ontology-3 does </a:t>
            </a:r>
            <a:r>
              <a:rPr lang="en-GB" b="1">
                <a:ea typeface="Georgia" charset="0"/>
                <a:cs typeface="Georgia" charset="0"/>
              </a:rPr>
              <a:t>not necessarily</a:t>
            </a:r>
            <a:r>
              <a:rPr lang="en-GB">
                <a:ea typeface="Georgia" charset="0"/>
                <a:cs typeface="Georgia" charset="0"/>
              </a:rPr>
              <a:t> entail</a:t>
            </a:r>
            <a:br>
              <a:rPr lang="en-GB">
                <a:ea typeface="Georgia" charset="0"/>
                <a:cs typeface="Georgia" charset="0"/>
              </a:rPr>
            </a:br>
            <a:r>
              <a:rPr lang="en-GB">
                <a:ea typeface="Georgia" charset="0"/>
                <a:cs typeface="Georgia" charset="0"/>
              </a:rPr>
              <a:t>CCC rdfs:subClassOf ont1:AAA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Georgia" charset="0"/>
                <a:cs typeface="Georgia" charset="0"/>
              </a:rPr>
              <a:t>OWL status</a:t>
            </a:r>
          </a:p>
        </p:txBody>
      </p:sp>
      <p:sp>
        <p:nvSpPr>
          <p:cNvPr id="10752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69875" indent="-269875">
              <a:buFont typeface="Arial" charset="0"/>
              <a:buChar char="•"/>
            </a:pPr>
            <a:r>
              <a:rPr lang="en-GB">
                <a:ea typeface="Georgia" charset="0"/>
                <a:cs typeface="Georgia" charset="0"/>
              </a:rPr>
              <a:t>WebOnt working group formed Nov 2001</a:t>
            </a:r>
          </a:p>
          <a:p>
            <a:pPr marL="269875" indent="-269875">
              <a:buFont typeface="Arial" charset="0"/>
              <a:buChar char="•"/>
            </a:pPr>
            <a:r>
              <a:rPr lang="en-GB">
                <a:ea typeface="Georgia" charset="0"/>
                <a:cs typeface="Georgia" charset="0"/>
              </a:rPr>
              <a:t>OWL Recommendations published in Feb 2004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Georgia" charset="0"/>
                <a:cs typeface="Georgia" charset="0"/>
              </a:rPr>
              <a:t>OWL references</a:t>
            </a:r>
            <a:endParaRPr lang="en-US">
              <a:ea typeface="Georgia" charset="0"/>
              <a:cs typeface="Georgia" charset="0"/>
            </a:endParaRPr>
          </a:p>
        </p:txBody>
      </p:sp>
      <p:sp>
        <p:nvSpPr>
          <p:cNvPr id="10957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69875" indent="-269875">
              <a:buFont typeface="Arial" charset="0"/>
              <a:buChar char="•"/>
            </a:pPr>
            <a:r>
              <a:rPr lang="en-GB">
                <a:ea typeface="Georgia" charset="0"/>
                <a:cs typeface="Georgia" charset="0"/>
              </a:rPr>
              <a:t>Web Ontology Working Group homepage</a:t>
            </a:r>
          </a:p>
          <a:p>
            <a:pPr marL="539750" lvl="1" indent="-269875">
              <a:buFont typeface="Arial" charset="0"/>
              <a:buChar char="•"/>
            </a:pPr>
            <a:r>
              <a:rPr lang="en-GB">
                <a:ea typeface="Georgia" charset="0"/>
                <a:cs typeface="Georgia" charset="0"/>
              </a:rPr>
              <a:t>http://www.w3.org/2001/sw/WebOnt/</a:t>
            </a:r>
            <a:endParaRPr lang="en-US">
              <a:ea typeface="Georgia" charset="0"/>
              <a:cs typeface="Georgi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ea typeface="Georgia" charset="0"/>
                <a:cs typeface="Georgia" charset="0"/>
              </a:rPr>
              <a:t>OWL 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609600" y="5486400"/>
            <a:ext cx="7620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Georgia" charset="0"/>
                <a:ea typeface="Georgia" charset="0"/>
                <a:cs typeface="Georgia" charset="0"/>
              </a:rPr>
              <a:t>Brachman, R. J., and H. J. Levesque. (1984). The tractability of subsumption in frame-based description languages. In Proceedings of the 4th National Conference of the American Association for Artificial Intelligence (AAAI-84). Austin, TX, pp. 34-37.</a:t>
            </a:r>
          </a:p>
        </p:txBody>
      </p:sp>
      <p:sp>
        <p:nvSpPr>
          <p:cNvPr id="2560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OWL 1.0 Species</a:t>
            </a:r>
            <a:endParaRPr lang="en-US"/>
          </a:p>
        </p:txBody>
      </p:sp>
      <p:sp>
        <p:nvSpPr>
          <p:cNvPr id="25603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Different subsets of OWL features give rise to the following sublanguages (colloquially known as species):</a:t>
            </a:r>
          </a:p>
          <a:p>
            <a:pPr lvl="1"/>
            <a:r>
              <a:rPr lang="en-US" smtClean="0"/>
              <a:t>OWL Lite</a:t>
            </a:r>
          </a:p>
          <a:p>
            <a:pPr lvl="1"/>
            <a:r>
              <a:rPr lang="en-US" smtClean="0"/>
              <a:t>OWL DL</a:t>
            </a:r>
          </a:p>
          <a:p>
            <a:pPr lvl="1"/>
            <a:r>
              <a:rPr lang="en-US" smtClean="0"/>
              <a:t>OWL Full</a:t>
            </a:r>
          </a:p>
          <a:p>
            <a:r>
              <a:rPr lang="en-US" smtClean="0">
                <a:sym typeface="Symbol" charset="2"/>
              </a:rPr>
              <a:t>“There is a tradeoff between the expressiveness of a representation language and the difficulty of reasoning over the representations built using that language.”</a:t>
            </a:r>
            <a:endParaRPr lang="en-US">
              <a:sym typeface="Symbol" charset="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From OWL 1 to OWL 2</a:t>
            </a:r>
          </a:p>
        </p:txBody>
      </p:sp>
      <p:sp>
        <p:nvSpPr>
          <p:cNvPr id="1126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OWL 1 design based on contemporary understanding of techniques for decidable, sound and complete reasoning in description logics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Our understanding has improved since 2004</a:t>
            </a:r>
          </a:p>
          <a:p>
            <a:pPr marL="0" indent="0">
              <a:buNone/>
            </a:pPr>
            <a:r>
              <a:rPr lang="en-US" dirty="0" smtClean="0"/>
              <a:t>Some things that looked intractable have been shown to be possible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From OWL 1 to OWL 2</a:t>
            </a:r>
          </a:p>
        </p:txBody>
      </p:sp>
      <p:sp>
        <p:nvSpPr>
          <p:cNvPr id="1126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Changes between 1 and 2 fall into the following categories:</a:t>
            </a:r>
          </a:p>
          <a:p>
            <a:pPr lvl="1"/>
            <a:r>
              <a:rPr lang="en-US" dirty="0" smtClean="0"/>
              <a:t>Syntactic sugar (making it easier to say things we could already say)</a:t>
            </a:r>
          </a:p>
          <a:p>
            <a:pPr lvl="1"/>
            <a:r>
              <a:rPr lang="en-US" dirty="0" smtClean="0"/>
              <a:t>Constructs for increased expressivity</a:t>
            </a:r>
          </a:p>
          <a:p>
            <a:pPr lvl="1"/>
            <a:r>
              <a:rPr lang="en-US" dirty="0" err="1" smtClean="0"/>
              <a:t>Datatype</a:t>
            </a:r>
            <a:r>
              <a:rPr lang="en-US" dirty="0" smtClean="0"/>
              <a:t> support</a:t>
            </a:r>
          </a:p>
          <a:p>
            <a:pPr lvl="1"/>
            <a:r>
              <a:rPr lang="en-US" dirty="0" err="1" smtClean="0"/>
              <a:t>Metamodelling</a:t>
            </a:r>
            <a:endParaRPr lang="en-US" dirty="0" smtClean="0"/>
          </a:p>
          <a:p>
            <a:pPr lvl="1"/>
            <a:r>
              <a:rPr lang="en-US" dirty="0" smtClean="0"/>
              <a:t>Annotation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86762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Syntactic Sugar: Disjoint Union</a:t>
            </a:r>
          </a:p>
        </p:txBody>
      </p:sp>
      <p:sp>
        <p:nvSpPr>
          <p:cNvPr id="11366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9875" indent="-269875">
              <a:buFont typeface="Arial" charset="0"/>
              <a:buChar char="•"/>
            </a:pPr>
            <a:r>
              <a:rPr lang="en-US" smtClean="0"/>
              <a:t>Allows us to define a class as the union of a number of other classes, all of which are pairwise disjoint</a:t>
            </a:r>
          </a:p>
          <a:p>
            <a:pPr marL="269875" indent="-269875">
              <a:buFont typeface="Arial" charset="0"/>
              <a:buChar char="•"/>
            </a:pPr>
            <a:endParaRPr lang="en-US" smtClean="0"/>
          </a:p>
          <a:p>
            <a:pPr marL="269875" indent="-269875">
              <a:buFont typeface="Arial" charset="0"/>
              <a:buChar char="•"/>
            </a:pPr>
            <a:endParaRPr lang="en-US" smtClean="0"/>
          </a:p>
          <a:p>
            <a:pPr marL="269875" indent="-269875">
              <a:buFont typeface="Arial" charset="0"/>
              <a:buChar char="•"/>
            </a:pPr>
            <a:endParaRPr lang="en-US" smtClean="0"/>
          </a:p>
          <a:p>
            <a:pPr marL="269875" indent="-269875">
              <a:buFont typeface="Arial" charset="0"/>
              <a:buChar char="•"/>
            </a:pPr>
            <a:endParaRPr lang="en-US" smtClean="0"/>
          </a:p>
          <a:p>
            <a:pPr marL="269875" indent="-269875">
              <a:buFont typeface="Arial" charset="0"/>
              <a:buChar char="•"/>
            </a:pPr>
            <a:endParaRPr lang="en-US" smtClean="0"/>
          </a:p>
          <a:p>
            <a:pPr marL="269875" indent="-269875">
              <a:buFont typeface="Arial" charset="0"/>
              <a:buChar char="•"/>
            </a:pPr>
            <a:r>
              <a:rPr lang="en-US" smtClean="0"/>
              <a:t>We’ll look at this modelling pattern more in later lectures</a:t>
            </a:r>
          </a:p>
          <a:p>
            <a:pPr marL="539750" lvl="1" indent="-269875">
              <a:buFont typeface="Arial" charset="0"/>
              <a:buChar char="•"/>
            </a:pPr>
            <a:endParaRPr lang="en-US" smtClean="0"/>
          </a:p>
        </p:txBody>
      </p:sp>
      <p:pic>
        <p:nvPicPr>
          <p:cNvPr id="113668" name="Picture 3" descr="latex-image-1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5763" y="3027288"/>
            <a:ext cx="46228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69" name="Picture 4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3865488"/>
            <a:ext cx="26289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Syntactic Sugar: Disjoint Classes</a:t>
            </a:r>
          </a:p>
        </p:txBody>
      </p:sp>
      <p:sp>
        <p:nvSpPr>
          <p:cNvPr id="11469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9875" indent="-269875">
              <a:buFont typeface="Arial" charset="0"/>
              <a:buChar char="•"/>
            </a:pPr>
            <a:r>
              <a:rPr lang="en-US" smtClean="0"/>
              <a:t>OWL 1 lets us state that two classes are disjoint</a:t>
            </a:r>
          </a:p>
          <a:p>
            <a:pPr marL="269875" indent="-269875">
              <a:buFont typeface="Arial" charset="0"/>
              <a:buChar char="•"/>
            </a:pPr>
            <a:endParaRPr lang="en-US" smtClean="0"/>
          </a:p>
          <a:p>
            <a:pPr marL="269875" indent="-269875">
              <a:buFont typeface="Arial" charset="0"/>
              <a:buChar char="•"/>
            </a:pPr>
            <a:r>
              <a:rPr lang="en-US" smtClean="0"/>
              <a:t>OWL 2 lets us state that a set of classes are pairwise disjoint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Syntactic Sugar: Negative Property Assertions</a:t>
            </a:r>
          </a:p>
        </p:txBody>
      </p:sp>
      <p:sp>
        <p:nvSpPr>
          <p:cNvPr id="11571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OWL 1 lets us assert property values for an individual</a:t>
            </a:r>
          </a:p>
          <a:p>
            <a:endParaRPr lang="en-US" dirty="0" smtClean="0"/>
          </a:p>
          <a:p>
            <a:r>
              <a:rPr lang="en-US" dirty="0" smtClean="0"/>
              <a:t>OWL 2 lets us assert that an individual does not have a particular property value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sz="1800" b="1" dirty="0" smtClean="0">
                <a:latin typeface="Courier New"/>
                <a:cs typeface="Courier New"/>
              </a:rPr>
              <a:t>&lt;</a:t>
            </a:r>
            <a:r>
              <a:rPr lang="en-US" sz="1800" b="1" dirty="0" err="1" smtClean="0">
                <a:latin typeface="Courier New"/>
                <a:cs typeface="Courier New"/>
              </a:rPr>
              <a:t>owl:NegativePropertyAssertion</a:t>
            </a:r>
            <a:r>
              <a:rPr lang="en-US" sz="1800" b="1" dirty="0" smtClean="0">
                <a:latin typeface="Courier New"/>
                <a:cs typeface="Courier New"/>
              </a:rPr>
              <a:t>&gt;</a:t>
            </a:r>
            <a:br>
              <a:rPr lang="en-US" sz="1800" b="1" dirty="0" smtClean="0">
                <a:latin typeface="Courier New"/>
                <a:cs typeface="Courier New"/>
              </a:rPr>
            </a:br>
            <a:r>
              <a:rPr lang="en-US" sz="1800" b="1" dirty="0" smtClean="0">
                <a:latin typeface="Courier New"/>
                <a:cs typeface="Courier New"/>
              </a:rPr>
              <a:t>  &lt;</a:t>
            </a:r>
            <a:r>
              <a:rPr lang="en-US" sz="1800" b="1" dirty="0" err="1" smtClean="0">
                <a:latin typeface="Courier New"/>
                <a:cs typeface="Courier New"/>
              </a:rPr>
              <a:t>owl:sourceIndividual</a:t>
            </a:r>
            <a:r>
              <a:rPr lang="en-US" sz="1800" b="1" dirty="0" smtClean="0">
                <a:latin typeface="Courier New"/>
                <a:cs typeface="Courier New"/>
              </a:rPr>
              <a:t> </a:t>
            </a:r>
            <a:r>
              <a:rPr lang="en-US" sz="1800" b="1" dirty="0" err="1" smtClean="0">
                <a:latin typeface="Courier New"/>
                <a:cs typeface="Courier New"/>
              </a:rPr>
              <a:t>rdf:resource</a:t>
            </a:r>
            <a:r>
              <a:rPr lang="en-US" sz="1800" b="1" dirty="0" smtClean="0">
                <a:latin typeface="Courier New"/>
                <a:cs typeface="Courier New"/>
              </a:rPr>
              <a:t>=“john”/&gt;</a:t>
            </a:r>
            <a:br>
              <a:rPr lang="en-US" sz="1800" b="1" dirty="0" smtClean="0">
                <a:latin typeface="Courier New"/>
                <a:cs typeface="Courier New"/>
              </a:rPr>
            </a:br>
            <a:r>
              <a:rPr lang="en-US" sz="1800" b="1" dirty="0" smtClean="0">
                <a:latin typeface="Courier New"/>
                <a:cs typeface="Courier New"/>
              </a:rPr>
              <a:t>  &lt;</a:t>
            </a:r>
            <a:r>
              <a:rPr lang="en-US" sz="1800" b="1" dirty="0" err="1" smtClean="0">
                <a:latin typeface="Courier New"/>
                <a:cs typeface="Courier New"/>
              </a:rPr>
              <a:t>owl:assertionProperty</a:t>
            </a:r>
            <a:r>
              <a:rPr lang="en-US" sz="1800" b="1" dirty="0" smtClean="0">
                <a:latin typeface="Courier New"/>
                <a:cs typeface="Courier New"/>
              </a:rPr>
              <a:t> </a:t>
            </a:r>
            <a:r>
              <a:rPr lang="en-US" sz="1800" b="1" dirty="0" err="1" smtClean="0">
                <a:latin typeface="Courier New"/>
                <a:cs typeface="Courier New"/>
              </a:rPr>
              <a:t>rdf:resource</a:t>
            </a:r>
            <a:r>
              <a:rPr lang="en-US" sz="1800" b="1" dirty="0" smtClean="0">
                <a:latin typeface="Courier New"/>
                <a:cs typeface="Courier New"/>
              </a:rPr>
              <a:t>=“</a:t>
            </a:r>
            <a:r>
              <a:rPr lang="en-US" sz="1800" b="1" dirty="0" err="1" smtClean="0">
                <a:latin typeface="Courier New"/>
                <a:cs typeface="Courier New"/>
              </a:rPr>
              <a:t>hasChild</a:t>
            </a:r>
            <a:r>
              <a:rPr lang="en-US" sz="1800" b="1" dirty="0" smtClean="0">
                <a:latin typeface="Courier New"/>
                <a:cs typeface="Courier New"/>
              </a:rPr>
              <a:t>”/&gt;</a:t>
            </a:r>
            <a:br>
              <a:rPr lang="en-US" sz="1800" b="1" dirty="0" smtClean="0">
                <a:latin typeface="Courier New"/>
                <a:cs typeface="Courier New"/>
              </a:rPr>
            </a:br>
            <a:r>
              <a:rPr lang="en-US" sz="1800" b="1" dirty="0" smtClean="0">
                <a:latin typeface="Courier New"/>
                <a:cs typeface="Courier New"/>
              </a:rPr>
              <a:t>  &lt;</a:t>
            </a:r>
            <a:r>
              <a:rPr lang="en-US" sz="1800" b="1" dirty="0" err="1" smtClean="0">
                <a:latin typeface="Courier New"/>
                <a:cs typeface="Courier New"/>
              </a:rPr>
              <a:t>owl:targetIndividual</a:t>
            </a:r>
            <a:r>
              <a:rPr lang="en-US" sz="1800" b="1" dirty="0" smtClean="0">
                <a:latin typeface="Courier New"/>
                <a:cs typeface="Courier New"/>
              </a:rPr>
              <a:t> </a:t>
            </a:r>
            <a:r>
              <a:rPr lang="en-US" sz="1800" b="1" dirty="0" err="1" smtClean="0">
                <a:latin typeface="Courier New"/>
                <a:cs typeface="Courier New"/>
              </a:rPr>
              <a:t>rdf:resource</a:t>
            </a:r>
            <a:r>
              <a:rPr lang="en-US" sz="1800" b="1" dirty="0" smtClean="0">
                <a:latin typeface="Courier New"/>
                <a:cs typeface="Courier New"/>
              </a:rPr>
              <a:t>=“</a:t>
            </a:r>
            <a:r>
              <a:rPr lang="en-US" sz="1800" b="1" dirty="0" err="1" smtClean="0">
                <a:latin typeface="Courier New"/>
                <a:cs typeface="Courier New"/>
              </a:rPr>
              <a:t>susan</a:t>
            </a:r>
            <a:r>
              <a:rPr lang="en-US" sz="1800" b="1" dirty="0" smtClean="0">
                <a:latin typeface="Courier New"/>
                <a:cs typeface="Courier New"/>
              </a:rPr>
              <a:t>”/&gt;</a:t>
            </a:r>
            <a:br>
              <a:rPr lang="en-US" sz="1800" b="1" dirty="0" smtClean="0">
                <a:latin typeface="Courier New"/>
                <a:cs typeface="Courier New"/>
              </a:rPr>
            </a:br>
            <a:r>
              <a:rPr lang="en-US" sz="1800" b="1" dirty="0" smtClean="0">
                <a:latin typeface="Courier New"/>
                <a:cs typeface="Courier New"/>
              </a:rPr>
              <a:t>&lt;/</a:t>
            </a:r>
            <a:r>
              <a:rPr lang="en-US" sz="1800" b="1" dirty="0" err="1" smtClean="0">
                <a:latin typeface="Courier New"/>
                <a:cs typeface="Courier New"/>
              </a:rPr>
              <a:t>owl:NegativePropertyAssertion</a:t>
            </a:r>
            <a:r>
              <a:rPr lang="en-US" sz="1800" b="1" dirty="0" smtClean="0">
                <a:latin typeface="Courier New"/>
                <a:cs typeface="Courier New"/>
              </a:rPr>
              <a:t>&gt;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 Constructs: Self Restriction</a:t>
            </a:r>
          </a:p>
        </p:txBody>
      </p:sp>
      <p:sp>
        <p:nvSpPr>
          <p:cNvPr id="11673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9875" indent="-269875">
              <a:buFont typeface="Arial" charset="0"/>
              <a:buChar char="•"/>
            </a:pPr>
            <a:r>
              <a:rPr lang="en-US" dirty="0" smtClean="0"/>
              <a:t>Define a class of individuals which are related to to themselves by a given property</a:t>
            </a:r>
          </a:p>
          <a:p>
            <a:pPr marL="269875" indent="-269875">
              <a:buFont typeface="Arial" charset="0"/>
              <a:buChar char="•"/>
            </a:pPr>
            <a:endParaRPr lang="en-US" dirty="0" smtClean="0"/>
          </a:p>
          <a:p>
            <a:pPr marL="0" indent="0">
              <a:buFont typeface="Arial" charset="0"/>
              <a:buNone/>
            </a:pPr>
            <a:r>
              <a:rPr lang="en-US" sz="1800" b="1" dirty="0" smtClean="0">
                <a:latin typeface="Courier New"/>
                <a:cs typeface="Courier New"/>
              </a:rPr>
              <a:t>&lt;</a:t>
            </a:r>
            <a:r>
              <a:rPr lang="en-US" sz="1800" b="1" dirty="0" err="1" smtClean="0">
                <a:latin typeface="Courier New"/>
                <a:cs typeface="Courier New"/>
              </a:rPr>
              <a:t>owl:Restriction</a:t>
            </a:r>
            <a:r>
              <a:rPr lang="en-US" sz="1800" b="1" dirty="0" smtClean="0">
                <a:latin typeface="Courier New"/>
                <a:cs typeface="Courier New"/>
              </a:rPr>
              <a:t>&gt;</a:t>
            </a:r>
            <a:br>
              <a:rPr lang="en-US" sz="1800" b="1" dirty="0" smtClean="0">
                <a:latin typeface="Courier New"/>
                <a:cs typeface="Courier New"/>
              </a:rPr>
            </a:br>
            <a:r>
              <a:rPr lang="en-US" sz="1800" b="1" dirty="0" smtClean="0">
                <a:latin typeface="Courier New"/>
                <a:cs typeface="Courier New"/>
              </a:rPr>
              <a:t>  &lt;</a:t>
            </a:r>
            <a:r>
              <a:rPr lang="en-US" sz="1800" b="1" dirty="0" err="1" smtClean="0">
                <a:latin typeface="Courier New"/>
                <a:cs typeface="Courier New"/>
              </a:rPr>
              <a:t>owl:onProperty</a:t>
            </a:r>
            <a:r>
              <a:rPr lang="en-US" sz="1800" b="1" dirty="0" smtClean="0">
                <a:latin typeface="Courier New"/>
                <a:cs typeface="Courier New"/>
              </a:rPr>
              <a:t> </a:t>
            </a:r>
            <a:r>
              <a:rPr lang="en-US" sz="1800" b="1" dirty="0" err="1" smtClean="0">
                <a:latin typeface="Courier New"/>
                <a:cs typeface="Courier New"/>
              </a:rPr>
              <a:t>rdf:resource</a:t>
            </a:r>
            <a:r>
              <a:rPr lang="en-US" sz="1800" b="1" dirty="0" smtClean="0">
                <a:latin typeface="Courier New"/>
                <a:cs typeface="Courier New"/>
              </a:rPr>
              <a:t>=“...”/&gt;</a:t>
            </a:r>
            <a:br>
              <a:rPr lang="en-US" sz="1800" b="1" dirty="0" smtClean="0">
                <a:latin typeface="Courier New"/>
                <a:cs typeface="Courier New"/>
              </a:rPr>
            </a:br>
            <a:r>
              <a:rPr lang="en-US" sz="1800" b="1" dirty="0" smtClean="0">
                <a:latin typeface="Courier New"/>
                <a:cs typeface="Courier New"/>
              </a:rPr>
              <a:t>  &lt;</a:t>
            </a:r>
            <a:r>
              <a:rPr lang="en-US" sz="1800" b="1" dirty="0" err="1" smtClean="0">
                <a:latin typeface="Courier New"/>
                <a:cs typeface="Courier New"/>
              </a:rPr>
              <a:t>owl:hasSelf</a:t>
            </a:r>
            <a:r>
              <a:rPr lang="en-US" sz="1800" b="1" dirty="0" smtClean="0">
                <a:latin typeface="Courier New"/>
                <a:cs typeface="Courier New"/>
              </a:rPr>
              <a:t> </a:t>
            </a:r>
            <a:r>
              <a:rPr lang="en-US" sz="1800" b="1" dirty="0" err="1" smtClean="0">
                <a:latin typeface="Courier New"/>
                <a:cs typeface="Courier New"/>
              </a:rPr>
              <a:t>rdf:datatype</a:t>
            </a:r>
            <a:r>
              <a:rPr lang="en-US" sz="1800" b="1" dirty="0" smtClean="0">
                <a:latin typeface="Courier New"/>
                <a:cs typeface="Courier New"/>
              </a:rPr>
              <a:t>=“&amp;</a:t>
            </a:r>
            <a:r>
              <a:rPr lang="en-US" sz="1800" b="1" dirty="0" err="1" smtClean="0">
                <a:latin typeface="Courier New"/>
                <a:cs typeface="Courier New"/>
              </a:rPr>
              <a:t>xsd;boolean</a:t>
            </a:r>
            <a:r>
              <a:rPr lang="en-US" sz="1800" b="1" dirty="0" smtClean="0">
                <a:latin typeface="Courier New"/>
                <a:cs typeface="Courier New"/>
              </a:rPr>
              <a:t>”&gt;true&lt;/</a:t>
            </a:r>
            <a:r>
              <a:rPr lang="en-US" sz="1800" b="1" dirty="0" err="1" smtClean="0">
                <a:latin typeface="Courier New"/>
                <a:cs typeface="Courier New"/>
              </a:rPr>
              <a:t>owl:hasSelf</a:t>
            </a:r>
            <a:r>
              <a:rPr lang="en-US" sz="1800" b="1" dirty="0" smtClean="0">
                <a:latin typeface="Courier New"/>
                <a:cs typeface="Courier New"/>
              </a:rPr>
              <a:t>&gt;</a:t>
            </a:r>
            <a:br>
              <a:rPr lang="en-US" sz="1800" b="1" dirty="0" smtClean="0">
                <a:latin typeface="Courier New"/>
                <a:cs typeface="Courier New"/>
              </a:rPr>
            </a:br>
            <a:r>
              <a:rPr lang="en-US" sz="1800" b="1" dirty="0" smtClean="0">
                <a:latin typeface="Courier New"/>
                <a:cs typeface="Courier New"/>
              </a:rPr>
              <a:t>&lt;/</a:t>
            </a:r>
            <a:r>
              <a:rPr lang="en-US" sz="1800" b="1" dirty="0" err="1" smtClean="0">
                <a:latin typeface="Courier New"/>
                <a:cs typeface="Courier New"/>
              </a:rPr>
              <a:t>owl:Restriction</a:t>
            </a:r>
            <a:r>
              <a:rPr lang="en-US" sz="1800" b="1" dirty="0" smtClean="0">
                <a:latin typeface="Courier New"/>
                <a:cs typeface="Courier New"/>
              </a:rPr>
              <a:t>&gt;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Constructs: Qualified Cardinality</a:t>
            </a:r>
          </a:p>
        </p:txBody>
      </p:sp>
      <p:sp>
        <p:nvSpPr>
          <p:cNvPr id="11776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OWL 1 lets us either specify the local range of a property, </a:t>
            </a:r>
            <a:br>
              <a:rPr lang="en-US" dirty="0" smtClean="0"/>
            </a:br>
            <a:r>
              <a:rPr lang="en-US" dirty="0" smtClean="0"/>
              <a:t>or the number of values taken by the property</a:t>
            </a:r>
          </a:p>
          <a:p>
            <a:r>
              <a:rPr lang="en-US" dirty="0" smtClean="0"/>
              <a:t>OWL 2 lets us specify both together: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1800" b="1" dirty="0" smtClean="0">
                <a:latin typeface="Courier New"/>
                <a:cs typeface="Courier New"/>
              </a:rPr>
              <a:t>&lt;</a:t>
            </a:r>
            <a:r>
              <a:rPr lang="en-US" sz="1800" b="1" dirty="0" err="1" smtClean="0">
                <a:latin typeface="Courier New"/>
                <a:cs typeface="Courier New"/>
              </a:rPr>
              <a:t>owl:Restriction</a:t>
            </a:r>
            <a:r>
              <a:rPr lang="en-US" sz="1800" b="1" dirty="0" smtClean="0">
                <a:latin typeface="Courier New"/>
                <a:cs typeface="Courier New"/>
              </a:rPr>
              <a:t>&gt;</a:t>
            </a:r>
            <a:br>
              <a:rPr lang="en-US" sz="1800" b="1" dirty="0" smtClean="0">
                <a:latin typeface="Courier New"/>
                <a:cs typeface="Courier New"/>
              </a:rPr>
            </a:br>
            <a:r>
              <a:rPr lang="en-US" sz="1800" b="1" dirty="0" smtClean="0">
                <a:latin typeface="Courier New"/>
                <a:cs typeface="Courier New"/>
              </a:rPr>
              <a:t>  &lt;</a:t>
            </a:r>
            <a:r>
              <a:rPr lang="en-US" sz="1800" b="1" dirty="0" err="1" smtClean="0">
                <a:latin typeface="Courier New"/>
                <a:cs typeface="Courier New"/>
              </a:rPr>
              <a:t>owl:onProperty</a:t>
            </a:r>
            <a:r>
              <a:rPr lang="en-US" sz="1800" b="1" dirty="0" smtClean="0">
                <a:latin typeface="Courier New"/>
                <a:cs typeface="Courier New"/>
              </a:rPr>
              <a:t> </a:t>
            </a:r>
            <a:r>
              <a:rPr lang="en-US" sz="1800" b="1" dirty="0" err="1" smtClean="0">
                <a:latin typeface="Courier New"/>
                <a:cs typeface="Courier New"/>
              </a:rPr>
              <a:t>rdf:resource</a:t>
            </a:r>
            <a:r>
              <a:rPr lang="en-US" sz="1800" b="1" dirty="0" smtClean="0">
                <a:latin typeface="Courier New"/>
                <a:cs typeface="Courier New"/>
              </a:rPr>
              <a:t>=“</a:t>
            </a:r>
            <a:r>
              <a:rPr lang="en-US" sz="1800" b="1" dirty="0" err="1" smtClean="0">
                <a:latin typeface="Courier New"/>
                <a:cs typeface="Courier New"/>
              </a:rPr>
              <a:t>hasPart</a:t>
            </a:r>
            <a:r>
              <a:rPr lang="en-US" sz="1800" b="1" dirty="0" smtClean="0">
                <a:latin typeface="Courier New"/>
                <a:cs typeface="Courier New"/>
              </a:rPr>
              <a:t>”/&gt;</a:t>
            </a:r>
            <a:br>
              <a:rPr lang="en-US" sz="1800" b="1" dirty="0" smtClean="0">
                <a:latin typeface="Courier New"/>
                <a:cs typeface="Courier New"/>
              </a:rPr>
            </a:br>
            <a:r>
              <a:rPr lang="en-US" sz="1800" b="1" dirty="0" smtClean="0">
                <a:latin typeface="Courier New"/>
                <a:cs typeface="Courier New"/>
              </a:rPr>
              <a:t>  &lt;</a:t>
            </a:r>
            <a:r>
              <a:rPr lang="en-US" sz="1800" b="1" dirty="0" err="1" smtClean="0">
                <a:latin typeface="Courier New"/>
                <a:cs typeface="Courier New"/>
              </a:rPr>
              <a:t>owl:onClass</a:t>
            </a:r>
            <a:r>
              <a:rPr lang="en-US" sz="1800" b="1" dirty="0" smtClean="0">
                <a:latin typeface="Courier New"/>
                <a:cs typeface="Courier New"/>
              </a:rPr>
              <a:t> </a:t>
            </a:r>
            <a:r>
              <a:rPr lang="en-US" sz="1800" b="1" dirty="0" err="1" smtClean="0">
                <a:latin typeface="Courier New"/>
                <a:cs typeface="Courier New"/>
              </a:rPr>
              <a:t>rdf:resource</a:t>
            </a:r>
            <a:r>
              <a:rPr lang="en-US" sz="1800" b="1" dirty="0" smtClean="0">
                <a:latin typeface="Courier New"/>
                <a:cs typeface="Courier New"/>
              </a:rPr>
              <a:t>=“Wheel”/&gt;</a:t>
            </a:r>
            <a:br>
              <a:rPr lang="en-US" sz="1800" b="1" dirty="0" smtClean="0">
                <a:latin typeface="Courier New"/>
                <a:cs typeface="Courier New"/>
              </a:rPr>
            </a:br>
            <a:r>
              <a:rPr lang="en-US" sz="1800" b="1" dirty="0" smtClean="0">
                <a:latin typeface="Courier New"/>
                <a:cs typeface="Courier New"/>
              </a:rPr>
              <a:t>  &lt;</a:t>
            </a:r>
            <a:r>
              <a:rPr lang="en-US" sz="1800" b="1" dirty="0" err="1" smtClean="0">
                <a:latin typeface="Courier New"/>
                <a:cs typeface="Courier New"/>
              </a:rPr>
              <a:t>owl:cardinality</a:t>
            </a:r>
            <a:r>
              <a:rPr lang="en-US" sz="1800" b="1" dirty="0" smtClean="0">
                <a:latin typeface="Courier New"/>
                <a:cs typeface="Courier New"/>
              </a:rPr>
              <a:t> </a:t>
            </a:r>
            <a:r>
              <a:rPr lang="en-US" sz="1800" b="1" dirty="0" err="1" smtClean="0">
                <a:latin typeface="Courier New"/>
                <a:cs typeface="Courier New"/>
              </a:rPr>
              <a:t>rdf:datatype</a:t>
            </a:r>
            <a:r>
              <a:rPr lang="en-US" sz="1800" b="1" dirty="0" smtClean="0">
                <a:latin typeface="Courier New"/>
                <a:cs typeface="Courier New"/>
              </a:rPr>
              <a:t>=“&amp;</a:t>
            </a:r>
            <a:r>
              <a:rPr lang="en-US" sz="1800" b="1" dirty="0" err="1" smtClean="0">
                <a:latin typeface="Courier New"/>
                <a:cs typeface="Courier New"/>
              </a:rPr>
              <a:t>xsd;integer</a:t>
            </a:r>
            <a:r>
              <a:rPr lang="en-US" sz="1800" b="1" dirty="0" smtClean="0">
                <a:latin typeface="Courier New"/>
                <a:cs typeface="Courier New"/>
              </a:rPr>
              <a:t>”&gt;4&lt;/</a:t>
            </a:r>
            <a:r>
              <a:rPr lang="en-US" sz="1800" b="1" dirty="0" err="1" smtClean="0">
                <a:latin typeface="Courier New"/>
                <a:cs typeface="Courier New"/>
              </a:rPr>
              <a:t>owl:cardinality</a:t>
            </a:r>
            <a:r>
              <a:rPr lang="en-US" sz="1800" b="1" dirty="0" smtClean="0">
                <a:latin typeface="Courier New"/>
                <a:cs typeface="Courier New"/>
              </a:rPr>
              <a:t>&gt;</a:t>
            </a:r>
            <a:br>
              <a:rPr lang="en-US" sz="1800" b="1" dirty="0" smtClean="0">
                <a:latin typeface="Courier New"/>
                <a:cs typeface="Courier New"/>
              </a:rPr>
            </a:br>
            <a:r>
              <a:rPr lang="en-US" sz="1800" b="1" dirty="0" smtClean="0">
                <a:latin typeface="Courier New"/>
                <a:cs typeface="Courier New"/>
              </a:rPr>
              <a:t>&lt;/</a:t>
            </a:r>
            <a:r>
              <a:rPr lang="en-US" sz="1800" b="1" dirty="0" err="1" smtClean="0">
                <a:latin typeface="Courier New"/>
                <a:cs typeface="Courier New"/>
              </a:rPr>
              <a:t>owl:Restriction</a:t>
            </a:r>
            <a:r>
              <a:rPr lang="en-US" sz="1800" b="1" dirty="0" smtClean="0">
                <a:latin typeface="Courier New"/>
                <a:cs typeface="Courier New"/>
              </a:rPr>
              <a:t>&gt;</a:t>
            </a:r>
            <a:endParaRPr lang="en-US" dirty="0" smtClean="0"/>
          </a:p>
          <a:p>
            <a:r>
              <a:rPr lang="en-US" dirty="0" smtClean="0"/>
              <a:t>Similar construct for </a:t>
            </a:r>
            <a:r>
              <a:rPr lang="en-US" dirty="0" err="1" smtClean="0"/>
              <a:t>datatype</a:t>
            </a:r>
            <a:r>
              <a:rPr lang="en-US" dirty="0" smtClean="0"/>
              <a:t> properties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17764" name="Picture 4" descr="latex-image-1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399532"/>
            <a:ext cx="35560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Constructs: Reflexive Properties</a:t>
            </a:r>
          </a:p>
        </p:txBody>
      </p:sp>
      <p:sp>
        <p:nvSpPr>
          <p:cNvPr id="11878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Allows us to assert that a property is globally reflexive (relates every object to itself)</a:t>
            </a:r>
          </a:p>
          <a:p>
            <a:pPr marL="269875" indent="-269875">
              <a:buFont typeface="Arial" charset="0"/>
              <a:buChar char="•"/>
            </a:pPr>
            <a:endParaRPr lang="en-US" dirty="0" smtClean="0"/>
          </a:p>
          <a:p>
            <a:pPr marL="0" indent="0">
              <a:buFont typeface="Arial" charset="0"/>
              <a:buNone/>
            </a:pPr>
            <a:r>
              <a:rPr lang="en-US" sz="1800" b="1" dirty="0" smtClean="0">
                <a:latin typeface="Courier New"/>
                <a:cs typeface="Courier New"/>
              </a:rPr>
              <a:t>&lt;</a:t>
            </a:r>
            <a:r>
              <a:rPr lang="en-US" sz="1800" b="1" dirty="0" err="1" smtClean="0">
                <a:latin typeface="Courier New"/>
                <a:cs typeface="Courier New"/>
              </a:rPr>
              <a:t>owl:ReflexiveProperty</a:t>
            </a:r>
            <a:r>
              <a:rPr lang="en-US" sz="1800" b="1" dirty="0" smtClean="0">
                <a:latin typeface="Courier New"/>
                <a:cs typeface="Courier New"/>
              </a:rPr>
              <a:t> </a:t>
            </a:r>
            <a:r>
              <a:rPr lang="en-US" sz="1800" b="1" dirty="0" err="1" smtClean="0">
                <a:latin typeface="Courier New"/>
                <a:cs typeface="Courier New"/>
              </a:rPr>
              <a:t>rdf:about</a:t>
            </a:r>
            <a:r>
              <a:rPr lang="en-US" sz="1800" b="1" dirty="0" smtClean="0">
                <a:latin typeface="Courier New"/>
                <a:cs typeface="Courier New"/>
              </a:rPr>
              <a:t>=“</a:t>
            </a:r>
            <a:r>
              <a:rPr lang="en-US" sz="1800" b="1" dirty="0" err="1" smtClean="0">
                <a:latin typeface="Courier New"/>
                <a:cs typeface="Courier New"/>
              </a:rPr>
              <a:t>sameAgeAs</a:t>
            </a:r>
            <a:r>
              <a:rPr lang="en-US" sz="1800" b="1" dirty="0" smtClean="0">
                <a:latin typeface="Courier New"/>
                <a:cs typeface="Courier New"/>
              </a:rPr>
              <a:t>”/&gt;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Constructs: </a:t>
            </a:r>
            <a:r>
              <a:rPr lang="en-US" dirty="0" err="1" smtClean="0"/>
              <a:t>Irreflexive</a:t>
            </a:r>
            <a:r>
              <a:rPr lang="en-US" dirty="0" smtClean="0"/>
              <a:t> Properties</a:t>
            </a:r>
          </a:p>
        </p:txBody>
      </p:sp>
      <p:sp>
        <p:nvSpPr>
          <p:cNvPr id="11981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Allows us to assert that a property relates no object to itself</a:t>
            </a:r>
          </a:p>
          <a:p>
            <a:pPr marL="269875" indent="-269875">
              <a:buFont typeface="Arial" charset="0"/>
              <a:buChar char="•"/>
            </a:pPr>
            <a:endParaRPr lang="en-US" dirty="0" smtClean="0"/>
          </a:p>
          <a:p>
            <a:pPr marL="0" indent="0">
              <a:buFont typeface="Arial" charset="0"/>
              <a:buNone/>
            </a:pPr>
            <a:r>
              <a:rPr lang="en-US" sz="1800" b="1" dirty="0" smtClean="0">
                <a:latin typeface="Courier New"/>
                <a:cs typeface="Courier New"/>
              </a:rPr>
              <a:t>&lt;</a:t>
            </a:r>
            <a:r>
              <a:rPr lang="en-US" sz="1800" b="1" dirty="0" err="1" smtClean="0">
                <a:latin typeface="Courier New"/>
                <a:cs typeface="Courier New"/>
              </a:rPr>
              <a:t>owl:IrreflexiveProperty</a:t>
            </a:r>
            <a:r>
              <a:rPr lang="en-US" sz="1800" b="1" dirty="0" smtClean="0">
                <a:latin typeface="Courier New"/>
                <a:cs typeface="Courier New"/>
              </a:rPr>
              <a:t> </a:t>
            </a:r>
            <a:r>
              <a:rPr lang="en-US" sz="1800" b="1" dirty="0" err="1" smtClean="0">
                <a:latin typeface="Courier New"/>
                <a:cs typeface="Courier New"/>
              </a:rPr>
              <a:t>rdf:about</a:t>
            </a:r>
            <a:r>
              <a:rPr lang="en-US" sz="1800" b="1" dirty="0" smtClean="0">
                <a:latin typeface="Courier New"/>
                <a:cs typeface="Courier New"/>
              </a:rPr>
              <a:t>=“</a:t>
            </a:r>
            <a:r>
              <a:rPr lang="en-US" sz="1800" b="1" dirty="0" err="1" smtClean="0">
                <a:latin typeface="Courier New"/>
                <a:cs typeface="Courier New"/>
              </a:rPr>
              <a:t>strictlyTallerThan</a:t>
            </a:r>
            <a:r>
              <a:rPr lang="en-US" sz="1800" b="1" dirty="0" smtClean="0">
                <a:latin typeface="Courier New"/>
                <a:cs typeface="Courier New"/>
              </a:rPr>
              <a:t>”/&gt;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Constructs: Asymmetric Properties</a:t>
            </a:r>
          </a:p>
        </p:txBody>
      </p:sp>
      <p:sp>
        <p:nvSpPr>
          <p:cNvPr id="12083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Allows us to assert that a property is asymmetric:</a:t>
            </a:r>
          </a:p>
          <a:p>
            <a:pPr marL="539750" lvl="1" indent="-269875">
              <a:buFont typeface="Arial" charset="0"/>
              <a:buChar char="•"/>
            </a:pPr>
            <a:r>
              <a:rPr lang="en-US" dirty="0" smtClean="0"/>
              <a:t>If p(</a:t>
            </a:r>
            <a:r>
              <a:rPr lang="en-US" dirty="0" err="1" smtClean="0"/>
              <a:t>x,y</a:t>
            </a:r>
            <a:r>
              <a:rPr lang="en-US" dirty="0" smtClean="0"/>
              <a:t>), then not p(</a:t>
            </a:r>
            <a:r>
              <a:rPr lang="en-US" dirty="0" err="1" smtClean="0"/>
              <a:t>y,x</a:t>
            </a:r>
            <a:r>
              <a:rPr lang="en-US" dirty="0" smtClean="0"/>
              <a:t>)</a:t>
            </a:r>
          </a:p>
          <a:p>
            <a:pPr marL="539750" lvl="1" indent="-269875">
              <a:buFont typeface="Arial" charset="0"/>
              <a:buChar char="•"/>
            </a:pPr>
            <a:endParaRPr lang="en-US" dirty="0" smtClean="0"/>
          </a:p>
          <a:p>
            <a:pPr marL="0" indent="0">
              <a:buFont typeface="Arial" charset="0"/>
              <a:buNone/>
            </a:pPr>
            <a:r>
              <a:rPr lang="en-US" sz="1800" b="1" dirty="0" smtClean="0">
                <a:latin typeface="Courier New"/>
                <a:cs typeface="Courier New"/>
              </a:rPr>
              <a:t>&lt;</a:t>
            </a:r>
            <a:r>
              <a:rPr lang="en-US" sz="1800" b="1" dirty="0" err="1" smtClean="0">
                <a:latin typeface="Courier New"/>
                <a:cs typeface="Courier New"/>
              </a:rPr>
              <a:t>owl:AsymmetricProperty</a:t>
            </a:r>
            <a:r>
              <a:rPr lang="en-US" sz="1800" b="1" dirty="0" smtClean="0">
                <a:latin typeface="Courier New"/>
                <a:cs typeface="Courier New"/>
              </a:rPr>
              <a:t> </a:t>
            </a:r>
            <a:r>
              <a:rPr lang="en-US" sz="1800" b="1" dirty="0" err="1" smtClean="0">
                <a:latin typeface="Courier New"/>
                <a:cs typeface="Courier New"/>
              </a:rPr>
              <a:t>rdf:about</a:t>
            </a:r>
            <a:r>
              <a:rPr lang="en-US" sz="1800" b="1" dirty="0" smtClean="0">
                <a:latin typeface="Courier New"/>
                <a:cs typeface="Courier New"/>
              </a:rPr>
              <a:t>=“</a:t>
            </a:r>
            <a:r>
              <a:rPr lang="en-US" sz="1800" b="1" dirty="0" err="1" smtClean="0">
                <a:latin typeface="Courier New"/>
                <a:cs typeface="Courier New"/>
              </a:rPr>
              <a:t>strictlyTallerThan</a:t>
            </a:r>
            <a:r>
              <a:rPr lang="en-US" sz="1800" b="1" dirty="0" smtClean="0">
                <a:latin typeface="Courier New"/>
                <a:cs typeface="Courier New"/>
              </a:rPr>
              <a:t>”/&gt;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OWL 1.0 Species</a:t>
            </a:r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124200" y="4365625"/>
            <a:ext cx="2879725" cy="504825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b="1">
                <a:solidFill>
                  <a:schemeClr val="tx2"/>
                </a:solidFill>
                <a:latin typeface="Georgia" charset="0"/>
                <a:ea typeface="Georgia" charset="0"/>
                <a:cs typeface="Georgia" charset="0"/>
              </a:rPr>
              <a:t>RDF(S)</a:t>
            </a:r>
            <a:endParaRPr lang="en-US" b="1">
              <a:solidFill>
                <a:schemeClr val="tx2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3124200" y="3717925"/>
            <a:ext cx="2879725" cy="5048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b="1">
                <a:solidFill>
                  <a:schemeClr val="tx2"/>
                </a:solidFill>
                <a:latin typeface="Georgia" charset="0"/>
                <a:ea typeface="Georgia" charset="0"/>
                <a:cs typeface="Georgia" charset="0"/>
              </a:rPr>
              <a:t>OWL Lite</a:t>
            </a:r>
            <a:endParaRPr lang="en-US" b="1">
              <a:solidFill>
                <a:schemeClr val="tx2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3124200" y="3070225"/>
            <a:ext cx="2879725" cy="5048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b="1">
                <a:solidFill>
                  <a:schemeClr val="tx2"/>
                </a:solidFill>
                <a:latin typeface="Georgia" charset="0"/>
                <a:ea typeface="Georgia" charset="0"/>
                <a:cs typeface="Georgia" charset="0"/>
              </a:rPr>
              <a:t>OWL DL</a:t>
            </a:r>
            <a:endParaRPr lang="en-US" b="1">
              <a:solidFill>
                <a:schemeClr val="tx2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3124200" y="2420938"/>
            <a:ext cx="2879725" cy="5048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b="1">
                <a:solidFill>
                  <a:schemeClr val="tx2"/>
                </a:solidFill>
                <a:latin typeface="Georgia" charset="0"/>
                <a:ea typeface="Georgia" charset="0"/>
                <a:cs typeface="Georgia" charset="0"/>
              </a:rPr>
              <a:t>OWL Full</a:t>
            </a:r>
            <a:endParaRPr lang="en-US" b="1">
              <a:solidFill>
                <a:schemeClr val="tx2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 flipV="1">
            <a:off x="2819400" y="2438400"/>
            <a:ext cx="0" cy="2438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 flipV="1">
            <a:off x="6324600" y="2438400"/>
            <a:ext cx="0" cy="2438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1454150" y="3114675"/>
            <a:ext cx="13938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GB">
                <a:latin typeface="Georgia" charset="0"/>
                <a:ea typeface="Georgia" charset="0"/>
                <a:cs typeface="Georgia" charset="0"/>
              </a:rPr>
              <a:t>Increasing</a:t>
            </a:r>
          </a:p>
          <a:p>
            <a:pPr algn="r"/>
            <a:r>
              <a:rPr lang="en-GB">
                <a:latin typeface="Georgia" charset="0"/>
                <a:ea typeface="Georgia" charset="0"/>
                <a:cs typeface="Georgia" charset="0"/>
              </a:rPr>
              <a:t>expressivity</a:t>
            </a: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6324600" y="3098800"/>
            <a:ext cx="13049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>
                <a:latin typeface="Georgia" charset="0"/>
                <a:ea typeface="Georgia" charset="0"/>
                <a:cs typeface="Georgia" charset="0"/>
              </a:rPr>
              <a:t>Increasing</a:t>
            </a:r>
          </a:p>
          <a:p>
            <a:r>
              <a:rPr lang="en-GB">
                <a:latin typeface="Georgia" charset="0"/>
                <a:ea typeface="Georgia" charset="0"/>
                <a:cs typeface="Georgia" charset="0"/>
              </a:rPr>
              <a:t>complexity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Constructs: Disjoint Properties</a:t>
            </a:r>
          </a:p>
        </p:txBody>
      </p:sp>
      <p:sp>
        <p:nvSpPr>
          <p:cNvPr id="12185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Allows us to state that two individuals cannot be related to each other by two different properties that have been declared disjoint</a:t>
            </a:r>
          </a:p>
          <a:p>
            <a:pPr marL="269875" indent="-269875">
              <a:buFont typeface="Arial" charset="0"/>
              <a:buChar char="•"/>
            </a:pPr>
            <a:endParaRPr lang="en-US" dirty="0" smtClean="0"/>
          </a:p>
          <a:p>
            <a:pPr marL="0" indent="0">
              <a:buFont typeface="Arial" charset="0"/>
              <a:buNone/>
            </a:pPr>
            <a:r>
              <a:rPr lang="en-US" sz="1800" b="1" dirty="0" smtClean="0">
                <a:latin typeface="Courier New"/>
                <a:cs typeface="Courier New"/>
              </a:rPr>
              <a:t>&lt;</a:t>
            </a:r>
            <a:r>
              <a:rPr lang="en-US" sz="1800" b="1" dirty="0" err="1" smtClean="0">
                <a:latin typeface="Courier New"/>
                <a:cs typeface="Courier New"/>
              </a:rPr>
              <a:t>owl:ObjectProperty</a:t>
            </a:r>
            <a:r>
              <a:rPr lang="en-US" sz="1800" b="1" dirty="0" smtClean="0">
                <a:latin typeface="Courier New"/>
                <a:cs typeface="Courier New"/>
              </a:rPr>
              <a:t> </a:t>
            </a:r>
            <a:r>
              <a:rPr lang="en-US" sz="1800" b="1" dirty="0" err="1" smtClean="0">
                <a:latin typeface="Courier New"/>
                <a:cs typeface="Courier New"/>
              </a:rPr>
              <a:t>rdf:about</a:t>
            </a:r>
            <a:r>
              <a:rPr lang="en-US" sz="1800" b="1" dirty="0" smtClean="0">
                <a:latin typeface="Courier New"/>
                <a:cs typeface="Courier New"/>
              </a:rPr>
              <a:t>=“</a:t>
            </a:r>
            <a:r>
              <a:rPr lang="en-US" sz="1800" b="1" dirty="0" err="1" smtClean="0">
                <a:latin typeface="Courier New"/>
                <a:cs typeface="Courier New"/>
              </a:rPr>
              <a:t>connectedTo</a:t>
            </a:r>
            <a:r>
              <a:rPr lang="en-US" sz="1800" b="1" dirty="0" smtClean="0">
                <a:latin typeface="Courier New"/>
                <a:cs typeface="Courier New"/>
              </a:rPr>
              <a:t>”&gt;</a:t>
            </a:r>
            <a:br>
              <a:rPr lang="en-US" sz="1800" b="1" dirty="0" smtClean="0">
                <a:latin typeface="Courier New"/>
                <a:cs typeface="Courier New"/>
              </a:rPr>
            </a:br>
            <a:r>
              <a:rPr lang="en-US" sz="1800" b="1" dirty="0" smtClean="0">
                <a:latin typeface="Courier New"/>
                <a:cs typeface="Courier New"/>
              </a:rPr>
              <a:t>  &lt;</a:t>
            </a:r>
            <a:r>
              <a:rPr lang="en-US" sz="1800" b="1" dirty="0" err="1" smtClean="0">
                <a:latin typeface="Courier New"/>
                <a:cs typeface="Courier New"/>
              </a:rPr>
              <a:t>owl:propertyDisjointWithrdf:resource</a:t>
            </a:r>
            <a:r>
              <a:rPr lang="en-US" sz="1800" b="1" dirty="0" smtClean="0">
                <a:latin typeface="Courier New"/>
                <a:cs typeface="Courier New"/>
              </a:rPr>
              <a:t>=“</a:t>
            </a:r>
            <a:r>
              <a:rPr lang="en-US" sz="1800" b="1" dirty="0" err="1" smtClean="0">
                <a:latin typeface="Courier New"/>
                <a:cs typeface="Courier New"/>
              </a:rPr>
              <a:t>contiguousWith</a:t>
            </a:r>
            <a:r>
              <a:rPr lang="en-US" sz="1800" b="1" dirty="0" smtClean="0">
                <a:latin typeface="Courier New"/>
                <a:cs typeface="Courier New"/>
              </a:rPr>
              <a:t>”/&gt;</a:t>
            </a:r>
            <a:br>
              <a:rPr lang="en-US" sz="1800" b="1" dirty="0" smtClean="0">
                <a:latin typeface="Courier New"/>
                <a:cs typeface="Courier New"/>
              </a:rPr>
            </a:br>
            <a:r>
              <a:rPr lang="en-US" sz="1800" b="1" dirty="0" smtClean="0">
                <a:latin typeface="Courier New"/>
                <a:cs typeface="Courier New"/>
              </a:rPr>
              <a:t>&lt;/</a:t>
            </a:r>
            <a:r>
              <a:rPr lang="en-US" sz="1800" b="1" dirty="0" err="1" smtClean="0">
                <a:latin typeface="Courier New"/>
                <a:cs typeface="Courier New"/>
              </a:rPr>
              <a:t>owl:ObjectProperty</a:t>
            </a:r>
            <a:r>
              <a:rPr lang="en-US" sz="1800" b="1" dirty="0" smtClean="0">
                <a:latin typeface="Courier New"/>
                <a:cs typeface="Courier New"/>
              </a:rPr>
              <a:t>&gt;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 Constructs: Property Chain Inclusion</a:t>
            </a:r>
            <a:endParaRPr lang="en-US" dirty="0" smtClean="0"/>
          </a:p>
        </p:txBody>
      </p:sp>
      <p:sp>
        <p:nvSpPr>
          <p:cNvPr id="12288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OWL 1 does not let us define a property as a composition of other properties</a:t>
            </a:r>
          </a:p>
          <a:p>
            <a:pPr lvl="1"/>
            <a:r>
              <a:rPr lang="en-US" dirty="0" smtClean="0"/>
              <a:t>Example: </a:t>
            </a:r>
            <a:r>
              <a:rPr lang="en-US" dirty="0" err="1" smtClean="0"/>
              <a:t>hasUncle</a:t>
            </a:r>
            <a:r>
              <a:rPr lang="en-US" dirty="0" smtClean="0"/>
              <a:t> </a:t>
            </a:r>
            <a:r>
              <a:rPr lang="en-GB" dirty="0" smtClean="0"/>
              <a:t>≡ </a:t>
            </a:r>
            <a:r>
              <a:rPr lang="en-GB" dirty="0" err="1" smtClean="0"/>
              <a:t>hasParent</a:t>
            </a:r>
            <a:r>
              <a:rPr lang="en-GB" dirty="0" smtClean="0"/>
              <a:t> o </a:t>
            </a:r>
            <a:r>
              <a:rPr lang="en-GB" dirty="0" err="1" smtClean="0"/>
              <a:t>hasBrother</a:t>
            </a:r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OWL 2 lets us define such property compositions</a:t>
            </a:r>
          </a:p>
          <a:p>
            <a:pPr marL="0" indent="0">
              <a:buNone/>
            </a:pPr>
            <a:r>
              <a:rPr lang="en-GB" sz="1800" b="1" dirty="0" smtClean="0">
                <a:latin typeface="Courier New"/>
                <a:cs typeface="Courier New"/>
              </a:rPr>
              <a:t>&lt;</a:t>
            </a:r>
            <a:r>
              <a:rPr lang="en-GB" sz="1800" b="1" dirty="0" err="1" smtClean="0">
                <a:latin typeface="Courier New"/>
                <a:cs typeface="Courier New"/>
              </a:rPr>
              <a:t>owl:ObjectProperty</a:t>
            </a:r>
            <a:r>
              <a:rPr lang="en-GB" sz="1800" b="1" dirty="0" smtClean="0">
                <a:latin typeface="Courier New"/>
                <a:cs typeface="Courier New"/>
              </a:rPr>
              <a:t> </a:t>
            </a:r>
            <a:r>
              <a:rPr lang="en-GB" sz="1800" b="1" dirty="0" err="1" smtClean="0">
                <a:latin typeface="Courier New"/>
                <a:cs typeface="Courier New"/>
              </a:rPr>
              <a:t>rdf:about</a:t>
            </a:r>
            <a:r>
              <a:rPr lang="en-GB" sz="1800" b="1" dirty="0" smtClean="0">
                <a:latin typeface="Courier New"/>
                <a:cs typeface="Courier New"/>
              </a:rPr>
              <a:t>=“</a:t>
            </a:r>
            <a:r>
              <a:rPr lang="en-GB" sz="1800" b="1" dirty="0" err="1" smtClean="0">
                <a:latin typeface="Courier New"/>
                <a:cs typeface="Courier New"/>
              </a:rPr>
              <a:t>hasUncle</a:t>
            </a:r>
            <a:r>
              <a:rPr lang="en-GB" sz="1800" b="1" dirty="0" smtClean="0">
                <a:latin typeface="Courier New"/>
                <a:cs typeface="Courier New"/>
              </a:rPr>
              <a:t>”&gt;</a:t>
            </a:r>
            <a:br>
              <a:rPr lang="en-GB" sz="1800" b="1" dirty="0" smtClean="0">
                <a:latin typeface="Courier New"/>
                <a:cs typeface="Courier New"/>
              </a:rPr>
            </a:br>
            <a:r>
              <a:rPr lang="en-GB" sz="1800" b="1" dirty="0" smtClean="0">
                <a:latin typeface="Courier New"/>
                <a:cs typeface="Courier New"/>
              </a:rPr>
              <a:t>  &lt;</a:t>
            </a:r>
            <a:r>
              <a:rPr lang="en-GB" sz="1800" b="1" dirty="0" err="1" smtClean="0">
                <a:latin typeface="Courier New"/>
                <a:cs typeface="Courier New"/>
              </a:rPr>
              <a:t>owl:propertyChainAxiom</a:t>
            </a:r>
            <a:r>
              <a:rPr lang="en-GB" sz="1800" b="1" dirty="0" smtClean="0">
                <a:latin typeface="Courier New"/>
                <a:cs typeface="Courier New"/>
              </a:rPr>
              <a:t> </a:t>
            </a:r>
            <a:r>
              <a:rPr lang="en-US" sz="1800" b="1" dirty="0" err="1" smtClean="0">
                <a:latin typeface="Courier New"/>
                <a:cs typeface="Courier New"/>
              </a:rPr>
              <a:t>rdf:parseType</a:t>
            </a:r>
            <a:r>
              <a:rPr lang="en-US" sz="1800" b="1" dirty="0" smtClean="0">
                <a:latin typeface="Courier New"/>
                <a:cs typeface="Courier New"/>
              </a:rPr>
              <a:t>=“Collection”&gt;</a:t>
            </a:r>
            <a:br>
              <a:rPr lang="en-US" sz="1800" b="1" dirty="0" smtClean="0">
                <a:latin typeface="Courier New"/>
                <a:cs typeface="Courier New"/>
              </a:rPr>
            </a:br>
            <a:r>
              <a:rPr lang="en-US" sz="1800" b="1" dirty="0">
                <a:latin typeface="Courier New"/>
                <a:cs typeface="Courier New"/>
              </a:rPr>
              <a:t> </a:t>
            </a:r>
            <a:r>
              <a:rPr lang="en-US" sz="1800" b="1" dirty="0" smtClean="0">
                <a:latin typeface="Courier New"/>
                <a:cs typeface="Courier New"/>
              </a:rPr>
              <a:t>   &lt;</a:t>
            </a:r>
            <a:r>
              <a:rPr lang="en-US" sz="1800" b="1" dirty="0" err="1" smtClean="0">
                <a:latin typeface="Courier New"/>
                <a:cs typeface="Courier New"/>
              </a:rPr>
              <a:t>owl:ObjectProperty</a:t>
            </a:r>
            <a:r>
              <a:rPr lang="en-US" sz="1800" b="1" dirty="0" smtClean="0">
                <a:latin typeface="Courier New"/>
                <a:cs typeface="Courier New"/>
              </a:rPr>
              <a:t> </a:t>
            </a:r>
            <a:r>
              <a:rPr lang="en-US" sz="1800" b="1" dirty="0" err="1" smtClean="0">
                <a:latin typeface="Courier New"/>
                <a:cs typeface="Courier New"/>
              </a:rPr>
              <a:t>rdf:about</a:t>
            </a:r>
            <a:r>
              <a:rPr lang="en-US" sz="1800" b="1" dirty="0" smtClean="0">
                <a:latin typeface="Courier New"/>
                <a:cs typeface="Courier New"/>
              </a:rPr>
              <a:t>=“</a:t>
            </a:r>
            <a:r>
              <a:rPr lang="en-US" sz="1800" b="1" dirty="0" err="1" smtClean="0">
                <a:latin typeface="Courier New"/>
                <a:cs typeface="Courier New"/>
              </a:rPr>
              <a:t>hasParent</a:t>
            </a:r>
            <a:r>
              <a:rPr lang="en-US" sz="1800" b="1" dirty="0" smtClean="0">
                <a:latin typeface="Courier New"/>
                <a:cs typeface="Courier New"/>
              </a:rPr>
              <a:t>”/&gt;</a:t>
            </a:r>
            <a:br>
              <a:rPr lang="en-US" sz="1800" b="1" dirty="0" smtClean="0">
                <a:latin typeface="Courier New"/>
                <a:cs typeface="Courier New"/>
              </a:rPr>
            </a:br>
            <a:r>
              <a:rPr lang="en-US" sz="1800" b="1" dirty="0">
                <a:latin typeface="Courier New"/>
                <a:cs typeface="Courier New"/>
              </a:rPr>
              <a:t> </a:t>
            </a:r>
            <a:r>
              <a:rPr lang="en-US" sz="1800" b="1" dirty="0" smtClean="0">
                <a:latin typeface="Courier New"/>
                <a:cs typeface="Courier New"/>
              </a:rPr>
              <a:t>   &lt;</a:t>
            </a:r>
            <a:r>
              <a:rPr lang="en-US" sz="1800" b="1" dirty="0" err="1" smtClean="0">
                <a:latin typeface="Courier New"/>
                <a:cs typeface="Courier New"/>
              </a:rPr>
              <a:t>owl:ObjectProperty</a:t>
            </a:r>
            <a:r>
              <a:rPr lang="en-US" sz="1800" b="1" dirty="0" smtClean="0">
                <a:latin typeface="Courier New"/>
                <a:cs typeface="Courier New"/>
              </a:rPr>
              <a:t> </a:t>
            </a:r>
            <a:r>
              <a:rPr lang="en-US" sz="1800" b="1" dirty="0" err="1" smtClean="0">
                <a:latin typeface="Courier New"/>
                <a:cs typeface="Courier New"/>
              </a:rPr>
              <a:t>rdf:about</a:t>
            </a:r>
            <a:r>
              <a:rPr lang="en-US" sz="1800" b="1" dirty="0" smtClean="0">
                <a:latin typeface="Courier New"/>
                <a:cs typeface="Courier New"/>
              </a:rPr>
              <a:t>=“</a:t>
            </a:r>
            <a:r>
              <a:rPr lang="en-US" sz="1800" b="1" dirty="0" err="1" smtClean="0">
                <a:latin typeface="Courier New"/>
                <a:cs typeface="Courier New"/>
              </a:rPr>
              <a:t>hasBrother</a:t>
            </a:r>
            <a:r>
              <a:rPr lang="en-US" sz="1800" b="1" dirty="0" smtClean="0">
                <a:latin typeface="Courier New"/>
                <a:cs typeface="Courier New"/>
              </a:rPr>
              <a:t>”/&gt;</a:t>
            </a:r>
            <a:br>
              <a:rPr lang="en-US" sz="1800" b="1" dirty="0" smtClean="0">
                <a:latin typeface="Courier New"/>
                <a:cs typeface="Courier New"/>
              </a:rPr>
            </a:br>
            <a:r>
              <a:rPr lang="en-US" sz="1800" b="1" dirty="0" smtClean="0">
                <a:latin typeface="Courier New"/>
                <a:cs typeface="Courier New"/>
              </a:rPr>
              <a:t>  &lt;/</a:t>
            </a:r>
            <a:r>
              <a:rPr lang="en-US" sz="1800" b="1" dirty="0" err="1" smtClean="0">
                <a:latin typeface="Courier New"/>
                <a:cs typeface="Courier New"/>
              </a:rPr>
              <a:t>owl:propertyChainAxiom</a:t>
            </a:r>
            <a:r>
              <a:rPr lang="en-US" sz="1800" b="1" dirty="0" smtClean="0">
                <a:latin typeface="Courier New"/>
                <a:cs typeface="Courier New"/>
              </a:rPr>
              <a:t>&gt;</a:t>
            </a:r>
            <a:r>
              <a:rPr lang="en-GB" sz="1800" b="1" dirty="0" smtClean="0">
                <a:latin typeface="Courier New"/>
                <a:cs typeface="Courier New"/>
              </a:rPr>
              <a:t/>
            </a:r>
            <a:br>
              <a:rPr lang="en-GB" sz="1800" b="1" dirty="0" smtClean="0">
                <a:latin typeface="Courier New"/>
                <a:cs typeface="Courier New"/>
              </a:rPr>
            </a:br>
            <a:r>
              <a:rPr lang="en-GB" sz="1800" b="1" dirty="0" smtClean="0">
                <a:latin typeface="Courier New"/>
                <a:cs typeface="Courier New"/>
              </a:rPr>
              <a:t>&lt;/</a:t>
            </a:r>
            <a:r>
              <a:rPr lang="en-GB" sz="1800" b="1" dirty="0" err="1" smtClean="0">
                <a:latin typeface="Courier New"/>
                <a:cs typeface="Courier New"/>
              </a:rPr>
              <a:t>owl:ObjectProperty</a:t>
            </a:r>
            <a:r>
              <a:rPr lang="en-GB" sz="1800" b="1" dirty="0" smtClean="0">
                <a:latin typeface="Courier New"/>
                <a:cs typeface="Courier New"/>
              </a:rPr>
              <a:t>&gt;</a:t>
            </a:r>
            <a:endParaRPr lang="en-US" sz="1800" b="1" dirty="0" smtClean="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 Constructs: Keys</a:t>
            </a:r>
          </a:p>
        </p:txBody>
      </p:sp>
      <p:sp>
        <p:nvSpPr>
          <p:cNvPr id="12493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OWL 1 lets us define a property to be functional, so that individuals can be uniquely identified by values of that property</a:t>
            </a:r>
          </a:p>
          <a:p>
            <a:pPr marL="269875" indent="-269875">
              <a:buFont typeface="Arial" charset="0"/>
              <a:buChar char="•"/>
            </a:pPr>
            <a:r>
              <a:rPr lang="en-US" dirty="0" smtClean="0"/>
              <a:t>OWL 2 lets us define uniquely identifying keys that comprise several properties</a:t>
            </a:r>
          </a:p>
          <a:p>
            <a:pPr marL="269875" indent="-269875">
              <a:buFont typeface="Arial" charset="0"/>
              <a:buChar char="•"/>
            </a:pPr>
            <a:endParaRPr lang="en-US" dirty="0" smtClean="0"/>
          </a:p>
          <a:p>
            <a:pPr marL="0" indent="0">
              <a:buFont typeface="Arial" charset="0"/>
              <a:buNone/>
            </a:pPr>
            <a:r>
              <a:rPr lang="en-US" sz="1800" b="1" dirty="0" smtClean="0">
                <a:latin typeface="Courier New"/>
                <a:cs typeface="Courier New"/>
              </a:rPr>
              <a:t>&lt;</a:t>
            </a:r>
            <a:r>
              <a:rPr lang="en-US" sz="1800" b="1" dirty="0" err="1" smtClean="0">
                <a:latin typeface="Courier New"/>
                <a:cs typeface="Courier New"/>
              </a:rPr>
              <a:t>owl:Class</a:t>
            </a:r>
            <a:r>
              <a:rPr lang="en-US" sz="1800" b="1" dirty="0" smtClean="0">
                <a:latin typeface="Courier New"/>
                <a:cs typeface="Courier New"/>
              </a:rPr>
              <a:t> </a:t>
            </a:r>
            <a:r>
              <a:rPr lang="en-US" sz="1800" b="1" dirty="0" err="1" smtClean="0">
                <a:latin typeface="Courier New"/>
                <a:cs typeface="Courier New"/>
              </a:rPr>
              <a:t>rdf:about</a:t>
            </a:r>
            <a:r>
              <a:rPr lang="en-US" sz="1800" b="1" dirty="0" smtClean="0">
                <a:latin typeface="Courier New"/>
                <a:cs typeface="Courier New"/>
              </a:rPr>
              <a:t>=“Person”&gt;</a:t>
            </a:r>
            <a:r>
              <a:rPr lang="en-US" sz="1800" b="1" dirty="0">
                <a:latin typeface="Courier New"/>
                <a:cs typeface="Courier New"/>
              </a:rPr>
              <a:t/>
            </a:r>
            <a:br>
              <a:rPr lang="en-US" sz="1800" b="1" dirty="0">
                <a:latin typeface="Courier New"/>
                <a:cs typeface="Courier New"/>
              </a:rPr>
            </a:br>
            <a:r>
              <a:rPr lang="en-US" sz="1800" b="1" dirty="0" smtClean="0">
                <a:latin typeface="Courier New"/>
                <a:cs typeface="Courier New"/>
              </a:rPr>
              <a:t>  &lt;</a:t>
            </a:r>
            <a:r>
              <a:rPr lang="en-US" sz="1800" b="1" dirty="0" err="1" smtClean="0">
                <a:latin typeface="Courier New"/>
                <a:cs typeface="Courier New"/>
              </a:rPr>
              <a:t>owl:hasKey</a:t>
            </a:r>
            <a:r>
              <a:rPr lang="en-US" sz="1800" b="1" dirty="0" smtClean="0">
                <a:latin typeface="Courier New"/>
                <a:cs typeface="Courier New"/>
              </a:rPr>
              <a:t> </a:t>
            </a:r>
            <a:r>
              <a:rPr lang="en-US" sz="1800" b="1" dirty="0" err="1" smtClean="0">
                <a:latin typeface="Courier New"/>
                <a:cs typeface="Courier New"/>
              </a:rPr>
              <a:t>rdf:parseType</a:t>
            </a:r>
            <a:r>
              <a:rPr lang="en-US" sz="1800" b="1" dirty="0" smtClean="0">
                <a:latin typeface="Courier New"/>
                <a:cs typeface="Courier New"/>
              </a:rPr>
              <a:t>=“Collection”&gt;</a:t>
            </a:r>
            <a:r>
              <a:rPr lang="en-US" sz="1800" b="1" dirty="0">
                <a:latin typeface="Courier New"/>
                <a:cs typeface="Courier New"/>
              </a:rPr>
              <a:t/>
            </a:r>
            <a:br>
              <a:rPr lang="en-US" sz="1800" b="1" dirty="0">
                <a:latin typeface="Courier New"/>
                <a:cs typeface="Courier New"/>
              </a:rPr>
            </a:br>
            <a:r>
              <a:rPr lang="en-US" sz="1800" b="1" dirty="0" smtClean="0">
                <a:latin typeface="Courier New"/>
                <a:cs typeface="Courier New"/>
              </a:rPr>
              <a:t>    &lt;</a:t>
            </a:r>
            <a:r>
              <a:rPr lang="en-US" sz="1800" b="1" dirty="0" err="1" smtClean="0">
                <a:latin typeface="Courier New"/>
                <a:cs typeface="Courier New"/>
              </a:rPr>
              <a:t>owl:DatatypeProperty</a:t>
            </a:r>
            <a:r>
              <a:rPr lang="en-US" sz="1800" b="1" dirty="0" smtClean="0">
                <a:latin typeface="Courier New"/>
                <a:cs typeface="Courier New"/>
              </a:rPr>
              <a:t> </a:t>
            </a:r>
            <a:r>
              <a:rPr lang="en-US" sz="1800" b="1" dirty="0" err="1" smtClean="0">
                <a:latin typeface="Courier New"/>
                <a:cs typeface="Courier New"/>
              </a:rPr>
              <a:t>rdf:about</a:t>
            </a:r>
            <a:r>
              <a:rPr lang="en-US" sz="1800" b="1" dirty="0" smtClean="0">
                <a:latin typeface="Courier New"/>
                <a:cs typeface="Courier New"/>
              </a:rPr>
              <a:t>=“</a:t>
            </a:r>
            <a:r>
              <a:rPr lang="en-US" sz="1800" b="1" dirty="0" err="1" smtClean="0">
                <a:latin typeface="Courier New"/>
                <a:cs typeface="Courier New"/>
              </a:rPr>
              <a:t>hasSSN</a:t>
            </a:r>
            <a:r>
              <a:rPr lang="en-US" sz="1800" b="1" dirty="0" smtClean="0">
                <a:latin typeface="Courier New"/>
                <a:cs typeface="Courier New"/>
              </a:rPr>
              <a:t>”/&gt;</a:t>
            </a:r>
            <a:r>
              <a:rPr lang="en-US" sz="1800" b="1" dirty="0">
                <a:latin typeface="Courier New"/>
                <a:cs typeface="Courier New"/>
              </a:rPr>
              <a:t/>
            </a:r>
            <a:br>
              <a:rPr lang="en-US" sz="1800" b="1" dirty="0">
                <a:latin typeface="Courier New"/>
                <a:cs typeface="Courier New"/>
              </a:rPr>
            </a:br>
            <a:r>
              <a:rPr lang="en-US" sz="1800" b="1" dirty="0" smtClean="0">
                <a:latin typeface="Courier New"/>
                <a:cs typeface="Courier New"/>
              </a:rPr>
              <a:t>    &lt;</a:t>
            </a:r>
            <a:r>
              <a:rPr lang="en-US" sz="1800" b="1" dirty="0" err="1" smtClean="0">
                <a:latin typeface="Courier New"/>
                <a:cs typeface="Courier New"/>
              </a:rPr>
              <a:t>owl:DatatypeProperty</a:t>
            </a:r>
            <a:r>
              <a:rPr lang="en-US" sz="1800" b="1" dirty="0" smtClean="0">
                <a:latin typeface="Courier New"/>
                <a:cs typeface="Courier New"/>
              </a:rPr>
              <a:t> </a:t>
            </a:r>
            <a:r>
              <a:rPr lang="en-US" sz="1800" b="1" dirty="0" err="1" smtClean="0">
                <a:latin typeface="Courier New"/>
                <a:cs typeface="Courier New"/>
              </a:rPr>
              <a:t>rdf:about</a:t>
            </a:r>
            <a:r>
              <a:rPr lang="en-US" sz="1800" b="1" dirty="0" smtClean="0">
                <a:latin typeface="Courier New"/>
                <a:cs typeface="Courier New"/>
              </a:rPr>
              <a:t>=“</a:t>
            </a:r>
            <a:r>
              <a:rPr lang="en-US" sz="1800" b="1" dirty="0" err="1" smtClean="0">
                <a:latin typeface="Courier New"/>
                <a:cs typeface="Courier New"/>
              </a:rPr>
              <a:t>birthDate</a:t>
            </a:r>
            <a:r>
              <a:rPr lang="en-US" sz="1800" b="1" dirty="0" smtClean="0">
                <a:latin typeface="Courier New"/>
                <a:cs typeface="Courier New"/>
              </a:rPr>
              <a:t>”/&gt;</a:t>
            </a:r>
            <a:r>
              <a:rPr lang="en-US" sz="1800" b="1" dirty="0">
                <a:latin typeface="Courier New"/>
                <a:cs typeface="Courier New"/>
              </a:rPr>
              <a:t/>
            </a:r>
            <a:br>
              <a:rPr lang="en-US" sz="1800" b="1" dirty="0">
                <a:latin typeface="Courier New"/>
                <a:cs typeface="Courier New"/>
              </a:rPr>
            </a:br>
            <a:r>
              <a:rPr lang="en-US" sz="1800" b="1" dirty="0" smtClean="0">
                <a:latin typeface="Courier New"/>
                <a:cs typeface="Courier New"/>
              </a:rPr>
              <a:t>  &lt;/</a:t>
            </a:r>
            <a:r>
              <a:rPr lang="en-US" sz="1800" b="1" dirty="0" err="1" smtClean="0">
                <a:latin typeface="Courier New"/>
                <a:cs typeface="Courier New"/>
              </a:rPr>
              <a:t>owl:hasKey</a:t>
            </a:r>
            <a:r>
              <a:rPr lang="en-US" sz="1800" b="1" dirty="0" smtClean="0">
                <a:latin typeface="Courier New"/>
                <a:cs typeface="Courier New"/>
              </a:rPr>
              <a:t>&gt;</a:t>
            </a:r>
            <a:br>
              <a:rPr lang="en-US" sz="1800" b="1" dirty="0" smtClean="0">
                <a:latin typeface="Courier New"/>
                <a:cs typeface="Courier New"/>
              </a:rPr>
            </a:br>
            <a:r>
              <a:rPr lang="en-US" sz="1800" b="1" dirty="0" smtClean="0">
                <a:latin typeface="Courier New"/>
                <a:cs typeface="Courier New"/>
              </a:rPr>
              <a:t>&lt;/</a:t>
            </a:r>
            <a:r>
              <a:rPr lang="en-US" sz="1800" b="1" dirty="0" err="1" smtClean="0">
                <a:latin typeface="Courier New"/>
                <a:cs typeface="Courier New"/>
              </a:rPr>
              <a:t>owl:Class</a:t>
            </a:r>
            <a:r>
              <a:rPr lang="en-US" sz="1800" b="1" dirty="0" smtClean="0">
                <a:latin typeface="Courier New"/>
                <a:cs typeface="Courier New"/>
              </a:rPr>
              <a:t>&gt;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Constructs: </a:t>
            </a:r>
            <a:r>
              <a:rPr lang="en-US" dirty="0" err="1" smtClean="0"/>
              <a:t>Datatype</a:t>
            </a:r>
            <a:r>
              <a:rPr lang="en-US" dirty="0" smtClean="0"/>
              <a:t> Restrictions</a:t>
            </a:r>
          </a:p>
        </p:txBody>
      </p:sp>
      <p:sp>
        <p:nvSpPr>
          <p:cNvPr id="12595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9875" indent="-269875">
              <a:buFont typeface="Arial" charset="0"/>
              <a:buChar char="•"/>
            </a:pPr>
            <a:r>
              <a:rPr lang="en-US" dirty="0" smtClean="0"/>
              <a:t>Allows us to define subsets of </a:t>
            </a:r>
            <a:r>
              <a:rPr lang="en-US" dirty="0" err="1" smtClean="0"/>
              <a:t>datatypes</a:t>
            </a:r>
            <a:r>
              <a:rPr lang="en-US" dirty="0" smtClean="0"/>
              <a:t> that constrain the range of values allowed by a </a:t>
            </a:r>
            <a:r>
              <a:rPr lang="en-US" dirty="0" err="1" smtClean="0"/>
              <a:t>datatype</a:t>
            </a:r>
            <a:endParaRPr lang="en-US" dirty="0" smtClean="0"/>
          </a:p>
          <a:p>
            <a:pPr marL="269875" indent="-269875">
              <a:buFont typeface="Arial" charset="0"/>
              <a:buChar char="•"/>
            </a:pPr>
            <a:r>
              <a:rPr lang="en-US" dirty="0" smtClean="0"/>
              <a:t>For example, the </a:t>
            </a:r>
            <a:r>
              <a:rPr lang="en-US" dirty="0" err="1" smtClean="0"/>
              <a:t>datatype</a:t>
            </a:r>
            <a:r>
              <a:rPr lang="en-US" dirty="0" smtClean="0"/>
              <a:t> of integers greater than or equal to 5:</a:t>
            </a:r>
          </a:p>
          <a:p>
            <a:pPr marL="269875" indent="-269875">
              <a:buFont typeface="Arial" charset="0"/>
              <a:buChar char="•"/>
            </a:pPr>
            <a:endParaRPr lang="en-US" dirty="0" smtClean="0"/>
          </a:p>
          <a:p>
            <a:pPr marL="0" indent="0">
              <a:buFont typeface="Arial" charset="0"/>
              <a:buNone/>
            </a:pPr>
            <a:r>
              <a:rPr lang="en-US" sz="1800" b="1" dirty="0" smtClean="0">
                <a:latin typeface="Courier New"/>
                <a:cs typeface="Courier New"/>
              </a:rPr>
              <a:t>&lt;</a:t>
            </a:r>
            <a:r>
              <a:rPr lang="en-US" sz="1800" b="1" dirty="0" err="1" smtClean="0">
                <a:latin typeface="Courier New"/>
                <a:cs typeface="Courier New"/>
              </a:rPr>
              <a:t>owl:Datatype</a:t>
            </a:r>
            <a:r>
              <a:rPr lang="en-US" sz="1800" b="1" dirty="0" smtClean="0">
                <a:latin typeface="Courier New"/>
                <a:cs typeface="Courier New"/>
              </a:rPr>
              <a:t>&gt;</a:t>
            </a:r>
            <a:r>
              <a:rPr lang="en-US" sz="1800" b="1" dirty="0">
                <a:latin typeface="Courier New"/>
                <a:cs typeface="Courier New"/>
              </a:rPr>
              <a:t/>
            </a:r>
            <a:br>
              <a:rPr lang="en-US" sz="1800" b="1" dirty="0">
                <a:latin typeface="Courier New"/>
                <a:cs typeface="Courier New"/>
              </a:rPr>
            </a:br>
            <a:r>
              <a:rPr lang="en-US" sz="1800" b="1" dirty="0">
                <a:latin typeface="Courier New"/>
                <a:cs typeface="Courier New"/>
              </a:rPr>
              <a:t> </a:t>
            </a:r>
            <a:r>
              <a:rPr lang="en-US" sz="1800" b="1" dirty="0" smtClean="0">
                <a:latin typeface="Courier New"/>
                <a:cs typeface="Courier New"/>
              </a:rPr>
              <a:t> &lt;</a:t>
            </a:r>
            <a:r>
              <a:rPr lang="en-US" sz="1800" b="1" dirty="0" err="1" smtClean="0">
                <a:latin typeface="Courier New"/>
                <a:cs typeface="Courier New"/>
              </a:rPr>
              <a:t>owl:onDatatype</a:t>
            </a:r>
            <a:r>
              <a:rPr lang="en-US" sz="1800" b="1" dirty="0" smtClean="0">
                <a:latin typeface="Courier New"/>
                <a:cs typeface="Courier New"/>
              </a:rPr>
              <a:t> </a:t>
            </a:r>
            <a:r>
              <a:rPr lang="en-US" sz="1800" b="1" dirty="0" err="1" smtClean="0">
                <a:latin typeface="Courier New"/>
                <a:cs typeface="Courier New"/>
              </a:rPr>
              <a:t>rdf:resource</a:t>
            </a:r>
            <a:r>
              <a:rPr lang="en-US" sz="1800" b="1" dirty="0" smtClean="0">
                <a:latin typeface="Courier New"/>
                <a:cs typeface="Courier New"/>
              </a:rPr>
              <a:t>=“&amp;</a:t>
            </a:r>
            <a:r>
              <a:rPr lang="en-US" sz="1800" b="1" dirty="0" err="1" smtClean="0">
                <a:latin typeface="Courier New"/>
                <a:cs typeface="Courier New"/>
              </a:rPr>
              <a:t>xsd;integer</a:t>
            </a:r>
            <a:r>
              <a:rPr lang="en-US" sz="1800" b="1" dirty="0" smtClean="0">
                <a:latin typeface="Courier New"/>
                <a:cs typeface="Courier New"/>
              </a:rPr>
              <a:t>”/&gt;</a:t>
            </a:r>
            <a:r>
              <a:rPr lang="en-US" sz="1800" b="1" dirty="0">
                <a:latin typeface="Courier New"/>
                <a:cs typeface="Courier New"/>
              </a:rPr>
              <a:t/>
            </a:r>
            <a:br>
              <a:rPr lang="en-US" sz="1800" b="1" dirty="0">
                <a:latin typeface="Courier New"/>
                <a:cs typeface="Courier New"/>
              </a:rPr>
            </a:br>
            <a:r>
              <a:rPr lang="en-US" sz="1800" b="1" dirty="0" smtClean="0">
                <a:latin typeface="Courier New"/>
                <a:cs typeface="Courier New"/>
              </a:rPr>
              <a:t>  &lt;</a:t>
            </a:r>
            <a:r>
              <a:rPr lang="en-US" sz="1800" b="1" dirty="0" err="1" smtClean="0">
                <a:latin typeface="Courier New"/>
                <a:cs typeface="Courier New"/>
              </a:rPr>
              <a:t>owl:withRestrictions</a:t>
            </a:r>
            <a:r>
              <a:rPr lang="en-US" sz="1800" b="1" dirty="0" smtClean="0">
                <a:latin typeface="Courier New"/>
                <a:cs typeface="Courier New"/>
              </a:rPr>
              <a:t> </a:t>
            </a:r>
            <a:r>
              <a:rPr lang="en-US" sz="1800" b="1" dirty="0" err="1" smtClean="0">
                <a:latin typeface="Courier New"/>
                <a:cs typeface="Courier New"/>
              </a:rPr>
              <a:t>rdf:parseType</a:t>
            </a:r>
            <a:r>
              <a:rPr lang="en-US" sz="1800" b="1" dirty="0" smtClean="0">
                <a:latin typeface="Courier New"/>
                <a:cs typeface="Courier New"/>
              </a:rPr>
              <a:t>=“Collection”&gt;</a:t>
            </a:r>
            <a:r>
              <a:rPr lang="en-US" sz="1800" b="1" dirty="0">
                <a:latin typeface="Courier New"/>
                <a:cs typeface="Courier New"/>
              </a:rPr>
              <a:t/>
            </a:r>
            <a:br>
              <a:rPr lang="en-US" sz="1800" b="1" dirty="0">
                <a:latin typeface="Courier New"/>
                <a:cs typeface="Courier New"/>
              </a:rPr>
            </a:br>
            <a:r>
              <a:rPr lang="en-US" sz="1800" b="1" dirty="0" smtClean="0">
                <a:latin typeface="Courier New"/>
                <a:cs typeface="Courier New"/>
              </a:rPr>
              <a:t>    &lt;</a:t>
            </a:r>
            <a:r>
              <a:rPr lang="en-US" sz="1800" b="1" dirty="0" err="1" smtClean="0">
                <a:latin typeface="Courier New"/>
                <a:cs typeface="Courier New"/>
              </a:rPr>
              <a:t>xsd:minInclusive</a:t>
            </a:r>
            <a:r>
              <a:rPr lang="en-US" sz="1800" b="1" dirty="0" smtClean="0">
                <a:latin typeface="Courier New"/>
                <a:cs typeface="Courier New"/>
              </a:rPr>
              <a:t> </a:t>
            </a:r>
            <a:r>
              <a:rPr lang="en-US" sz="1800" b="1" dirty="0" err="1" smtClean="0">
                <a:latin typeface="Courier New"/>
                <a:cs typeface="Courier New"/>
              </a:rPr>
              <a:t>rdf:datatype</a:t>
            </a:r>
            <a:r>
              <a:rPr lang="en-US" sz="1800" b="1" dirty="0" smtClean="0">
                <a:latin typeface="Courier New"/>
                <a:cs typeface="Courier New"/>
              </a:rPr>
              <a:t>=“&amp;</a:t>
            </a:r>
            <a:r>
              <a:rPr lang="en-US" sz="1800" b="1" dirty="0" err="1" smtClean="0">
                <a:latin typeface="Courier New"/>
                <a:cs typeface="Courier New"/>
              </a:rPr>
              <a:t>xsd;integer</a:t>
            </a:r>
            <a:r>
              <a:rPr lang="en-US" sz="1800" b="1" dirty="0" smtClean="0">
                <a:latin typeface="Courier New"/>
                <a:cs typeface="Courier New"/>
              </a:rPr>
              <a:t>”&gt;5&lt;/</a:t>
            </a:r>
            <a:r>
              <a:rPr lang="en-US" sz="1800" b="1" dirty="0" err="1" smtClean="0">
                <a:latin typeface="Courier New"/>
                <a:cs typeface="Courier New"/>
              </a:rPr>
              <a:t>xsd:minInclusive</a:t>
            </a:r>
            <a:r>
              <a:rPr lang="en-US" sz="1800" b="1" dirty="0" smtClean="0">
                <a:latin typeface="Courier New"/>
                <a:cs typeface="Courier New"/>
              </a:rPr>
              <a:t>&gt;</a:t>
            </a:r>
            <a:br>
              <a:rPr lang="en-US" sz="1800" b="1" dirty="0" smtClean="0">
                <a:latin typeface="Courier New"/>
                <a:cs typeface="Courier New"/>
              </a:rPr>
            </a:br>
            <a:r>
              <a:rPr lang="en-US" sz="1800" b="1" dirty="0" smtClean="0">
                <a:latin typeface="Courier New"/>
                <a:cs typeface="Courier New"/>
              </a:rPr>
              <a:t>  &lt;/</a:t>
            </a:r>
            <a:r>
              <a:rPr lang="en-US" sz="1800" b="1" dirty="0" err="1" smtClean="0">
                <a:latin typeface="Courier New"/>
                <a:cs typeface="Courier New"/>
              </a:rPr>
              <a:t>owl:withRestrictions</a:t>
            </a:r>
            <a:r>
              <a:rPr lang="en-US" sz="1800" b="1" dirty="0" smtClean="0">
                <a:latin typeface="Courier New"/>
                <a:cs typeface="Courier New"/>
              </a:rPr>
              <a:t>&gt;</a:t>
            </a:r>
            <a:br>
              <a:rPr lang="en-US" sz="1800" b="1" dirty="0" smtClean="0">
                <a:latin typeface="Courier New"/>
                <a:cs typeface="Courier New"/>
              </a:rPr>
            </a:br>
            <a:r>
              <a:rPr lang="en-US" sz="1800" b="1" dirty="0" smtClean="0">
                <a:latin typeface="Courier New"/>
                <a:cs typeface="Courier New"/>
              </a:rPr>
              <a:t>&lt;/</a:t>
            </a:r>
            <a:r>
              <a:rPr lang="en-US" sz="1800" b="1" dirty="0" err="1" smtClean="0">
                <a:latin typeface="Courier New"/>
                <a:cs typeface="Courier New"/>
              </a:rPr>
              <a:t>owl:Datatype</a:t>
            </a:r>
            <a:r>
              <a:rPr lang="en-US" sz="1800" b="1" dirty="0" smtClean="0">
                <a:latin typeface="Courier New"/>
                <a:cs typeface="Courier New"/>
              </a:rPr>
              <a:t>&gt;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Metamodelling: Punning</a:t>
            </a:r>
          </a:p>
        </p:txBody>
      </p:sp>
      <p:sp>
        <p:nvSpPr>
          <p:cNvPr id="12697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OWL 1 required the names used to identify classes, properties, individuals and </a:t>
            </a:r>
            <a:r>
              <a:rPr lang="en-US" dirty="0" err="1" smtClean="0"/>
              <a:t>datatypes</a:t>
            </a:r>
            <a:r>
              <a:rPr lang="en-US" dirty="0" smtClean="0"/>
              <a:t> to be disjoint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OWL 2 relaxes this</a:t>
            </a:r>
          </a:p>
          <a:p>
            <a:pPr lvl="1"/>
            <a:r>
              <a:rPr lang="en-US" dirty="0" smtClean="0"/>
              <a:t>The same name (URI) can be used for both a class and an individual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However:</a:t>
            </a:r>
          </a:p>
          <a:p>
            <a:pPr lvl="1"/>
            <a:r>
              <a:rPr lang="en-US" dirty="0" smtClean="0"/>
              <a:t>A name cannot be used for both a class and a </a:t>
            </a:r>
            <a:r>
              <a:rPr lang="en-US" dirty="0" err="1" smtClean="0"/>
              <a:t>datatype</a:t>
            </a:r>
            <a:endParaRPr lang="en-US" dirty="0" smtClean="0"/>
          </a:p>
          <a:p>
            <a:pPr lvl="1"/>
            <a:r>
              <a:rPr lang="en-US" dirty="0" smtClean="0"/>
              <a:t>A name cannot be used for more than one type of property (</a:t>
            </a:r>
            <a:r>
              <a:rPr lang="en-US" dirty="0" err="1" smtClean="0"/>
              <a:t>DataProperty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ObjectProperty</a:t>
            </a:r>
            <a:r>
              <a:rPr lang="en-US" dirty="0" smtClean="0"/>
              <a:t>)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Language Profiles</a:t>
            </a:r>
          </a:p>
        </p:txBody>
      </p:sp>
      <p:sp>
        <p:nvSpPr>
          <p:cNvPr id="12800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OWL 1 has three dialects: OWL Lite, OWL DL and OWL Full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OWL 2 introduces three profiles with useful computational properties (reasoning, conjunctive queries):</a:t>
            </a:r>
          </a:p>
          <a:p>
            <a:pPr lvl="1"/>
            <a:r>
              <a:rPr lang="en-US" dirty="0" smtClean="0"/>
              <a:t>OWL 2 EL (PTIME-complete, PSPACE-complete)</a:t>
            </a:r>
          </a:p>
          <a:p>
            <a:pPr lvl="1"/>
            <a:r>
              <a:rPr lang="en-US" dirty="0" smtClean="0"/>
              <a:t>OWL 2 QL (NLOGSPACE-complete, NP-complete)</a:t>
            </a:r>
          </a:p>
          <a:p>
            <a:pPr lvl="1"/>
            <a:r>
              <a:rPr lang="en-US" dirty="0" smtClean="0"/>
              <a:t>OWL 2 RL (PTIME-complete, NP-complete)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OWL 1 DL (NEXPTIME-complete, decidability open)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OWL2 references</a:t>
            </a:r>
            <a:endParaRPr lang="en-US" dirty="0"/>
          </a:p>
        </p:txBody>
      </p:sp>
      <p:sp>
        <p:nvSpPr>
          <p:cNvPr id="10957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OWL 2 New Features and Rationale</a:t>
            </a:r>
          </a:p>
          <a:p>
            <a:pPr lvl="1"/>
            <a:r>
              <a:rPr lang="en-GB" dirty="0" smtClean="0"/>
              <a:t>http://www.w3.org/TR/owl2-new-features/</a:t>
            </a:r>
          </a:p>
          <a:p>
            <a:pPr marL="0" indent="0">
              <a:buNone/>
            </a:pPr>
            <a:r>
              <a:rPr lang="en-GB" dirty="0" smtClean="0"/>
              <a:t>OWL2 Primer</a:t>
            </a:r>
          </a:p>
          <a:p>
            <a:pPr lvl="1"/>
            <a:r>
              <a:rPr lang="en-GB" dirty="0" smtClean="0"/>
              <a:t>http://www.w3.org/TR/owl2-primer/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482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Manchester DL Syntax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Plethora of Syntaxes</a:t>
            </a:r>
          </a:p>
        </p:txBody>
      </p:sp>
      <p:sp>
        <p:nvSpPr>
          <p:cNvPr id="130050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9875" indent="-269875">
              <a:buFont typeface="Arial" charset="0"/>
              <a:buChar char="•"/>
            </a:pPr>
            <a:r>
              <a:rPr lang="en-US" smtClean="0"/>
              <a:t>The DL syntax we’ve used so far is a ‘traditional’ syntax for logical expressions</a:t>
            </a:r>
          </a:p>
          <a:p>
            <a:pPr marL="269875" indent="-269875">
              <a:buFont typeface="Arial" charset="0"/>
              <a:buChar char="•"/>
            </a:pPr>
            <a:endParaRPr lang="en-US" smtClean="0"/>
          </a:p>
          <a:p>
            <a:pPr marL="269875" indent="-269875">
              <a:buFont typeface="Arial" charset="0"/>
              <a:buChar char="•"/>
            </a:pPr>
            <a:r>
              <a:rPr lang="en-US" smtClean="0"/>
              <a:t>Not well understood by non-logicians</a:t>
            </a:r>
          </a:p>
          <a:p>
            <a:pPr marL="269875" indent="-269875">
              <a:buFont typeface="Arial" charset="0"/>
              <a:buChar char="•"/>
            </a:pPr>
            <a:endParaRPr lang="en-US" smtClean="0"/>
          </a:p>
          <a:p>
            <a:pPr marL="269875" indent="-269875">
              <a:buFont typeface="Arial" charset="0"/>
              <a:buChar char="•"/>
            </a:pPr>
            <a:r>
              <a:rPr lang="en-US" smtClean="0"/>
              <a:t>The Manchester DL syntax was introduced as a more user-friendly syntax for use in tools</a:t>
            </a:r>
          </a:p>
          <a:p>
            <a:pPr marL="539750" lvl="1" indent="-269875">
              <a:buFont typeface="Arial" charset="0"/>
              <a:buChar char="•"/>
            </a:pPr>
            <a:r>
              <a:rPr lang="en-US" smtClean="0"/>
              <a:t>Used in Protégé 4 – the subject of our next lecture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1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Manchester Syntax Summary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23850" y="1692275"/>
          <a:ext cx="8496300" cy="482092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4248150"/>
                <a:gridCol w="42481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Traditional DL Syntax</a:t>
                      </a:r>
                      <a:endParaRPr lang="en-US" dirty="0"/>
                    </a:p>
                  </a:txBody>
                  <a:tcPr marL="92687" marR="92687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Manchester</a:t>
                      </a:r>
                      <a:r>
                        <a:rPr lang="en-US" baseline="0" dirty="0" smtClean="0"/>
                        <a:t> Syntax</a:t>
                      </a:r>
                      <a:endParaRPr lang="en-US" dirty="0"/>
                    </a:p>
                  </a:txBody>
                  <a:tcPr marL="92687" marR="92687"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2687" marR="92687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 and D</a:t>
                      </a:r>
                      <a:endParaRPr lang="en-US" dirty="0"/>
                    </a:p>
                  </a:txBody>
                  <a:tcPr marL="92687" marR="92687"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2687" marR="92687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 or D</a:t>
                      </a:r>
                      <a:endParaRPr lang="en-US" dirty="0"/>
                    </a:p>
                  </a:txBody>
                  <a:tcPr marL="92687" marR="92687"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2687" marR="92687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 C</a:t>
                      </a:r>
                      <a:endParaRPr lang="en-US" dirty="0"/>
                    </a:p>
                  </a:txBody>
                  <a:tcPr marL="92687" marR="92687"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2687" marR="92687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 some C</a:t>
                      </a:r>
                      <a:endParaRPr lang="en-US" dirty="0"/>
                    </a:p>
                  </a:txBody>
                  <a:tcPr marL="92687" marR="92687"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2687" marR="92687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 only C</a:t>
                      </a:r>
                      <a:endParaRPr lang="en-US" dirty="0"/>
                    </a:p>
                  </a:txBody>
                  <a:tcPr marL="92687" marR="92687"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2687" marR="92687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 min </a:t>
                      </a:r>
                      <a:r>
                        <a:rPr lang="en-US" dirty="0" err="1" smtClean="0"/>
                        <a:t>n</a:t>
                      </a:r>
                      <a:endParaRPr lang="en-US" dirty="0"/>
                    </a:p>
                  </a:txBody>
                  <a:tcPr marL="92687" marR="92687"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2687" marR="92687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 max </a:t>
                      </a:r>
                      <a:r>
                        <a:rPr lang="en-US" dirty="0" err="1" smtClean="0"/>
                        <a:t>n</a:t>
                      </a:r>
                      <a:endParaRPr lang="en-US" dirty="0"/>
                    </a:p>
                  </a:txBody>
                  <a:tcPr marL="92687" marR="92687"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2687" marR="92687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 exactly </a:t>
                      </a:r>
                      <a:r>
                        <a:rPr lang="en-US" dirty="0" err="1" smtClean="0"/>
                        <a:t>n</a:t>
                      </a:r>
                      <a:endParaRPr lang="en-US" dirty="0"/>
                    </a:p>
                  </a:txBody>
                  <a:tcPr marL="92687" marR="92687"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2687" marR="92687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 value </a:t>
                      </a:r>
                      <a:r>
                        <a:rPr lang="en-US" dirty="0" err="1" smtClean="0"/>
                        <a:t>x</a:t>
                      </a:r>
                      <a:endParaRPr lang="en-US" dirty="0"/>
                    </a:p>
                  </a:txBody>
                  <a:tcPr marL="92687" marR="92687"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2687" marR="92687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 min </a:t>
                      </a:r>
                      <a:r>
                        <a:rPr lang="en-US" dirty="0" err="1" smtClean="0"/>
                        <a:t>n</a:t>
                      </a:r>
                      <a:r>
                        <a:rPr lang="en-US" dirty="0" smtClean="0"/>
                        <a:t> C</a:t>
                      </a:r>
                      <a:endParaRPr lang="en-US" dirty="0"/>
                    </a:p>
                  </a:txBody>
                  <a:tcPr marL="92687" marR="9268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Reflexive</a:t>
                      </a:r>
                      <a:r>
                        <a:rPr lang="en-US" baseline="0" dirty="0" smtClean="0"/>
                        <a:t> property</a:t>
                      </a:r>
                      <a:endParaRPr lang="en-US" dirty="0"/>
                    </a:p>
                  </a:txBody>
                  <a:tcPr marL="92687" marR="92687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 Self</a:t>
                      </a:r>
                      <a:endParaRPr lang="en-US" dirty="0"/>
                    </a:p>
                  </a:txBody>
                  <a:tcPr marL="92687" marR="9268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Datatype</a:t>
                      </a:r>
                      <a:r>
                        <a:rPr lang="en-US" dirty="0" smtClean="0"/>
                        <a:t> restrictions</a:t>
                      </a:r>
                      <a:endParaRPr lang="en-US" dirty="0"/>
                    </a:p>
                  </a:txBody>
                  <a:tcPr marL="92687" marR="92687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int</a:t>
                      </a:r>
                      <a:r>
                        <a:rPr lang="en-US" dirty="0" smtClean="0"/>
                        <a:t>[&gt;=2,</a:t>
                      </a:r>
                      <a:r>
                        <a:rPr lang="en-US" baseline="0" dirty="0" smtClean="0"/>
                        <a:t> &lt;=15]</a:t>
                      </a:r>
                      <a:endParaRPr lang="en-US" dirty="0"/>
                    </a:p>
                  </a:txBody>
                  <a:tcPr marL="92687" marR="92687"/>
                </a:tc>
              </a:tr>
            </a:tbl>
          </a:graphicData>
        </a:graphic>
      </p:graphicFrame>
      <p:pic>
        <p:nvPicPr>
          <p:cNvPr id="131118" name="Picture 4" descr="latex-image-1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132856"/>
            <a:ext cx="711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119" name="Picture 5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2531889"/>
            <a:ext cx="711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120" name="Picture 6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2882727"/>
            <a:ext cx="3937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121" name="Picture 7" descr="latex-image-1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97063" y="3258964"/>
            <a:ext cx="6223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122" name="Picture 8" descr="latex-image-1.pd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90713" y="3619327"/>
            <a:ext cx="6350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123" name="Picture 9" descr="latex-image-1.pd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24050" y="3966989"/>
            <a:ext cx="711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124" name="Picture 10" descr="latex-image-1.pd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24050" y="4328939"/>
            <a:ext cx="711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125" name="Picture 11" descr="latex-image-1.pd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917700" y="4702002"/>
            <a:ext cx="7239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126" name="Picture 12" descr="latex-image-1.pd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931988" y="5117927"/>
            <a:ext cx="8128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127" name="Picture 13" descr="latex-image-1.pd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849438" y="5468764"/>
            <a:ext cx="9779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OWL Lite</a:t>
            </a:r>
            <a:endParaRPr lang="en-GB"/>
          </a:p>
        </p:txBody>
      </p:sp>
      <p:sp>
        <p:nvSpPr>
          <p:cNvPr id="29698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Description Logic-based</a:t>
            </a:r>
          </a:p>
          <a:p>
            <a:pPr lvl="1"/>
            <a:r>
              <a:rPr lang="en-GB" smtClean="0"/>
              <a:t>SHIF(D)</a:t>
            </a:r>
          </a:p>
          <a:p>
            <a:r>
              <a:rPr lang="en-GB" smtClean="0"/>
              <a:t>Less complex reasoning at the expense of less expressive language</a:t>
            </a:r>
          </a:p>
          <a:p>
            <a:pPr lvl="1"/>
            <a:r>
              <a:rPr lang="en-GB" smtClean="0"/>
              <a:t>No enumerated classes, set operators, or disjoint classes</a:t>
            </a:r>
          </a:p>
          <a:p>
            <a:pPr lvl="1"/>
            <a:r>
              <a:rPr lang="en-GB" smtClean="0"/>
              <a:t>Restricted cardinality restrictions</a:t>
            </a:r>
            <a:br>
              <a:rPr lang="en-GB" smtClean="0"/>
            </a:br>
            <a:r>
              <a:rPr lang="en-GB" smtClean="0"/>
              <a:t>(values of 0 or 1 – required, permitted and excluded)</a:t>
            </a:r>
          </a:p>
          <a:p>
            <a:pPr lvl="1"/>
            <a:r>
              <a:rPr lang="en-GB" smtClean="0"/>
              <a:t>No value restrictions</a:t>
            </a:r>
          </a:p>
          <a:p>
            <a:pPr lvl="1"/>
            <a:r>
              <a:rPr lang="en-GB" smtClean="0"/>
              <a:t>equivalentClass/subClassOf cannot be applied to class expressions</a:t>
            </a:r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OWL2 Manchester Syntax</a:t>
            </a:r>
          </a:p>
          <a:p>
            <a:pPr lvl="1"/>
            <a:r>
              <a:rPr lang="en-US" dirty="0" smtClean="0"/>
              <a:t>http</a:t>
            </a:r>
            <a:r>
              <a:rPr lang="en-US" dirty="0"/>
              <a:t>://www.w3.org/TR/owl2-manchester-syntax/</a:t>
            </a:r>
          </a:p>
        </p:txBody>
      </p:sp>
    </p:spTree>
    <p:extLst>
      <p:ext uri="{BB962C8B-B14F-4D97-AF65-F5344CB8AC3E}">
        <p14:creationId xmlns:p14="http://schemas.microsoft.com/office/powerpoint/2010/main" val="134224958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Georgia" charset="0"/>
                <a:cs typeface="Georgia" charset="0"/>
              </a:rPr>
              <a:t>The Protégé Ontology Editor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Georgia" charset="0"/>
                <a:cs typeface="Georgia" charset="0"/>
              </a:rPr>
              <a:t>Protégé</a:t>
            </a:r>
          </a:p>
        </p:txBody>
      </p:sp>
      <p:sp>
        <p:nvSpPr>
          <p:cNvPr id="1341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ea typeface="Georgia" charset="0"/>
                <a:cs typeface="Georgia" charset="0"/>
              </a:rPr>
              <a:t>Leading </a:t>
            </a:r>
            <a:r>
              <a:rPr lang="en-GB" dirty="0" smtClean="0">
                <a:ea typeface="Georgia" charset="0"/>
                <a:cs typeface="Georgia" charset="0"/>
              </a:rPr>
              <a:t>open source ontology editor</a:t>
            </a:r>
          </a:p>
          <a:p>
            <a:pPr marL="269875" indent="-269875">
              <a:buFont typeface="Arial" charset="0"/>
              <a:buChar char="•"/>
            </a:pPr>
            <a:r>
              <a:rPr lang="en-GB" dirty="0" smtClean="0">
                <a:ea typeface="Georgia" charset="0"/>
                <a:cs typeface="Georgia" charset="0"/>
              </a:rPr>
              <a:t>Download from http://</a:t>
            </a:r>
            <a:r>
              <a:rPr lang="en-GB" dirty="0" err="1" smtClean="0">
                <a:ea typeface="Georgia" charset="0"/>
                <a:cs typeface="Georgia" charset="0"/>
              </a:rPr>
              <a:t>protege.stanford.edu</a:t>
            </a:r>
            <a:r>
              <a:rPr lang="en-GB" dirty="0" smtClean="0">
                <a:ea typeface="Georgia" charset="0"/>
                <a:cs typeface="Georgia" charset="0"/>
              </a:rPr>
              <a:t>/</a:t>
            </a:r>
            <a:endParaRPr lang="en-GB" dirty="0">
              <a:ea typeface="Georgia" charset="0"/>
              <a:cs typeface="Georgia" charset="0"/>
            </a:endParaRPr>
          </a:p>
          <a:p>
            <a:pPr marL="269875" indent="-269875">
              <a:buFont typeface="Arial" charset="0"/>
              <a:buChar char="•"/>
            </a:pPr>
            <a:r>
              <a:rPr lang="en-GB" dirty="0">
                <a:ea typeface="Georgia" charset="0"/>
                <a:cs typeface="Georgia" charset="0"/>
              </a:rPr>
              <a:t>Early implementer of OWL (but was around before OWL</a:t>
            </a:r>
            <a:r>
              <a:rPr lang="en-GB" dirty="0" smtClean="0">
                <a:ea typeface="Georgia" charset="0"/>
                <a:cs typeface="Georgia" charset="0"/>
              </a:rPr>
              <a:t>)</a:t>
            </a:r>
          </a:p>
          <a:p>
            <a:pPr marL="269875" indent="-269875">
              <a:buFont typeface="Arial" charset="0"/>
              <a:buChar char="•"/>
            </a:pPr>
            <a:r>
              <a:rPr lang="en-GB" dirty="0" smtClean="0">
                <a:ea typeface="Georgia" charset="0"/>
                <a:cs typeface="Georgia" charset="0"/>
              </a:rPr>
              <a:t>Thriving </a:t>
            </a:r>
            <a:r>
              <a:rPr lang="en-GB" dirty="0">
                <a:ea typeface="Georgia" charset="0"/>
                <a:cs typeface="Georgia" charset="0"/>
              </a:rPr>
              <a:t>user community</a:t>
            </a:r>
          </a:p>
          <a:p>
            <a:pPr marL="539750" lvl="1" indent="-269875">
              <a:buFont typeface="Arial" charset="0"/>
              <a:buChar char="•"/>
            </a:pPr>
            <a:r>
              <a:rPr lang="en-GB" dirty="0">
                <a:ea typeface="Georgia" charset="0"/>
                <a:cs typeface="Georgia" charset="0"/>
              </a:rPr>
              <a:t>Annual user </a:t>
            </a:r>
            <a:r>
              <a:rPr lang="en-GB" dirty="0" smtClean="0">
                <a:ea typeface="Georgia" charset="0"/>
                <a:cs typeface="Georgia" charset="0"/>
              </a:rPr>
              <a:t>conference</a:t>
            </a:r>
          </a:p>
          <a:p>
            <a:pPr marL="539750" lvl="1" indent="-269875">
              <a:buFont typeface="Arial" charset="0"/>
              <a:buChar char="•"/>
            </a:pPr>
            <a:r>
              <a:rPr lang="en-GB" dirty="0" smtClean="0">
                <a:ea typeface="Georgia" charset="0"/>
                <a:cs typeface="Georgia" charset="0"/>
              </a:rPr>
              <a:t>Many third party plugins for visualisation, </a:t>
            </a:r>
            <a:r>
              <a:rPr lang="en-GB" dirty="0" err="1" smtClean="0">
                <a:ea typeface="Georgia" charset="0"/>
                <a:cs typeface="Georgia" charset="0"/>
              </a:rPr>
              <a:t>etc</a:t>
            </a:r>
            <a:endParaRPr lang="en-GB" dirty="0">
              <a:ea typeface="Georgia" charset="0"/>
              <a:cs typeface="Georgia" charset="0"/>
            </a:endParaRPr>
          </a:p>
          <a:p>
            <a:pPr marL="269750" indent="-269875">
              <a:buFont typeface="Arial" charset="0"/>
              <a:buChar char="•"/>
            </a:pPr>
            <a:r>
              <a:rPr lang="en-GB" dirty="0" smtClean="0">
                <a:ea typeface="Georgia" charset="0"/>
                <a:cs typeface="Georgia" charset="0"/>
              </a:rPr>
              <a:t>Version 4.1 strongly recommended for coursework!</a:t>
            </a:r>
            <a:endParaRPr lang="en-GB" dirty="0">
              <a:ea typeface="Georgia" charset="0"/>
              <a:cs typeface="Georgi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Protégé and DL Reasoners</a:t>
            </a:r>
            <a:endParaRPr lang="en-GB"/>
          </a:p>
        </p:txBody>
      </p:sp>
      <p:sp>
        <p:nvSpPr>
          <p:cNvPr id="1361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Protégé integrates reasoning into the ontology design process</a:t>
            </a:r>
          </a:p>
          <a:p>
            <a:pPr lvl="1"/>
            <a:r>
              <a:rPr lang="en-GB" dirty="0" smtClean="0"/>
              <a:t>Checks your ontology for consistency, </a:t>
            </a:r>
            <a:r>
              <a:rPr lang="en-GB" dirty="0" err="1" smtClean="0"/>
              <a:t>subsumption</a:t>
            </a:r>
            <a:r>
              <a:rPr lang="en-GB" dirty="0" smtClean="0"/>
              <a:t>, </a:t>
            </a:r>
            <a:r>
              <a:rPr lang="en-GB" dirty="0" err="1" smtClean="0"/>
              <a:t>etc</a:t>
            </a:r>
            <a:endParaRPr lang="en-GB" dirty="0" smtClean="0"/>
          </a:p>
          <a:p>
            <a:pPr lvl="1"/>
            <a:r>
              <a:rPr lang="en-GB" dirty="0" smtClean="0"/>
              <a:t>Uses DIG interface to communicate with the </a:t>
            </a:r>
            <a:r>
              <a:rPr lang="en-GB" dirty="0" err="1" smtClean="0"/>
              <a:t>reasoner</a:t>
            </a:r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Pellet</a:t>
            </a:r>
          </a:p>
          <a:p>
            <a:pPr lvl="1"/>
            <a:r>
              <a:rPr lang="en-GB" dirty="0" smtClean="0"/>
              <a:t>http://</a:t>
            </a:r>
            <a:r>
              <a:rPr lang="en-GB" dirty="0" err="1" smtClean="0"/>
              <a:t>pellet.owldl.com</a:t>
            </a:r>
            <a:r>
              <a:rPr lang="en-GB" dirty="0" smtClean="0"/>
              <a:t>/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err="1" smtClean="0"/>
              <a:t>FaCT</a:t>
            </a:r>
            <a:r>
              <a:rPr lang="en-GB" dirty="0" smtClean="0"/>
              <a:t>++</a:t>
            </a:r>
          </a:p>
          <a:p>
            <a:pPr lvl="1"/>
            <a:r>
              <a:rPr lang="en-GB" dirty="0" smtClean="0"/>
              <a:t>http://</a:t>
            </a:r>
            <a:r>
              <a:rPr lang="en-GB" dirty="0" err="1" smtClean="0"/>
              <a:t>owl.man.ac.uk</a:t>
            </a:r>
            <a:r>
              <a:rPr lang="en-GB" dirty="0" smtClean="0"/>
              <a:t>/</a:t>
            </a:r>
            <a:r>
              <a:rPr lang="en-GB" dirty="0" err="1" smtClean="0"/>
              <a:t>factplusplus</a:t>
            </a:r>
            <a:r>
              <a:rPr lang="en-GB" dirty="0" smtClean="0"/>
              <a:t>/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Georgia" charset="0"/>
                <a:cs typeface="Georgia" charset="0"/>
              </a:rPr>
              <a:t>ESSENTIAL READING!</a:t>
            </a:r>
          </a:p>
        </p:txBody>
      </p:sp>
      <p:sp>
        <p:nvSpPr>
          <p:cNvPr id="1382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>
                <a:ea typeface="Georgia" charset="0"/>
                <a:cs typeface="Georgia" charset="0"/>
              </a:rPr>
              <a:t>Horridge</a:t>
            </a:r>
            <a:r>
              <a:rPr lang="en-GB" dirty="0">
                <a:ea typeface="Georgia" charset="0"/>
                <a:cs typeface="Georgia" charset="0"/>
              </a:rPr>
              <a:t> et al, A Practical Guide to Building OWL Ontologies using the Protégé-OWL Plugin and CO-ODE Tools, </a:t>
            </a:r>
            <a:r>
              <a:rPr lang="en-GB" dirty="0" smtClean="0">
                <a:ea typeface="Georgia" charset="0"/>
                <a:cs typeface="Georgia" charset="0"/>
              </a:rPr>
              <a:t>2009</a:t>
            </a:r>
          </a:p>
          <a:p>
            <a:pPr marL="0" indent="0">
              <a:buNone/>
            </a:pPr>
            <a:endParaRPr lang="en-GB" dirty="0">
              <a:ea typeface="Georgia" charset="0"/>
              <a:cs typeface="Georgia" charset="0"/>
            </a:endParaRPr>
          </a:p>
          <a:p>
            <a:pPr marL="0" indent="0">
              <a:buNone/>
            </a:pPr>
            <a:r>
              <a:rPr lang="en-GB" dirty="0" smtClean="0">
                <a:ea typeface="Georgia" charset="0"/>
                <a:cs typeface="Georgia" charset="0"/>
              </a:rPr>
              <a:t>http</a:t>
            </a:r>
            <a:r>
              <a:rPr lang="en-GB" dirty="0">
                <a:ea typeface="Georgia" charset="0"/>
                <a:cs typeface="Georgia" charset="0"/>
              </a:rPr>
              <a:t>://</a:t>
            </a:r>
            <a:r>
              <a:rPr lang="en-GB" dirty="0" err="1">
                <a:ea typeface="Georgia" charset="0"/>
                <a:cs typeface="Georgia" charset="0"/>
              </a:rPr>
              <a:t>owl.cs.manchester.ac.uk</a:t>
            </a:r>
            <a:r>
              <a:rPr lang="en-GB" dirty="0">
                <a:ea typeface="Georgia" charset="0"/>
                <a:cs typeface="Georgia" charset="0"/>
              </a:rPr>
              <a:t>/tutorials/</a:t>
            </a:r>
            <a:r>
              <a:rPr lang="en-GB" dirty="0" err="1">
                <a:ea typeface="Georgia" charset="0"/>
                <a:cs typeface="Georgia" charset="0"/>
              </a:rPr>
              <a:t>protegeowltutorial</a:t>
            </a:r>
            <a:r>
              <a:rPr lang="en-GB" dirty="0">
                <a:ea typeface="Georgia" charset="0"/>
                <a:cs typeface="Georgia" charset="0"/>
              </a:rPr>
              <a:t>/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ote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834"/>
            <a:ext cx="9144000" cy="66803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Georgia" charset="0"/>
                <a:cs typeface="Georgia" charset="0"/>
              </a:rPr>
              <a:t>Example ontology: OWL Pizzas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sz="2000">
                <a:ea typeface="Georgia" charset="0"/>
                <a:cs typeface="Georgia" charset="0"/>
              </a:rPr>
              <a:t>Build an ontology for describing pizzas and their ingredients</a:t>
            </a:r>
          </a:p>
          <a:p>
            <a:r>
              <a:rPr lang="en-GB" sz="2000">
                <a:ea typeface="Georgia" charset="0"/>
                <a:cs typeface="Georgia" charset="0"/>
              </a:rPr>
              <a:t>Must be able to determine whether pizzas are vegetarian, spicy, etc</a:t>
            </a:r>
          </a:p>
        </p:txBody>
      </p:sp>
      <p:pic>
        <p:nvPicPr>
          <p:cNvPr id="1505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981200"/>
            <a:ext cx="3810000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OWL DL</a:t>
            </a:r>
            <a:endParaRPr lang="en-US"/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Description Logic-based</a:t>
            </a:r>
          </a:p>
          <a:p>
            <a:pPr lvl="1"/>
            <a:r>
              <a:rPr lang="en-GB" smtClean="0"/>
              <a:t>SHOIN(D)</a:t>
            </a:r>
          </a:p>
          <a:p>
            <a:pPr lvl="1"/>
            <a:r>
              <a:rPr lang="en-GB" smtClean="0"/>
              <a:t>Complete and decidable</a:t>
            </a:r>
          </a:p>
          <a:p>
            <a:pPr lvl="1"/>
            <a:r>
              <a:rPr lang="en-GB" smtClean="0"/>
              <a:t>Higher worst-case complexity than OWL Lite</a:t>
            </a:r>
          </a:p>
          <a:p>
            <a:r>
              <a:rPr lang="en-GB" smtClean="0"/>
              <a:t>Supports all OWL constructs, with some restrictions</a:t>
            </a:r>
          </a:p>
          <a:p>
            <a:pPr lvl="1"/>
            <a:r>
              <a:rPr lang="en-GB" smtClean="0"/>
              <a:t>Properties that take datatype values cannot be marked as inverse functional</a:t>
            </a:r>
          </a:p>
          <a:p>
            <a:pPr lvl="1"/>
            <a:r>
              <a:rPr lang="en-GB" smtClean="0"/>
              <a:t>Classes, properties, individuals and datatype values are disjoint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OWL Full</a:t>
            </a:r>
            <a:endParaRPr lang="en-US"/>
          </a:p>
        </p:txBody>
      </p:sp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No restrictions on use of language constructs</a:t>
            </a:r>
          </a:p>
          <a:p>
            <a:pPr lvl="1"/>
            <a:r>
              <a:rPr lang="en-GB" smtClean="0"/>
              <a:t>All OWL DL and RDFS constructs</a:t>
            </a:r>
          </a:p>
          <a:p>
            <a:endParaRPr lang="en-GB" smtClean="0"/>
          </a:p>
          <a:p>
            <a:r>
              <a:rPr lang="en-GB" smtClean="0"/>
              <a:t>Potentially undecidable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CS">
  <a:themeElements>
    <a:clrScheme name="uos_ppt__template_electronics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_ppt__template_electronics">
      <a:majorFont>
        <a:latin typeface="Georgia"/>
        <a:ea typeface="ＭＳ Ｐゴシック"/>
        <a:cs typeface="ＭＳ Ｐゴシック"/>
      </a:majorFont>
      <a:minorFont>
        <a:latin typeface="Georgi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uos_ppt__template_electronics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ECS">
  <a:themeElements>
    <a:clrScheme name="uos_ppt__template_electronics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_ppt__template_electronics">
      <a:majorFont>
        <a:latin typeface="Georgia"/>
        <a:ea typeface="ＭＳ Ｐゴシック"/>
        <a:cs typeface="ＭＳ Ｐゴシック"/>
      </a:majorFont>
      <a:minorFont>
        <a:latin typeface="Georgi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uos_ppt__template_electronics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ECS.thmx</Template>
  <TotalTime>7981</TotalTime>
  <Words>2770</Words>
  <Application>Microsoft Macintosh PowerPoint</Application>
  <PresentationFormat>On-screen Show (4:3)</PresentationFormat>
  <Paragraphs>523</Paragraphs>
  <Slides>76</Slides>
  <Notes>55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76</vt:i4>
      </vt:variant>
    </vt:vector>
  </HeadingPairs>
  <TitlesOfParts>
    <vt:vector size="78" baseType="lpstr">
      <vt:lpstr>ECS</vt:lpstr>
      <vt:lpstr>1_ECS</vt:lpstr>
      <vt:lpstr>Semantic Web  in Depth</vt:lpstr>
      <vt:lpstr>Introducing OWL</vt:lpstr>
      <vt:lpstr>OWL Feature Summary</vt:lpstr>
      <vt:lpstr>OWL Versions</vt:lpstr>
      <vt:lpstr>OWL 1.0 Species</vt:lpstr>
      <vt:lpstr>OWL 1.0 Species</vt:lpstr>
      <vt:lpstr>OWL Lite</vt:lpstr>
      <vt:lpstr>OWL DL</vt:lpstr>
      <vt:lpstr>OWL Full</vt:lpstr>
      <vt:lpstr>OWL 1.0 Features and Syntax</vt:lpstr>
      <vt:lpstr>Ontology header</vt:lpstr>
      <vt:lpstr>Versioning support</vt:lpstr>
      <vt:lpstr>Versioning support</vt:lpstr>
      <vt:lpstr>OWL class types</vt:lpstr>
      <vt:lpstr>OWL property types</vt:lpstr>
      <vt:lpstr>OWL versus RDF Schema</vt:lpstr>
      <vt:lpstr>OWL versus RDF Schema</vt:lpstr>
      <vt:lpstr>OWL’s Dirty Secret</vt:lpstr>
      <vt:lpstr>OWL’s Dirty Secret Uncovered</vt:lpstr>
      <vt:lpstr>OWL restrictions</vt:lpstr>
      <vt:lpstr>OWL restriction format</vt:lpstr>
      <vt:lpstr>Local cardinality constraints</vt:lpstr>
      <vt:lpstr>Local cardinality constraint example</vt:lpstr>
      <vt:lpstr>Local range constraints</vt:lpstr>
      <vt:lpstr>Local range constraint example</vt:lpstr>
      <vt:lpstr>Local range constraint example</vt:lpstr>
      <vt:lpstr>Local value constraints</vt:lpstr>
      <vt:lpstr>Local value constraint example</vt:lpstr>
      <vt:lpstr>Set constructors</vt:lpstr>
      <vt:lpstr>Set constructors example</vt:lpstr>
      <vt:lpstr>Equivalence and identity relations</vt:lpstr>
      <vt:lpstr>Non-equivalence relations</vt:lpstr>
      <vt:lpstr>Non-equivalence relations</vt:lpstr>
      <vt:lpstr>Necessary Class Definitions</vt:lpstr>
      <vt:lpstr>Necessary and Sufficient Class Definitions</vt:lpstr>
      <vt:lpstr>Property types - Inverse</vt:lpstr>
      <vt:lpstr>Property types - Symmetric</vt:lpstr>
      <vt:lpstr>Property types – Transitive</vt:lpstr>
      <vt:lpstr>Property types – Functional</vt:lpstr>
      <vt:lpstr>Property types – Inverse Functional</vt:lpstr>
      <vt:lpstr>Disjoint classes</vt:lpstr>
      <vt:lpstr>Enumerated classes</vt:lpstr>
      <vt:lpstr>Enumerated classes example</vt:lpstr>
      <vt:lpstr>Ontology modularisation</vt:lpstr>
      <vt:lpstr>Ontology modularisation example</vt:lpstr>
      <vt:lpstr>Ontology modularisation example</vt:lpstr>
      <vt:lpstr>OWL status</vt:lpstr>
      <vt:lpstr>OWL references</vt:lpstr>
      <vt:lpstr>OWL 2</vt:lpstr>
      <vt:lpstr>From OWL 1 to OWL 2</vt:lpstr>
      <vt:lpstr>From OWL 1 to OWL 2</vt:lpstr>
      <vt:lpstr>Syntactic Sugar: Disjoint Union</vt:lpstr>
      <vt:lpstr>Syntactic Sugar: Disjoint Classes</vt:lpstr>
      <vt:lpstr>Syntactic Sugar: Negative Property Assertions</vt:lpstr>
      <vt:lpstr>New Constructs: Self Restriction</vt:lpstr>
      <vt:lpstr>New Constructs: Qualified Cardinality</vt:lpstr>
      <vt:lpstr>New Constructs: Reflexive Properties</vt:lpstr>
      <vt:lpstr>New Constructs: Irreflexive Properties</vt:lpstr>
      <vt:lpstr>New Constructs: Asymmetric Properties</vt:lpstr>
      <vt:lpstr>New Constructs: Disjoint Properties</vt:lpstr>
      <vt:lpstr>New Constructs: Property Chain Inclusion</vt:lpstr>
      <vt:lpstr>New Constructs: Keys</vt:lpstr>
      <vt:lpstr>New Constructs: Datatype Restrictions</vt:lpstr>
      <vt:lpstr>Metamodelling: Punning</vt:lpstr>
      <vt:lpstr>Language Profiles</vt:lpstr>
      <vt:lpstr>OWL2 references</vt:lpstr>
      <vt:lpstr>Manchester DL Syntax</vt:lpstr>
      <vt:lpstr>A Plethora of Syntaxes</vt:lpstr>
      <vt:lpstr>Manchester Syntax Summary</vt:lpstr>
      <vt:lpstr>Further Reading</vt:lpstr>
      <vt:lpstr>The Protégé Ontology Editor</vt:lpstr>
      <vt:lpstr>Protégé</vt:lpstr>
      <vt:lpstr>Protégé and DL Reasoners</vt:lpstr>
      <vt:lpstr>ESSENTIAL READING!</vt:lpstr>
      <vt:lpstr>PowerPoint Presentation</vt:lpstr>
      <vt:lpstr>Example ontology: OWL Pizzas</vt:lpstr>
    </vt:vector>
  </TitlesOfParts>
  <Company>AKT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Introduction to the Semantic Web: Concepts, Technologies and Tools</dc:title>
  <dc:creator>Nick Gibbins</dc:creator>
  <cp:lastModifiedBy>Nicholas Gibbins</cp:lastModifiedBy>
  <cp:revision>99</cp:revision>
  <cp:lastPrinted>2007-03-19T12:30:55Z</cp:lastPrinted>
  <dcterms:created xsi:type="dcterms:W3CDTF">2010-03-04T10:32:35Z</dcterms:created>
  <dcterms:modified xsi:type="dcterms:W3CDTF">2015-02-17T14:52:58Z</dcterms:modified>
</cp:coreProperties>
</file>