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9" r:id="rId1"/>
  </p:sldMasterIdLst>
  <p:notesMasterIdLst>
    <p:notesMasterId r:id="rId20"/>
  </p:notesMasterIdLst>
  <p:handoutMasterIdLst>
    <p:handoutMasterId r:id="rId21"/>
  </p:handoutMasterIdLst>
  <p:sldIdLst>
    <p:sldId id="327" r:id="rId2"/>
    <p:sldId id="342" r:id="rId3"/>
    <p:sldId id="345" r:id="rId4"/>
    <p:sldId id="340" r:id="rId5"/>
    <p:sldId id="326" r:id="rId6"/>
    <p:sldId id="336" r:id="rId7"/>
    <p:sldId id="334" r:id="rId8"/>
    <p:sldId id="341" r:id="rId9"/>
    <p:sldId id="353" r:id="rId10"/>
    <p:sldId id="354" r:id="rId11"/>
    <p:sldId id="329" r:id="rId12"/>
    <p:sldId id="346" r:id="rId13"/>
    <p:sldId id="310" r:id="rId14"/>
    <p:sldId id="350" r:id="rId15"/>
    <p:sldId id="347" r:id="rId16"/>
    <p:sldId id="348" r:id="rId17"/>
    <p:sldId id="349" r:id="rId18"/>
    <p:sldId id="302" r:id="rId19"/>
  </p:sldIdLst>
  <p:sldSz cx="9144000" cy="6858000" type="screen4x3"/>
  <p:notesSz cx="6797675" cy="9926638"/>
  <p:custDataLst>
    <p:tags r:id="rId23"/>
  </p:custDataLst>
  <p:defaultTextStyle>
    <a:defPPr>
      <a:defRPr lang="en-GB"/>
    </a:defPPr>
    <a:lvl1pPr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charset="0"/>
        <a:ea typeface="ＭＳ Ｐゴシック" charset="0"/>
        <a:cs typeface="Arial" charset="0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charset="0"/>
        <a:ea typeface="ＭＳ Ｐゴシック" charset="0"/>
        <a:cs typeface="Arial" charset="0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charset="0"/>
        <a:ea typeface="ＭＳ Ｐゴシック" charset="0"/>
        <a:cs typeface="Arial" charset="0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charset="0"/>
        <a:ea typeface="ＭＳ Ｐゴシック" charset="0"/>
        <a:cs typeface="Arial" charset="0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Lucida Sans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Lucida Sans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Lucida Sans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Lucida Sans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799">
          <p15:clr>
            <a:srgbClr val="A4A3A4"/>
          </p15:clr>
        </p15:guide>
        <p15:guide id="2" orient="horz" pos="4088">
          <p15:clr>
            <a:srgbClr val="A4A3A4"/>
          </p15:clr>
        </p15:guide>
        <p15:guide id="3" orient="horz" pos="1117">
          <p15:clr>
            <a:srgbClr val="A4A3A4"/>
          </p15:clr>
        </p15:guide>
        <p15:guide id="4" orient="horz" pos="2840">
          <p15:clr>
            <a:srgbClr val="A4A3A4"/>
          </p15:clr>
        </p15:guide>
        <p15:guide id="5" orient="horz" pos="527">
          <p15:clr>
            <a:srgbClr val="A4A3A4"/>
          </p15:clr>
        </p15:guide>
        <p15:guide id="6" pos="2132">
          <p15:clr>
            <a:srgbClr val="A4A3A4"/>
          </p15:clr>
        </p15:guide>
        <p15:guide id="7" pos="249">
          <p15:clr>
            <a:srgbClr val="A4A3A4"/>
          </p15:clr>
        </p15:guide>
        <p15:guide id="8" pos="5534">
          <p15:clr>
            <a:srgbClr val="A4A3A4"/>
          </p15:clr>
        </p15:guide>
        <p15:guide id="9" pos="3810">
          <p15:clr>
            <a:srgbClr val="A4A3A4"/>
          </p15:clr>
        </p15:guide>
        <p15:guide id="10" pos="2880">
          <p15:clr>
            <a:srgbClr val="A4A3A4"/>
          </p15:clr>
        </p15:guide>
        <p15:guide id="11" pos="1474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C84"/>
    <a:srgbClr val="007CB4"/>
    <a:srgbClr val="F8F8F8"/>
    <a:srgbClr val="3333FF"/>
    <a:srgbClr val="EAECEE"/>
    <a:srgbClr val="A3A86B"/>
    <a:srgbClr val="AF94A3"/>
    <a:srgbClr val="6A4061"/>
    <a:srgbClr val="4A3C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8" autoAdjust="0"/>
    <p:restoredTop sz="89785" autoAdjust="0"/>
  </p:normalViewPr>
  <p:slideViewPr>
    <p:cSldViewPr>
      <p:cViewPr varScale="1">
        <p:scale>
          <a:sx n="127" d="100"/>
          <a:sy n="127" d="100"/>
        </p:scale>
        <p:origin x="-1576" y="-104"/>
      </p:cViewPr>
      <p:guideLst>
        <p:guide orient="horz" pos="799"/>
        <p:guide orient="horz" pos="4088"/>
        <p:guide orient="horz" pos="1117"/>
        <p:guide orient="horz" pos="2840"/>
        <p:guide orient="horz" pos="527"/>
        <p:guide pos="2132"/>
        <p:guide pos="249"/>
        <p:guide pos="5534"/>
        <p:guide pos="3810"/>
        <p:guide pos="2880"/>
        <p:guide pos="147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1914" y="-108"/>
      </p:cViewPr>
      <p:guideLst>
        <p:guide orient="horz" pos="3127"/>
        <p:guide pos="214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tags" Target="tags/tag1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2D58B3-2A13-184F-A013-C4B01923D891}" type="doc">
      <dgm:prSet loTypeId="urn:microsoft.com/office/officeart/2005/8/layout/radial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7D1D95F-0835-C84D-AE1B-D7AC5E970DAE}">
      <dgm:prSet phldrT="[Text]"/>
      <dgm:spPr/>
      <dgm:t>
        <a:bodyPr/>
        <a:lstStyle/>
        <a:p>
          <a:r>
            <a:rPr lang="en-GB" dirty="0" smtClean="0"/>
            <a:t>TEL</a:t>
          </a:r>
          <a:endParaRPr lang="en-GB" dirty="0"/>
        </a:p>
      </dgm:t>
    </dgm:pt>
    <dgm:pt modelId="{C561E8E9-BA07-E049-968F-0883CCCF414D}" type="parTrans" cxnId="{7B11BED9-ABFF-284F-A6AB-D45DEFE6922C}">
      <dgm:prSet/>
      <dgm:spPr/>
      <dgm:t>
        <a:bodyPr/>
        <a:lstStyle/>
        <a:p>
          <a:endParaRPr lang="en-GB"/>
        </a:p>
      </dgm:t>
    </dgm:pt>
    <dgm:pt modelId="{2C76A11B-2346-EA41-91F3-13855A9B57AC}" type="sibTrans" cxnId="{7B11BED9-ABFF-284F-A6AB-D45DEFE6922C}">
      <dgm:prSet/>
      <dgm:spPr/>
      <dgm:t>
        <a:bodyPr/>
        <a:lstStyle/>
        <a:p>
          <a:endParaRPr lang="en-GB"/>
        </a:p>
      </dgm:t>
    </dgm:pt>
    <dgm:pt modelId="{FA2847E8-C339-134B-81E8-8FC70B8A8E90}">
      <dgm:prSet phldrT="[Text]"/>
      <dgm:spPr/>
      <dgm:t>
        <a:bodyPr/>
        <a:lstStyle/>
        <a:p>
          <a:r>
            <a:rPr lang="en-GB" dirty="0" smtClean="0"/>
            <a:t>Flexibility</a:t>
          </a:r>
          <a:endParaRPr lang="en-GB" dirty="0"/>
        </a:p>
      </dgm:t>
    </dgm:pt>
    <dgm:pt modelId="{79BA03C3-FF4A-8148-B776-6F8DF090E27E}" type="parTrans" cxnId="{A35CAC98-96CB-3C4B-A684-AA7EAC4B9702}">
      <dgm:prSet/>
      <dgm:spPr/>
      <dgm:t>
        <a:bodyPr/>
        <a:lstStyle/>
        <a:p>
          <a:endParaRPr lang="en-GB"/>
        </a:p>
      </dgm:t>
    </dgm:pt>
    <dgm:pt modelId="{BF445B46-34F8-A949-A1C9-0D5D7D390280}" type="sibTrans" cxnId="{A35CAC98-96CB-3C4B-A684-AA7EAC4B9702}">
      <dgm:prSet/>
      <dgm:spPr/>
      <dgm:t>
        <a:bodyPr/>
        <a:lstStyle/>
        <a:p>
          <a:endParaRPr lang="en-GB"/>
        </a:p>
      </dgm:t>
    </dgm:pt>
    <dgm:pt modelId="{2F4D3F8E-0E83-3548-BEB4-FFF8B29079FE}">
      <dgm:prSet phldrT="[Text]"/>
      <dgm:spPr/>
      <dgm:t>
        <a:bodyPr/>
        <a:lstStyle/>
        <a:p>
          <a:r>
            <a:rPr lang="en-GB" dirty="0" smtClean="0"/>
            <a:t>Access</a:t>
          </a:r>
          <a:endParaRPr lang="en-GB" dirty="0"/>
        </a:p>
      </dgm:t>
    </dgm:pt>
    <dgm:pt modelId="{1435CCAA-F0AB-DC48-BB45-5F40C7FCDB4A}" type="parTrans" cxnId="{A31A0DAB-5228-AD49-A4E6-5BDA836C7BDE}">
      <dgm:prSet/>
      <dgm:spPr/>
      <dgm:t>
        <a:bodyPr/>
        <a:lstStyle/>
        <a:p>
          <a:endParaRPr lang="en-GB"/>
        </a:p>
      </dgm:t>
    </dgm:pt>
    <dgm:pt modelId="{A3ED11CD-0934-4440-BE05-64FA61CF48AA}" type="sibTrans" cxnId="{A31A0DAB-5228-AD49-A4E6-5BDA836C7BDE}">
      <dgm:prSet/>
      <dgm:spPr/>
      <dgm:t>
        <a:bodyPr/>
        <a:lstStyle/>
        <a:p>
          <a:endParaRPr lang="en-GB"/>
        </a:p>
      </dgm:t>
    </dgm:pt>
    <dgm:pt modelId="{931B8CAF-D249-394F-A139-60145D230682}">
      <dgm:prSet phldrT="[Text]"/>
      <dgm:spPr/>
      <dgm:t>
        <a:bodyPr/>
        <a:lstStyle/>
        <a:p>
          <a:r>
            <a:rPr lang="en-GB" dirty="0" smtClean="0"/>
            <a:t>Presentation</a:t>
          </a:r>
          <a:endParaRPr lang="en-GB" dirty="0"/>
        </a:p>
      </dgm:t>
    </dgm:pt>
    <dgm:pt modelId="{D9184A63-AD15-794B-870B-726E544B9A30}" type="parTrans" cxnId="{ABDE9F84-5A77-0D42-9FC5-544FFB0A1EE9}">
      <dgm:prSet/>
      <dgm:spPr/>
      <dgm:t>
        <a:bodyPr/>
        <a:lstStyle/>
        <a:p>
          <a:endParaRPr lang="en-GB"/>
        </a:p>
      </dgm:t>
    </dgm:pt>
    <dgm:pt modelId="{7E35C95C-EE03-3640-B2D0-F2BF66430B35}" type="sibTrans" cxnId="{ABDE9F84-5A77-0D42-9FC5-544FFB0A1EE9}">
      <dgm:prSet/>
      <dgm:spPr/>
      <dgm:t>
        <a:bodyPr/>
        <a:lstStyle/>
        <a:p>
          <a:endParaRPr lang="en-GB"/>
        </a:p>
      </dgm:t>
    </dgm:pt>
    <dgm:pt modelId="{677634A3-B5DB-E24E-9A3F-7541B5F787E6}">
      <dgm:prSet/>
      <dgm:spPr/>
      <dgm:t>
        <a:bodyPr/>
        <a:lstStyle/>
        <a:p>
          <a:r>
            <a:rPr lang="en-GB" dirty="0" smtClean="0"/>
            <a:t>Assessment and Feedback</a:t>
          </a:r>
          <a:endParaRPr lang="en-GB" dirty="0"/>
        </a:p>
      </dgm:t>
    </dgm:pt>
    <dgm:pt modelId="{0A1324DC-94BB-744D-A805-609C7ABB7326}" type="parTrans" cxnId="{1B4F534F-FA0C-7E49-ABCC-C593F9F5D61D}">
      <dgm:prSet/>
      <dgm:spPr/>
      <dgm:t>
        <a:bodyPr/>
        <a:lstStyle/>
        <a:p>
          <a:endParaRPr lang="en-GB"/>
        </a:p>
      </dgm:t>
    </dgm:pt>
    <dgm:pt modelId="{DEAEBC33-1429-CA4F-82A4-88608149E175}" type="sibTrans" cxnId="{1B4F534F-FA0C-7E49-ABCC-C593F9F5D61D}">
      <dgm:prSet/>
      <dgm:spPr/>
      <dgm:t>
        <a:bodyPr/>
        <a:lstStyle/>
        <a:p>
          <a:endParaRPr lang="en-GB"/>
        </a:p>
      </dgm:t>
    </dgm:pt>
    <dgm:pt modelId="{4D57B97F-FE56-AB45-9B35-6A5A7394801B}">
      <dgm:prSet/>
      <dgm:spPr/>
      <dgm:t>
        <a:bodyPr/>
        <a:lstStyle/>
        <a:p>
          <a:r>
            <a:rPr lang="en-GB" dirty="0" smtClean="0"/>
            <a:t>Authentic Activities</a:t>
          </a:r>
          <a:endParaRPr lang="en-GB" dirty="0"/>
        </a:p>
      </dgm:t>
    </dgm:pt>
    <dgm:pt modelId="{1DF21719-C233-F246-B4DB-9D624F18A349}" type="parTrans" cxnId="{515EDE02-5FA3-9F4A-9944-2B06435F897E}">
      <dgm:prSet/>
      <dgm:spPr/>
      <dgm:t>
        <a:bodyPr/>
        <a:lstStyle/>
        <a:p>
          <a:endParaRPr lang="en-GB"/>
        </a:p>
      </dgm:t>
    </dgm:pt>
    <dgm:pt modelId="{566B0B8F-50B7-344C-9114-113992C7F38D}" type="sibTrans" cxnId="{515EDE02-5FA3-9F4A-9944-2B06435F897E}">
      <dgm:prSet/>
      <dgm:spPr/>
      <dgm:t>
        <a:bodyPr/>
        <a:lstStyle/>
        <a:p>
          <a:endParaRPr lang="en-GB"/>
        </a:p>
      </dgm:t>
    </dgm:pt>
    <dgm:pt modelId="{99589770-8B26-4443-9D0D-7EC45DD864D9}">
      <dgm:prSet/>
      <dgm:spPr/>
      <dgm:t>
        <a:bodyPr/>
        <a:lstStyle/>
        <a:p>
          <a:r>
            <a:rPr lang="en-GB" dirty="0" smtClean="0"/>
            <a:t>Creativity</a:t>
          </a:r>
          <a:endParaRPr lang="en-GB" dirty="0"/>
        </a:p>
      </dgm:t>
    </dgm:pt>
    <dgm:pt modelId="{FD680FBA-0F37-0940-9DE0-2286ACDFAF9F}" type="parTrans" cxnId="{EF37DF62-4C77-394B-9CB3-BEFF2F64C7E5}">
      <dgm:prSet/>
      <dgm:spPr/>
      <dgm:t>
        <a:bodyPr/>
        <a:lstStyle/>
        <a:p>
          <a:endParaRPr lang="en-GB"/>
        </a:p>
      </dgm:t>
    </dgm:pt>
    <dgm:pt modelId="{C6CAE1FD-2979-724A-B004-C53B8023D294}" type="sibTrans" cxnId="{EF37DF62-4C77-394B-9CB3-BEFF2F64C7E5}">
      <dgm:prSet/>
      <dgm:spPr/>
      <dgm:t>
        <a:bodyPr/>
        <a:lstStyle/>
        <a:p>
          <a:endParaRPr lang="en-GB"/>
        </a:p>
      </dgm:t>
    </dgm:pt>
    <dgm:pt modelId="{4F1DFD46-74B1-994E-9068-12A21D594DCA}">
      <dgm:prSet/>
      <dgm:spPr/>
      <dgm:t>
        <a:bodyPr/>
        <a:lstStyle/>
        <a:p>
          <a:r>
            <a:rPr lang="en-GB" dirty="0" smtClean="0"/>
            <a:t>Profile</a:t>
          </a:r>
          <a:endParaRPr lang="en-GB" dirty="0"/>
        </a:p>
      </dgm:t>
    </dgm:pt>
    <dgm:pt modelId="{A69151C6-14F1-E047-B27D-ABAA708FD067}" type="parTrans" cxnId="{89C7995E-1EE5-8643-94DA-89B6802E37D0}">
      <dgm:prSet/>
      <dgm:spPr/>
      <dgm:t>
        <a:bodyPr/>
        <a:lstStyle/>
        <a:p>
          <a:endParaRPr lang="en-GB"/>
        </a:p>
      </dgm:t>
    </dgm:pt>
    <dgm:pt modelId="{B46BE7B3-773B-7A42-B430-D1A15D918D42}" type="sibTrans" cxnId="{89C7995E-1EE5-8643-94DA-89B6802E37D0}">
      <dgm:prSet/>
      <dgm:spPr/>
      <dgm:t>
        <a:bodyPr/>
        <a:lstStyle/>
        <a:p>
          <a:endParaRPr lang="en-GB"/>
        </a:p>
      </dgm:t>
    </dgm:pt>
    <dgm:pt modelId="{45A332D0-7DB7-A74D-84BE-E75B957CB60F}">
      <dgm:prSet/>
      <dgm:spPr/>
      <dgm:t>
        <a:bodyPr/>
        <a:lstStyle/>
        <a:p>
          <a:r>
            <a:rPr lang="en-GB" dirty="0" smtClean="0"/>
            <a:t>Communication</a:t>
          </a:r>
          <a:endParaRPr lang="en-GB" dirty="0"/>
        </a:p>
      </dgm:t>
    </dgm:pt>
    <dgm:pt modelId="{4E1B35DC-B518-4C42-95BC-371B4295AB21}" type="parTrans" cxnId="{75C5A9F4-BD7C-0343-87B9-CD570465EB4E}">
      <dgm:prSet/>
      <dgm:spPr/>
      <dgm:t>
        <a:bodyPr/>
        <a:lstStyle/>
        <a:p>
          <a:endParaRPr lang="en-GB"/>
        </a:p>
      </dgm:t>
    </dgm:pt>
    <dgm:pt modelId="{0999A9E9-CD31-024B-A557-D07C515F9B14}" type="sibTrans" cxnId="{75C5A9F4-BD7C-0343-87B9-CD570465EB4E}">
      <dgm:prSet/>
      <dgm:spPr/>
      <dgm:t>
        <a:bodyPr/>
        <a:lstStyle/>
        <a:p>
          <a:endParaRPr lang="en-GB"/>
        </a:p>
      </dgm:t>
    </dgm:pt>
    <dgm:pt modelId="{72265F8B-9028-E64D-A6EE-4B0B2704737D}">
      <dgm:prSet/>
      <dgm:spPr/>
      <dgm:t>
        <a:bodyPr/>
        <a:lstStyle/>
        <a:p>
          <a:r>
            <a:rPr lang="en-GB" dirty="0" smtClean="0"/>
            <a:t>Collaboration</a:t>
          </a:r>
          <a:endParaRPr lang="en-GB" dirty="0"/>
        </a:p>
      </dgm:t>
    </dgm:pt>
    <dgm:pt modelId="{5C3CE307-BF88-E74E-A973-9A1DFA548423}" type="parTrans" cxnId="{681A2E37-38D2-3F4A-AC74-66CA09E545DB}">
      <dgm:prSet/>
      <dgm:spPr/>
      <dgm:t>
        <a:bodyPr/>
        <a:lstStyle/>
        <a:p>
          <a:endParaRPr lang="en-GB"/>
        </a:p>
      </dgm:t>
    </dgm:pt>
    <dgm:pt modelId="{2AB058EB-B86F-5E49-B400-0CE6FD123EDA}" type="sibTrans" cxnId="{681A2E37-38D2-3F4A-AC74-66CA09E545DB}">
      <dgm:prSet/>
      <dgm:spPr/>
      <dgm:t>
        <a:bodyPr/>
        <a:lstStyle/>
        <a:p>
          <a:endParaRPr lang="en-GB"/>
        </a:p>
      </dgm:t>
    </dgm:pt>
    <dgm:pt modelId="{CF803662-2C55-0346-BE0A-5518601CB411}" type="pres">
      <dgm:prSet presAssocID="{E32D58B3-2A13-184F-A013-C4B01923D89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3DAA07B-961B-D44D-8122-D6DDEB05F808}" type="pres">
      <dgm:prSet presAssocID="{B7D1D95F-0835-C84D-AE1B-D7AC5E970DAE}" presName="centerShape" presStyleLbl="node0" presStyleIdx="0" presStyleCnt="1"/>
      <dgm:spPr/>
      <dgm:t>
        <a:bodyPr/>
        <a:lstStyle/>
        <a:p>
          <a:endParaRPr lang="en-US"/>
        </a:p>
      </dgm:t>
    </dgm:pt>
    <dgm:pt modelId="{72F972A4-30FC-DE41-945B-E4227DE9A840}" type="pres">
      <dgm:prSet presAssocID="{79BA03C3-FF4A-8148-B776-6F8DF090E27E}" presName="parTrans" presStyleLbl="bgSibTrans2D1" presStyleIdx="0" presStyleCnt="9"/>
      <dgm:spPr/>
      <dgm:t>
        <a:bodyPr/>
        <a:lstStyle/>
        <a:p>
          <a:endParaRPr lang="en-US"/>
        </a:p>
      </dgm:t>
    </dgm:pt>
    <dgm:pt modelId="{0D01D07B-AF09-2F48-84BD-1890FF8F1F7A}" type="pres">
      <dgm:prSet presAssocID="{FA2847E8-C339-134B-81E8-8FC70B8A8E90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839A993-8194-3347-9686-EC6CB9FA8B3F}" type="pres">
      <dgm:prSet presAssocID="{1435CCAA-F0AB-DC48-BB45-5F40C7FCDB4A}" presName="parTrans" presStyleLbl="bgSibTrans2D1" presStyleIdx="1" presStyleCnt="9"/>
      <dgm:spPr/>
      <dgm:t>
        <a:bodyPr/>
        <a:lstStyle/>
        <a:p>
          <a:endParaRPr lang="en-US"/>
        </a:p>
      </dgm:t>
    </dgm:pt>
    <dgm:pt modelId="{43BE0E56-DBFA-3E4B-85F5-80D3AED9F3AB}" type="pres">
      <dgm:prSet presAssocID="{2F4D3F8E-0E83-3548-BEB4-FFF8B29079FE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20865E-346A-5C44-BD87-B8C207DC5DC7}" type="pres">
      <dgm:prSet presAssocID="{D9184A63-AD15-794B-870B-726E544B9A30}" presName="parTrans" presStyleLbl="bgSibTrans2D1" presStyleIdx="2" presStyleCnt="9"/>
      <dgm:spPr/>
      <dgm:t>
        <a:bodyPr/>
        <a:lstStyle/>
        <a:p>
          <a:endParaRPr lang="en-US"/>
        </a:p>
      </dgm:t>
    </dgm:pt>
    <dgm:pt modelId="{1E44064C-9326-8244-8AE8-AE861C91B957}" type="pres">
      <dgm:prSet presAssocID="{931B8CAF-D249-394F-A139-60145D230682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AD4BA5-43F0-9243-8538-F7CBD9CC27A8}" type="pres">
      <dgm:prSet presAssocID="{A69151C6-14F1-E047-B27D-ABAA708FD067}" presName="parTrans" presStyleLbl="bgSibTrans2D1" presStyleIdx="3" presStyleCnt="9"/>
      <dgm:spPr/>
      <dgm:t>
        <a:bodyPr/>
        <a:lstStyle/>
        <a:p>
          <a:endParaRPr lang="en-US"/>
        </a:p>
      </dgm:t>
    </dgm:pt>
    <dgm:pt modelId="{7592D9E5-23B6-914C-BE4F-A45A2EC79181}" type="pres">
      <dgm:prSet presAssocID="{4F1DFD46-74B1-994E-9068-12A21D594DCA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F13270-A6F3-FB40-BB67-932A31E5FECD}" type="pres">
      <dgm:prSet presAssocID="{4E1B35DC-B518-4C42-95BC-371B4295AB21}" presName="parTrans" presStyleLbl="bgSibTrans2D1" presStyleIdx="4" presStyleCnt="9"/>
      <dgm:spPr/>
      <dgm:t>
        <a:bodyPr/>
        <a:lstStyle/>
        <a:p>
          <a:endParaRPr lang="en-US"/>
        </a:p>
      </dgm:t>
    </dgm:pt>
    <dgm:pt modelId="{657935F5-D40D-564A-92AC-71D71C60499B}" type="pres">
      <dgm:prSet presAssocID="{45A332D0-7DB7-A74D-84BE-E75B957CB60F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27D46E8-167D-B545-BD88-B2774F612EA7}" type="pres">
      <dgm:prSet presAssocID="{5C3CE307-BF88-E74E-A973-9A1DFA548423}" presName="parTrans" presStyleLbl="bgSibTrans2D1" presStyleIdx="5" presStyleCnt="9"/>
      <dgm:spPr/>
      <dgm:t>
        <a:bodyPr/>
        <a:lstStyle/>
        <a:p>
          <a:endParaRPr lang="en-US"/>
        </a:p>
      </dgm:t>
    </dgm:pt>
    <dgm:pt modelId="{C4B41E1F-6611-124A-9A91-1F846192C5E2}" type="pres">
      <dgm:prSet presAssocID="{72265F8B-9028-E64D-A6EE-4B0B2704737D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2C9F1C-3F83-D142-A5F6-9EA6189201A5}" type="pres">
      <dgm:prSet presAssocID="{0A1324DC-94BB-744D-A805-609C7ABB7326}" presName="parTrans" presStyleLbl="bgSibTrans2D1" presStyleIdx="6" presStyleCnt="9"/>
      <dgm:spPr/>
      <dgm:t>
        <a:bodyPr/>
        <a:lstStyle/>
        <a:p>
          <a:endParaRPr lang="en-US"/>
        </a:p>
      </dgm:t>
    </dgm:pt>
    <dgm:pt modelId="{613DB9A2-3AA3-254F-8933-C867A2798CE9}" type="pres">
      <dgm:prSet presAssocID="{677634A3-B5DB-E24E-9A3F-7541B5F787E6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4E320C-8944-1E4A-A141-966C05C8539E}" type="pres">
      <dgm:prSet presAssocID="{1DF21719-C233-F246-B4DB-9D624F18A349}" presName="parTrans" presStyleLbl="bgSibTrans2D1" presStyleIdx="7" presStyleCnt="9"/>
      <dgm:spPr/>
      <dgm:t>
        <a:bodyPr/>
        <a:lstStyle/>
        <a:p>
          <a:endParaRPr lang="en-US"/>
        </a:p>
      </dgm:t>
    </dgm:pt>
    <dgm:pt modelId="{9A3CB47D-EB77-1E48-B6AD-02AA378E1F2E}" type="pres">
      <dgm:prSet presAssocID="{4D57B97F-FE56-AB45-9B35-6A5A7394801B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311142C-CC88-024E-83DA-8B15A5F59C71}" type="pres">
      <dgm:prSet presAssocID="{FD680FBA-0F37-0940-9DE0-2286ACDFAF9F}" presName="parTrans" presStyleLbl="bgSibTrans2D1" presStyleIdx="8" presStyleCnt="9"/>
      <dgm:spPr/>
      <dgm:t>
        <a:bodyPr/>
        <a:lstStyle/>
        <a:p>
          <a:endParaRPr lang="en-US"/>
        </a:p>
      </dgm:t>
    </dgm:pt>
    <dgm:pt modelId="{401DBC9E-7189-B543-9D53-2910078E3BD3}" type="pres">
      <dgm:prSet presAssocID="{99589770-8B26-4443-9D0D-7EC45DD864D9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F37DF62-4C77-394B-9CB3-BEFF2F64C7E5}" srcId="{B7D1D95F-0835-C84D-AE1B-D7AC5E970DAE}" destId="{99589770-8B26-4443-9D0D-7EC45DD864D9}" srcOrd="8" destOrd="0" parTransId="{FD680FBA-0F37-0940-9DE0-2286ACDFAF9F}" sibTransId="{C6CAE1FD-2979-724A-B004-C53B8023D294}"/>
    <dgm:cxn modelId="{3495B02F-EB2D-C347-8360-E3399E0A2467}" type="presOf" srcId="{72265F8B-9028-E64D-A6EE-4B0B2704737D}" destId="{C4B41E1F-6611-124A-9A91-1F846192C5E2}" srcOrd="0" destOrd="0" presId="urn:microsoft.com/office/officeart/2005/8/layout/radial4"/>
    <dgm:cxn modelId="{FC657508-40BE-A641-B9EA-0E2CB89F1DE0}" type="presOf" srcId="{E32D58B3-2A13-184F-A013-C4B01923D891}" destId="{CF803662-2C55-0346-BE0A-5518601CB411}" srcOrd="0" destOrd="0" presId="urn:microsoft.com/office/officeart/2005/8/layout/radial4"/>
    <dgm:cxn modelId="{D7B81166-D0B3-BF42-806F-E803457B984E}" type="presOf" srcId="{4D57B97F-FE56-AB45-9B35-6A5A7394801B}" destId="{9A3CB47D-EB77-1E48-B6AD-02AA378E1F2E}" srcOrd="0" destOrd="0" presId="urn:microsoft.com/office/officeart/2005/8/layout/radial4"/>
    <dgm:cxn modelId="{0F57EFB4-E4C4-DC42-9E50-7136D1B7533C}" type="presOf" srcId="{1435CCAA-F0AB-DC48-BB45-5F40C7FCDB4A}" destId="{1839A993-8194-3347-9686-EC6CB9FA8B3F}" srcOrd="0" destOrd="0" presId="urn:microsoft.com/office/officeart/2005/8/layout/radial4"/>
    <dgm:cxn modelId="{ABDE9F84-5A77-0D42-9FC5-544FFB0A1EE9}" srcId="{B7D1D95F-0835-C84D-AE1B-D7AC5E970DAE}" destId="{931B8CAF-D249-394F-A139-60145D230682}" srcOrd="2" destOrd="0" parTransId="{D9184A63-AD15-794B-870B-726E544B9A30}" sibTransId="{7E35C95C-EE03-3640-B2D0-F2BF66430B35}"/>
    <dgm:cxn modelId="{E3DE6369-DF36-8B4F-8E7F-9CCC7E5E84CD}" type="presOf" srcId="{D9184A63-AD15-794B-870B-726E544B9A30}" destId="{1420865E-346A-5C44-BD87-B8C207DC5DC7}" srcOrd="0" destOrd="0" presId="urn:microsoft.com/office/officeart/2005/8/layout/radial4"/>
    <dgm:cxn modelId="{4BD90F37-51DE-DD48-B42C-0F37E68402BA}" type="presOf" srcId="{FD680FBA-0F37-0940-9DE0-2286ACDFAF9F}" destId="{0311142C-CC88-024E-83DA-8B15A5F59C71}" srcOrd="0" destOrd="0" presId="urn:microsoft.com/office/officeart/2005/8/layout/radial4"/>
    <dgm:cxn modelId="{89C7995E-1EE5-8643-94DA-89B6802E37D0}" srcId="{B7D1D95F-0835-C84D-AE1B-D7AC5E970DAE}" destId="{4F1DFD46-74B1-994E-9068-12A21D594DCA}" srcOrd="3" destOrd="0" parTransId="{A69151C6-14F1-E047-B27D-ABAA708FD067}" sibTransId="{B46BE7B3-773B-7A42-B430-D1A15D918D42}"/>
    <dgm:cxn modelId="{7B11BED9-ABFF-284F-A6AB-D45DEFE6922C}" srcId="{E32D58B3-2A13-184F-A013-C4B01923D891}" destId="{B7D1D95F-0835-C84D-AE1B-D7AC5E970DAE}" srcOrd="0" destOrd="0" parTransId="{C561E8E9-BA07-E049-968F-0883CCCF414D}" sibTransId="{2C76A11B-2346-EA41-91F3-13855A9B57AC}"/>
    <dgm:cxn modelId="{A35CAC98-96CB-3C4B-A684-AA7EAC4B9702}" srcId="{B7D1D95F-0835-C84D-AE1B-D7AC5E970DAE}" destId="{FA2847E8-C339-134B-81E8-8FC70B8A8E90}" srcOrd="0" destOrd="0" parTransId="{79BA03C3-FF4A-8148-B776-6F8DF090E27E}" sibTransId="{BF445B46-34F8-A949-A1C9-0D5D7D390280}"/>
    <dgm:cxn modelId="{1812F7F2-583F-FE40-9804-174370CB071F}" type="presOf" srcId="{79BA03C3-FF4A-8148-B776-6F8DF090E27E}" destId="{72F972A4-30FC-DE41-945B-E4227DE9A840}" srcOrd="0" destOrd="0" presId="urn:microsoft.com/office/officeart/2005/8/layout/radial4"/>
    <dgm:cxn modelId="{21D9CE6F-DDE1-4440-9BD1-A65F927F2871}" type="presOf" srcId="{45A332D0-7DB7-A74D-84BE-E75B957CB60F}" destId="{657935F5-D40D-564A-92AC-71D71C60499B}" srcOrd="0" destOrd="0" presId="urn:microsoft.com/office/officeart/2005/8/layout/radial4"/>
    <dgm:cxn modelId="{86783278-8696-474E-89EB-76D7EB265AF0}" type="presOf" srcId="{1DF21719-C233-F246-B4DB-9D624F18A349}" destId="{F64E320C-8944-1E4A-A141-966C05C8539E}" srcOrd="0" destOrd="0" presId="urn:microsoft.com/office/officeart/2005/8/layout/radial4"/>
    <dgm:cxn modelId="{A31A0DAB-5228-AD49-A4E6-5BDA836C7BDE}" srcId="{B7D1D95F-0835-C84D-AE1B-D7AC5E970DAE}" destId="{2F4D3F8E-0E83-3548-BEB4-FFF8B29079FE}" srcOrd="1" destOrd="0" parTransId="{1435CCAA-F0AB-DC48-BB45-5F40C7FCDB4A}" sibTransId="{A3ED11CD-0934-4440-BE05-64FA61CF48AA}"/>
    <dgm:cxn modelId="{A4A0F026-DBB0-0444-AAE3-BA3B2C205A0F}" type="presOf" srcId="{5C3CE307-BF88-E74E-A973-9A1DFA548423}" destId="{C27D46E8-167D-B545-BD88-B2774F612EA7}" srcOrd="0" destOrd="0" presId="urn:microsoft.com/office/officeart/2005/8/layout/radial4"/>
    <dgm:cxn modelId="{515EDE02-5FA3-9F4A-9944-2B06435F897E}" srcId="{B7D1D95F-0835-C84D-AE1B-D7AC5E970DAE}" destId="{4D57B97F-FE56-AB45-9B35-6A5A7394801B}" srcOrd="7" destOrd="0" parTransId="{1DF21719-C233-F246-B4DB-9D624F18A349}" sibTransId="{566B0B8F-50B7-344C-9114-113992C7F38D}"/>
    <dgm:cxn modelId="{544226E5-F987-5A4D-946A-B29BA493860E}" type="presOf" srcId="{4E1B35DC-B518-4C42-95BC-371B4295AB21}" destId="{6AF13270-A6F3-FB40-BB67-932A31E5FECD}" srcOrd="0" destOrd="0" presId="urn:microsoft.com/office/officeart/2005/8/layout/radial4"/>
    <dgm:cxn modelId="{CAD36CEC-76A0-4646-A21E-4A329B8A214A}" type="presOf" srcId="{B7D1D95F-0835-C84D-AE1B-D7AC5E970DAE}" destId="{73DAA07B-961B-D44D-8122-D6DDEB05F808}" srcOrd="0" destOrd="0" presId="urn:microsoft.com/office/officeart/2005/8/layout/radial4"/>
    <dgm:cxn modelId="{C39F6C12-941B-EF4E-93E7-E26A467A9742}" type="presOf" srcId="{677634A3-B5DB-E24E-9A3F-7541B5F787E6}" destId="{613DB9A2-3AA3-254F-8933-C867A2798CE9}" srcOrd="0" destOrd="0" presId="urn:microsoft.com/office/officeart/2005/8/layout/radial4"/>
    <dgm:cxn modelId="{681A2E37-38D2-3F4A-AC74-66CA09E545DB}" srcId="{B7D1D95F-0835-C84D-AE1B-D7AC5E970DAE}" destId="{72265F8B-9028-E64D-A6EE-4B0B2704737D}" srcOrd="5" destOrd="0" parTransId="{5C3CE307-BF88-E74E-A973-9A1DFA548423}" sibTransId="{2AB058EB-B86F-5E49-B400-0CE6FD123EDA}"/>
    <dgm:cxn modelId="{75C5A9F4-BD7C-0343-87B9-CD570465EB4E}" srcId="{B7D1D95F-0835-C84D-AE1B-D7AC5E970DAE}" destId="{45A332D0-7DB7-A74D-84BE-E75B957CB60F}" srcOrd="4" destOrd="0" parTransId="{4E1B35DC-B518-4C42-95BC-371B4295AB21}" sibTransId="{0999A9E9-CD31-024B-A557-D07C515F9B14}"/>
    <dgm:cxn modelId="{BF0C8104-98CF-5E4F-85E4-C328F65CA25D}" type="presOf" srcId="{99589770-8B26-4443-9D0D-7EC45DD864D9}" destId="{401DBC9E-7189-B543-9D53-2910078E3BD3}" srcOrd="0" destOrd="0" presId="urn:microsoft.com/office/officeart/2005/8/layout/radial4"/>
    <dgm:cxn modelId="{1B4F534F-FA0C-7E49-ABCC-C593F9F5D61D}" srcId="{B7D1D95F-0835-C84D-AE1B-D7AC5E970DAE}" destId="{677634A3-B5DB-E24E-9A3F-7541B5F787E6}" srcOrd="6" destOrd="0" parTransId="{0A1324DC-94BB-744D-A805-609C7ABB7326}" sibTransId="{DEAEBC33-1429-CA4F-82A4-88608149E175}"/>
    <dgm:cxn modelId="{EA79228E-6AB7-D24E-BC92-E77B7FA900D1}" type="presOf" srcId="{931B8CAF-D249-394F-A139-60145D230682}" destId="{1E44064C-9326-8244-8AE8-AE861C91B957}" srcOrd="0" destOrd="0" presId="urn:microsoft.com/office/officeart/2005/8/layout/radial4"/>
    <dgm:cxn modelId="{FAB7BF12-6942-D54D-B2FD-A368880A6D7A}" type="presOf" srcId="{0A1324DC-94BB-744D-A805-609C7ABB7326}" destId="{582C9F1C-3F83-D142-A5F6-9EA6189201A5}" srcOrd="0" destOrd="0" presId="urn:microsoft.com/office/officeart/2005/8/layout/radial4"/>
    <dgm:cxn modelId="{7F46DCD1-DA5F-8B4E-92E2-1B2EE09D2EE4}" type="presOf" srcId="{4F1DFD46-74B1-994E-9068-12A21D594DCA}" destId="{7592D9E5-23B6-914C-BE4F-A45A2EC79181}" srcOrd="0" destOrd="0" presId="urn:microsoft.com/office/officeart/2005/8/layout/radial4"/>
    <dgm:cxn modelId="{1FAEFEF1-A4B5-2F4B-B89F-74E240857E63}" type="presOf" srcId="{2F4D3F8E-0E83-3548-BEB4-FFF8B29079FE}" destId="{43BE0E56-DBFA-3E4B-85F5-80D3AED9F3AB}" srcOrd="0" destOrd="0" presId="urn:microsoft.com/office/officeart/2005/8/layout/radial4"/>
    <dgm:cxn modelId="{E3186794-A5B8-F849-81DD-3882C89445AE}" type="presOf" srcId="{FA2847E8-C339-134B-81E8-8FC70B8A8E90}" destId="{0D01D07B-AF09-2F48-84BD-1890FF8F1F7A}" srcOrd="0" destOrd="0" presId="urn:microsoft.com/office/officeart/2005/8/layout/radial4"/>
    <dgm:cxn modelId="{B2D5200A-32C1-EF4B-9157-8708C6CF78E1}" type="presOf" srcId="{A69151C6-14F1-E047-B27D-ABAA708FD067}" destId="{1CAD4BA5-43F0-9243-8538-F7CBD9CC27A8}" srcOrd="0" destOrd="0" presId="urn:microsoft.com/office/officeart/2005/8/layout/radial4"/>
    <dgm:cxn modelId="{F765F463-99E9-9B4E-B9EF-E0CAB525A57C}" type="presParOf" srcId="{CF803662-2C55-0346-BE0A-5518601CB411}" destId="{73DAA07B-961B-D44D-8122-D6DDEB05F808}" srcOrd="0" destOrd="0" presId="urn:microsoft.com/office/officeart/2005/8/layout/radial4"/>
    <dgm:cxn modelId="{44FB309C-8D54-9E45-8D1E-A8507B8F1E0F}" type="presParOf" srcId="{CF803662-2C55-0346-BE0A-5518601CB411}" destId="{72F972A4-30FC-DE41-945B-E4227DE9A840}" srcOrd="1" destOrd="0" presId="urn:microsoft.com/office/officeart/2005/8/layout/radial4"/>
    <dgm:cxn modelId="{085330E4-3385-C34F-8DAC-BD01CBC0609F}" type="presParOf" srcId="{CF803662-2C55-0346-BE0A-5518601CB411}" destId="{0D01D07B-AF09-2F48-84BD-1890FF8F1F7A}" srcOrd="2" destOrd="0" presId="urn:microsoft.com/office/officeart/2005/8/layout/radial4"/>
    <dgm:cxn modelId="{DBF56DE2-0225-EC4D-9EEC-6288DAECDBFE}" type="presParOf" srcId="{CF803662-2C55-0346-BE0A-5518601CB411}" destId="{1839A993-8194-3347-9686-EC6CB9FA8B3F}" srcOrd="3" destOrd="0" presId="urn:microsoft.com/office/officeart/2005/8/layout/radial4"/>
    <dgm:cxn modelId="{566030D4-29B8-6246-B9A6-B7144CA5CC78}" type="presParOf" srcId="{CF803662-2C55-0346-BE0A-5518601CB411}" destId="{43BE0E56-DBFA-3E4B-85F5-80D3AED9F3AB}" srcOrd="4" destOrd="0" presId="urn:microsoft.com/office/officeart/2005/8/layout/radial4"/>
    <dgm:cxn modelId="{7280B019-F3EC-3D46-ADC7-10B5FE7AF119}" type="presParOf" srcId="{CF803662-2C55-0346-BE0A-5518601CB411}" destId="{1420865E-346A-5C44-BD87-B8C207DC5DC7}" srcOrd="5" destOrd="0" presId="urn:microsoft.com/office/officeart/2005/8/layout/radial4"/>
    <dgm:cxn modelId="{EEDE91B6-575A-A045-B86A-CF00295F1A71}" type="presParOf" srcId="{CF803662-2C55-0346-BE0A-5518601CB411}" destId="{1E44064C-9326-8244-8AE8-AE861C91B957}" srcOrd="6" destOrd="0" presId="urn:microsoft.com/office/officeart/2005/8/layout/radial4"/>
    <dgm:cxn modelId="{B9483D78-0BE2-7341-AFAD-444FB043C926}" type="presParOf" srcId="{CF803662-2C55-0346-BE0A-5518601CB411}" destId="{1CAD4BA5-43F0-9243-8538-F7CBD9CC27A8}" srcOrd="7" destOrd="0" presId="urn:microsoft.com/office/officeart/2005/8/layout/radial4"/>
    <dgm:cxn modelId="{B5615F7F-6206-104E-9643-6E52FBBD11F2}" type="presParOf" srcId="{CF803662-2C55-0346-BE0A-5518601CB411}" destId="{7592D9E5-23B6-914C-BE4F-A45A2EC79181}" srcOrd="8" destOrd="0" presId="urn:microsoft.com/office/officeart/2005/8/layout/radial4"/>
    <dgm:cxn modelId="{3D231A12-F4B0-924A-81EB-7C52A5AE4159}" type="presParOf" srcId="{CF803662-2C55-0346-BE0A-5518601CB411}" destId="{6AF13270-A6F3-FB40-BB67-932A31E5FECD}" srcOrd="9" destOrd="0" presId="urn:microsoft.com/office/officeart/2005/8/layout/radial4"/>
    <dgm:cxn modelId="{FA5DE549-7EDE-A04F-8A9D-8C28C6F488F2}" type="presParOf" srcId="{CF803662-2C55-0346-BE0A-5518601CB411}" destId="{657935F5-D40D-564A-92AC-71D71C60499B}" srcOrd="10" destOrd="0" presId="urn:microsoft.com/office/officeart/2005/8/layout/radial4"/>
    <dgm:cxn modelId="{ED1C88EC-BF65-5140-94BB-889DBF740058}" type="presParOf" srcId="{CF803662-2C55-0346-BE0A-5518601CB411}" destId="{C27D46E8-167D-B545-BD88-B2774F612EA7}" srcOrd="11" destOrd="0" presId="urn:microsoft.com/office/officeart/2005/8/layout/radial4"/>
    <dgm:cxn modelId="{288C0B1F-B43D-F744-9A96-D81CC3DCA703}" type="presParOf" srcId="{CF803662-2C55-0346-BE0A-5518601CB411}" destId="{C4B41E1F-6611-124A-9A91-1F846192C5E2}" srcOrd="12" destOrd="0" presId="urn:microsoft.com/office/officeart/2005/8/layout/radial4"/>
    <dgm:cxn modelId="{BF219755-90A0-694D-ACD1-7568A7DB7C4B}" type="presParOf" srcId="{CF803662-2C55-0346-BE0A-5518601CB411}" destId="{582C9F1C-3F83-D142-A5F6-9EA6189201A5}" srcOrd="13" destOrd="0" presId="urn:microsoft.com/office/officeart/2005/8/layout/radial4"/>
    <dgm:cxn modelId="{6BEF1978-C509-E448-BCBA-9103905AA75B}" type="presParOf" srcId="{CF803662-2C55-0346-BE0A-5518601CB411}" destId="{613DB9A2-3AA3-254F-8933-C867A2798CE9}" srcOrd="14" destOrd="0" presId="urn:microsoft.com/office/officeart/2005/8/layout/radial4"/>
    <dgm:cxn modelId="{C61D28F5-FA83-C24E-9B48-6C7DED130D7E}" type="presParOf" srcId="{CF803662-2C55-0346-BE0A-5518601CB411}" destId="{F64E320C-8944-1E4A-A141-966C05C8539E}" srcOrd="15" destOrd="0" presId="urn:microsoft.com/office/officeart/2005/8/layout/radial4"/>
    <dgm:cxn modelId="{669F117C-08CC-1142-859C-2E68D507E130}" type="presParOf" srcId="{CF803662-2C55-0346-BE0A-5518601CB411}" destId="{9A3CB47D-EB77-1E48-B6AD-02AA378E1F2E}" srcOrd="16" destOrd="0" presId="urn:microsoft.com/office/officeart/2005/8/layout/radial4"/>
    <dgm:cxn modelId="{2BA2F480-B1B0-6E4D-B2CF-0E0010E5540F}" type="presParOf" srcId="{CF803662-2C55-0346-BE0A-5518601CB411}" destId="{0311142C-CC88-024E-83DA-8B15A5F59C71}" srcOrd="17" destOrd="0" presId="urn:microsoft.com/office/officeart/2005/8/layout/radial4"/>
    <dgm:cxn modelId="{48F6AC5E-EA6D-444D-8689-843A86788936}" type="presParOf" srcId="{CF803662-2C55-0346-BE0A-5518601CB411}" destId="{401DBC9E-7189-B543-9D53-2910078E3BD3}" srcOrd="1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DAA07B-961B-D44D-8122-D6DDEB05F808}">
      <dsp:nvSpPr>
        <dsp:cNvPr id="0" name=""/>
        <dsp:cNvSpPr/>
      </dsp:nvSpPr>
      <dsp:spPr>
        <a:xfrm>
          <a:off x="2482215" y="2666637"/>
          <a:ext cx="1131570" cy="113157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1"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500" kern="1200" dirty="0" smtClean="0"/>
            <a:t>TEL</a:t>
          </a:r>
          <a:endParaRPr lang="en-GB" sz="3500" kern="1200" dirty="0"/>
        </a:p>
      </dsp:txBody>
      <dsp:txXfrm>
        <a:off x="2647930" y="2832352"/>
        <a:ext cx="800140" cy="800140"/>
      </dsp:txXfrm>
    </dsp:sp>
    <dsp:sp modelId="{72F972A4-30FC-DE41-945B-E4227DE9A840}">
      <dsp:nvSpPr>
        <dsp:cNvPr id="0" name=""/>
        <dsp:cNvSpPr/>
      </dsp:nvSpPr>
      <dsp:spPr>
        <a:xfrm rot="10800000">
          <a:off x="398210" y="3071173"/>
          <a:ext cx="1969384" cy="32249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1">
              <a:tint val="60000"/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D01D07B-AF09-2F48-84BD-1890FF8F1F7A}">
      <dsp:nvSpPr>
        <dsp:cNvPr id="0" name=""/>
        <dsp:cNvSpPr/>
      </dsp:nvSpPr>
      <dsp:spPr>
        <a:xfrm>
          <a:off x="2161" y="2915582"/>
          <a:ext cx="792099" cy="6336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1"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700" kern="1200" dirty="0" smtClean="0"/>
            <a:t>Flexibility</a:t>
          </a:r>
          <a:endParaRPr lang="en-GB" sz="700" kern="1200" dirty="0"/>
        </a:p>
      </dsp:txBody>
      <dsp:txXfrm>
        <a:off x="20721" y="2934142"/>
        <a:ext cx="754979" cy="596559"/>
      </dsp:txXfrm>
    </dsp:sp>
    <dsp:sp modelId="{1839A993-8194-3347-9686-EC6CB9FA8B3F}">
      <dsp:nvSpPr>
        <dsp:cNvPr id="0" name=""/>
        <dsp:cNvSpPr/>
      </dsp:nvSpPr>
      <dsp:spPr>
        <a:xfrm rot="12150000">
          <a:off x="524958" y="2433968"/>
          <a:ext cx="1969384" cy="32249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1">
              <a:tint val="60000"/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3BE0E56-DBFA-3E4B-85F5-80D3AED9F3AB}">
      <dsp:nvSpPr>
        <dsp:cNvPr id="0" name=""/>
        <dsp:cNvSpPr/>
      </dsp:nvSpPr>
      <dsp:spPr>
        <a:xfrm>
          <a:off x="203864" y="1901551"/>
          <a:ext cx="792099" cy="6336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1"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700" kern="1200" dirty="0" smtClean="0"/>
            <a:t>Access</a:t>
          </a:r>
          <a:endParaRPr lang="en-GB" sz="700" kern="1200" dirty="0"/>
        </a:p>
      </dsp:txBody>
      <dsp:txXfrm>
        <a:off x="222424" y="1920111"/>
        <a:ext cx="754979" cy="596559"/>
      </dsp:txXfrm>
    </dsp:sp>
    <dsp:sp modelId="{1420865E-346A-5C44-BD87-B8C207DC5DC7}">
      <dsp:nvSpPr>
        <dsp:cNvPr id="0" name=""/>
        <dsp:cNvSpPr/>
      </dsp:nvSpPr>
      <dsp:spPr>
        <a:xfrm rot="13500000">
          <a:off x="885906" y="1893771"/>
          <a:ext cx="1969384" cy="32249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1">
              <a:tint val="60000"/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E44064C-9326-8244-8AE8-AE861C91B957}">
      <dsp:nvSpPr>
        <dsp:cNvPr id="0" name=""/>
        <dsp:cNvSpPr/>
      </dsp:nvSpPr>
      <dsp:spPr>
        <a:xfrm>
          <a:off x="778266" y="1041898"/>
          <a:ext cx="792099" cy="6336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1"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700" kern="1200" dirty="0" smtClean="0"/>
            <a:t>Presentation</a:t>
          </a:r>
          <a:endParaRPr lang="en-GB" sz="700" kern="1200" dirty="0"/>
        </a:p>
      </dsp:txBody>
      <dsp:txXfrm>
        <a:off x="796826" y="1060458"/>
        <a:ext cx="754979" cy="596559"/>
      </dsp:txXfrm>
    </dsp:sp>
    <dsp:sp modelId="{1CAD4BA5-43F0-9243-8538-F7CBD9CC27A8}">
      <dsp:nvSpPr>
        <dsp:cNvPr id="0" name=""/>
        <dsp:cNvSpPr/>
      </dsp:nvSpPr>
      <dsp:spPr>
        <a:xfrm rot="14850000">
          <a:off x="1426102" y="1532823"/>
          <a:ext cx="1969384" cy="32249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1">
              <a:tint val="60000"/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592D9E5-23B6-914C-BE4F-A45A2EC79181}">
      <dsp:nvSpPr>
        <dsp:cNvPr id="0" name=""/>
        <dsp:cNvSpPr/>
      </dsp:nvSpPr>
      <dsp:spPr>
        <a:xfrm>
          <a:off x="1637919" y="467496"/>
          <a:ext cx="792099" cy="6336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1"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700" kern="1200" dirty="0" smtClean="0"/>
            <a:t>Profile</a:t>
          </a:r>
          <a:endParaRPr lang="en-GB" sz="700" kern="1200" dirty="0"/>
        </a:p>
      </dsp:txBody>
      <dsp:txXfrm>
        <a:off x="1656479" y="486056"/>
        <a:ext cx="754979" cy="596559"/>
      </dsp:txXfrm>
    </dsp:sp>
    <dsp:sp modelId="{6AF13270-A6F3-FB40-BB67-932A31E5FECD}">
      <dsp:nvSpPr>
        <dsp:cNvPr id="0" name=""/>
        <dsp:cNvSpPr/>
      </dsp:nvSpPr>
      <dsp:spPr>
        <a:xfrm rot="16200000">
          <a:off x="2063307" y="1406075"/>
          <a:ext cx="1969384" cy="32249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1">
              <a:tint val="60000"/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57935F5-D40D-564A-92AC-71D71C60499B}">
      <dsp:nvSpPr>
        <dsp:cNvPr id="0" name=""/>
        <dsp:cNvSpPr/>
      </dsp:nvSpPr>
      <dsp:spPr>
        <a:xfrm>
          <a:off x="2651950" y="265792"/>
          <a:ext cx="792099" cy="6336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1"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700" kern="1200" dirty="0" smtClean="0"/>
            <a:t>Communication</a:t>
          </a:r>
          <a:endParaRPr lang="en-GB" sz="700" kern="1200" dirty="0"/>
        </a:p>
      </dsp:txBody>
      <dsp:txXfrm>
        <a:off x="2670510" y="284352"/>
        <a:ext cx="754979" cy="596559"/>
      </dsp:txXfrm>
    </dsp:sp>
    <dsp:sp modelId="{C27D46E8-167D-B545-BD88-B2774F612EA7}">
      <dsp:nvSpPr>
        <dsp:cNvPr id="0" name=""/>
        <dsp:cNvSpPr/>
      </dsp:nvSpPr>
      <dsp:spPr>
        <a:xfrm rot="17550000">
          <a:off x="2700513" y="1532823"/>
          <a:ext cx="1969384" cy="32249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1">
              <a:tint val="60000"/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4B41E1F-6611-124A-9A91-1F846192C5E2}">
      <dsp:nvSpPr>
        <dsp:cNvPr id="0" name=""/>
        <dsp:cNvSpPr/>
      </dsp:nvSpPr>
      <dsp:spPr>
        <a:xfrm>
          <a:off x="3665981" y="467496"/>
          <a:ext cx="792099" cy="6336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1"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700" kern="1200" dirty="0" smtClean="0"/>
            <a:t>Collaboration</a:t>
          </a:r>
          <a:endParaRPr lang="en-GB" sz="700" kern="1200" dirty="0"/>
        </a:p>
      </dsp:txBody>
      <dsp:txXfrm>
        <a:off x="3684541" y="486056"/>
        <a:ext cx="754979" cy="596559"/>
      </dsp:txXfrm>
    </dsp:sp>
    <dsp:sp modelId="{582C9F1C-3F83-D142-A5F6-9EA6189201A5}">
      <dsp:nvSpPr>
        <dsp:cNvPr id="0" name=""/>
        <dsp:cNvSpPr/>
      </dsp:nvSpPr>
      <dsp:spPr>
        <a:xfrm rot="18900000">
          <a:off x="3240709" y="1893771"/>
          <a:ext cx="1969384" cy="32249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1">
              <a:tint val="60000"/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13DB9A2-3AA3-254F-8933-C867A2798CE9}">
      <dsp:nvSpPr>
        <dsp:cNvPr id="0" name=""/>
        <dsp:cNvSpPr/>
      </dsp:nvSpPr>
      <dsp:spPr>
        <a:xfrm>
          <a:off x="4525634" y="1041898"/>
          <a:ext cx="792099" cy="6336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1"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700" kern="1200" dirty="0" smtClean="0"/>
            <a:t>Assessment and Feedback</a:t>
          </a:r>
          <a:endParaRPr lang="en-GB" sz="700" kern="1200" dirty="0"/>
        </a:p>
      </dsp:txBody>
      <dsp:txXfrm>
        <a:off x="4544194" y="1060458"/>
        <a:ext cx="754979" cy="596559"/>
      </dsp:txXfrm>
    </dsp:sp>
    <dsp:sp modelId="{F64E320C-8944-1E4A-A141-966C05C8539E}">
      <dsp:nvSpPr>
        <dsp:cNvPr id="0" name=""/>
        <dsp:cNvSpPr/>
      </dsp:nvSpPr>
      <dsp:spPr>
        <a:xfrm rot="20250000">
          <a:off x="3601657" y="2433968"/>
          <a:ext cx="1969384" cy="32249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1">
              <a:tint val="60000"/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A3CB47D-EB77-1E48-B6AD-02AA378E1F2E}">
      <dsp:nvSpPr>
        <dsp:cNvPr id="0" name=""/>
        <dsp:cNvSpPr/>
      </dsp:nvSpPr>
      <dsp:spPr>
        <a:xfrm>
          <a:off x="5100036" y="1901551"/>
          <a:ext cx="792099" cy="6336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1"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700" kern="1200" dirty="0" smtClean="0"/>
            <a:t>Authentic Activities</a:t>
          </a:r>
          <a:endParaRPr lang="en-GB" sz="700" kern="1200" dirty="0"/>
        </a:p>
      </dsp:txBody>
      <dsp:txXfrm>
        <a:off x="5118596" y="1920111"/>
        <a:ext cx="754979" cy="596559"/>
      </dsp:txXfrm>
    </dsp:sp>
    <dsp:sp modelId="{0311142C-CC88-024E-83DA-8B15A5F59C71}">
      <dsp:nvSpPr>
        <dsp:cNvPr id="0" name=""/>
        <dsp:cNvSpPr/>
      </dsp:nvSpPr>
      <dsp:spPr>
        <a:xfrm>
          <a:off x="3728405" y="3071173"/>
          <a:ext cx="1969384" cy="32249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1">
              <a:tint val="60000"/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01DBC9E-7189-B543-9D53-2910078E3BD3}">
      <dsp:nvSpPr>
        <dsp:cNvPr id="0" name=""/>
        <dsp:cNvSpPr/>
      </dsp:nvSpPr>
      <dsp:spPr>
        <a:xfrm>
          <a:off x="5301739" y="2915582"/>
          <a:ext cx="792099" cy="6336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1"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700" kern="1200" dirty="0" smtClean="0"/>
            <a:t>Creativity</a:t>
          </a:r>
          <a:endParaRPr lang="en-GB" sz="700" kern="1200" dirty="0"/>
        </a:p>
      </dsp:txBody>
      <dsp:txXfrm>
        <a:off x="5320299" y="2934142"/>
        <a:ext cx="754979" cy="5965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01D342-82C6-482C-B165-BF083F9F9A81}" type="datetimeFigureOut">
              <a:rPr lang="en-GB" smtClean="0"/>
              <a:t>18/02/15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C41394-E38B-47DC-A8B6-2161737CB6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7829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  <a:cs typeface="ＭＳ Ｐゴシック" charset="0"/>
              </a:defRPr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Arial" charset="0"/>
                <a:cs typeface="ＭＳ Ｐゴシック" charset="0"/>
              </a:defRPr>
            </a:lvl1pPr>
          </a:lstStyle>
          <a:p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  <a:cs typeface="ＭＳ Ｐゴシック" charset="0"/>
              </a:defRPr>
            </a:lvl1pPr>
          </a:lstStyle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Arial" charset="0"/>
                <a:cs typeface="ＭＳ Ｐゴシック" charset="0"/>
              </a:defRPr>
            </a:lvl1pPr>
          </a:lstStyle>
          <a:p>
            <a:fld id="{D2D20942-D6F2-004D-9DD1-B0E39CB8315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7593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D20942-D6F2-004D-9DD1-B0E39CB83151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091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CAF928-9D47-2D4F-B13A-D6DBEDFA636A}" type="slidenum">
              <a:rPr lang="en-GB"/>
              <a:pPr/>
              <a:t>2</a:t>
            </a:fld>
            <a:endParaRPr lang="en-GB"/>
          </a:p>
        </p:txBody>
      </p:sp>
      <p:sp>
        <p:nvSpPr>
          <p:cNvPr id="320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B0B22F8-8637-4041-AA01-82F83F0E4EEC}" type="slidenum">
              <a:rPr lang="en-GB" sz="1200"/>
              <a:pPr eaLnBrk="1" hangingPunct="1"/>
              <a:t>3</a:t>
            </a:fld>
            <a:endParaRPr lang="en-GB" sz="120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153"/>
            <a:ext cx="4984962" cy="4466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r>
              <a:rPr lang="en-GB" dirty="0" smtClean="0"/>
              <a:t>OK – so we</a:t>
            </a:r>
            <a:r>
              <a:rPr lang="en-GB" baseline="0" dirty="0" smtClean="0"/>
              <a:t> all know its not like this </a:t>
            </a:r>
          </a:p>
          <a:p>
            <a:pPr eaLnBrk="1" hangingPunct="1"/>
            <a:r>
              <a:rPr lang="en-GB" baseline="0" dirty="0" smtClean="0"/>
              <a:t>But sometimes it looks like it</a:t>
            </a:r>
          </a:p>
          <a:p>
            <a:pPr eaLnBrk="1" hangingPunct="1"/>
            <a:r>
              <a:rPr lang="en-GB" baseline="0" dirty="0" smtClean="0"/>
              <a:t>I’d like to take the opportunity to have a superficial skate through my own experiences of changing education and the part that technologies have played</a:t>
            </a:r>
          </a:p>
          <a:p>
            <a:pPr eaLnBrk="1" hangingPunct="1"/>
            <a:r>
              <a:rPr lang="en-GB" baseline="0" dirty="0" smtClean="0"/>
              <a:t>And then we’ll get back to where we are now and what is happening for the current brand of students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66989F-B39A-3943-8E0E-F8AFEF731AE8}" type="slidenum">
              <a:rPr lang="en-GB"/>
              <a:pPr/>
              <a:t>9</a:t>
            </a:fld>
            <a:endParaRPr lang="en-GB"/>
          </a:p>
        </p:txBody>
      </p:sp>
      <p:sp>
        <p:nvSpPr>
          <p:cNvPr id="347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242CF1-8811-CF4B-8D0F-13821C3CAAE2}" type="slidenum">
              <a:rPr lang="en-GB"/>
              <a:pPr/>
              <a:t>14</a:t>
            </a:fld>
            <a:endParaRPr lang="en-GB"/>
          </a:p>
        </p:txBody>
      </p:sp>
      <p:sp>
        <p:nvSpPr>
          <p:cNvPr id="349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31296-F690-DB43-B5FB-F8D27640150E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590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gradFill rotWithShape="0">
          <a:gsLst>
            <a:gs pos="0">
              <a:schemeClr val="tx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30"/>
          <p:cNvGrpSpPr>
            <a:grpSpLocks/>
          </p:cNvGrpSpPr>
          <p:nvPr userDrawn="1"/>
        </p:nvGrpSpPr>
        <p:grpSpPr bwMode="auto">
          <a:xfrm>
            <a:off x="6051550" y="368300"/>
            <a:ext cx="2697163" cy="585788"/>
            <a:chOff x="1610" y="2863"/>
            <a:chExt cx="3221" cy="699"/>
          </a:xfrm>
        </p:grpSpPr>
        <p:sp>
          <p:nvSpPr>
            <p:cNvPr id="6" name="Freeform 1731"/>
            <p:cNvSpPr>
              <a:spLocks/>
            </p:cNvSpPr>
            <p:nvPr userDrawn="1"/>
          </p:nvSpPr>
          <p:spPr bwMode="auto">
            <a:xfrm>
              <a:off x="1610" y="2971"/>
              <a:ext cx="264" cy="449"/>
            </a:xfrm>
            <a:custGeom>
              <a:avLst/>
              <a:gdLst>
                <a:gd name="T0" fmla="*/ 142 w 264"/>
                <a:gd name="T1" fmla="*/ 179 h 449"/>
                <a:gd name="T2" fmla="*/ 210 w 264"/>
                <a:gd name="T3" fmla="*/ 216 h 449"/>
                <a:gd name="T4" fmla="*/ 247 w 264"/>
                <a:gd name="T5" fmla="*/ 253 h 449"/>
                <a:gd name="T6" fmla="*/ 256 w 264"/>
                <a:gd name="T7" fmla="*/ 267 h 449"/>
                <a:gd name="T8" fmla="*/ 264 w 264"/>
                <a:gd name="T9" fmla="*/ 298 h 449"/>
                <a:gd name="T10" fmla="*/ 264 w 264"/>
                <a:gd name="T11" fmla="*/ 318 h 449"/>
                <a:gd name="T12" fmla="*/ 253 w 264"/>
                <a:gd name="T13" fmla="*/ 369 h 449"/>
                <a:gd name="T14" fmla="*/ 222 w 264"/>
                <a:gd name="T15" fmla="*/ 412 h 449"/>
                <a:gd name="T16" fmla="*/ 199 w 264"/>
                <a:gd name="T17" fmla="*/ 429 h 449"/>
                <a:gd name="T18" fmla="*/ 148 w 264"/>
                <a:gd name="T19" fmla="*/ 446 h 449"/>
                <a:gd name="T20" fmla="*/ 122 w 264"/>
                <a:gd name="T21" fmla="*/ 449 h 449"/>
                <a:gd name="T22" fmla="*/ 60 w 264"/>
                <a:gd name="T23" fmla="*/ 440 h 449"/>
                <a:gd name="T24" fmla="*/ 34 w 264"/>
                <a:gd name="T25" fmla="*/ 429 h 449"/>
                <a:gd name="T26" fmla="*/ 0 w 264"/>
                <a:gd name="T27" fmla="*/ 318 h 449"/>
                <a:gd name="T28" fmla="*/ 9 w 264"/>
                <a:gd name="T29" fmla="*/ 338 h 449"/>
                <a:gd name="T30" fmla="*/ 28 w 264"/>
                <a:gd name="T31" fmla="*/ 375 h 449"/>
                <a:gd name="T32" fmla="*/ 43 w 264"/>
                <a:gd name="T33" fmla="*/ 392 h 449"/>
                <a:gd name="T34" fmla="*/ 74 w 264"/>
                <a:gd name="T35" fmla="*/ 415 h 449"/>
                <a:gd name="T36" fmla="*/ 116 w 264"/>
                <a:gd name="T37" fmla="*/ 423 h 449"/>
                <a:gd name="T38" fmla="*/ 139 w 264"/>
                <a:gd name="T39" fmla="*/ 421 h 449"/>
                <a:gd name="T40" fmla="*/ 173 w 264"/>
                <a:gd name="T41" fmla="*/ 406 h 449"/>
                <a:gd name="T42" fmla="*/ 185 w 264"/>
                <a:gd name="T43" fmla="*/ 395 h 449"/>
                <a:gd name="T44" fmla="*/ 199 w 264"/>
                <a:gd name="T45" fmla="*/ 367 h 449"/>
                <a:gd name="T46" fmla="*/ 205 w 264"/>
                <a:gd name="T47" fmla="*/ 335 h 449"/>
                <a:gd name="T48" fmla="*/ 205 w 264"/>
                <a:gd name="T49" fmla="*/ 318 h 449"/>
                <a:gd name="T50" fmla="*/ 193 w 264"/>
                <a:gd name="T51" fmla="*/ 290 h 449"/>
                <a:gd name="T52" fmla="*/ 185 w 264"/>
                <a:gd name="T53" fmla="*/ 278 h 449"/>
                <a:gd name="T54" fmla="*/ 97 w 264"/>
                <a:gd name="T55" fmla="*/ 230 h 449"/>
                <a:gd name="T56" fmla="*/ 74 w 264"/>
                <a:gd name="T57" fmla="*/ 219 h 449"/>
                <a:gd name="T58" fmla="*/ 37 w 264"/>
                <a:gd name="T59" fmla="*/ 193 h 449"/>
                <a:gd name="T60" fmla="*/ 26 w 264"/>
                <a:gd name="T61" fmla="*/ 179 h 449"/>
                <a:gd name="T62" fmla="*/ 9 w 264"/>
                <a:gd name="T63" fmla="*/ 148 h 449"/>
                <a:gd name="T64" fmla="*/ 3 w 264"/>
                <a:gd name="T65" fmla="*/ 114 h 449"/>
                <a:gd name="T66" fmla="*/ 6 w 264"/>
                <a:gd name="T67" fmla="*/ 88 h 449"/>
                <a:gd name="T68" fmla="*/ 26 w 264"/>
                <a:gd name="T69" fmla="*/ 45 h 449"/>
                <a:gd name="T70" fmla="*/ 43 w 264"/>
                <a:gd name="T71" fmla="*/ 28 h 449"/>
                <a:gd name="T72" fmla="*/ 85 w 264"/>
                <a:gd name="T73" fmla="*/ 6 h 449"/>
                <a:gd name="T74" fmla="*/ 136 w 264"/>
                <a:gd name="T75" fmla="*/ 0 h 449"/>
                <a:gd name="T76" fmla="*/ 162 w 264"/>
                <a:gd name="T77" fmla="*/ 0 h 449"/>
                <a:gd name="T78" fmla="*/ 207 w 264"/>
                <a:gd name="T79" fmla="*/ 14 h 449"/>
                <a:gd name="T80" fmla="*/ 230 w 264"/>
                <a:gd name="T81" fmla="*/ 108 h 449"/>
                <a:gd name="T82" fmla="*/ 227 w 264"/>
                <a:gd name="T83" fmla="*/ 94 h 449"/>
                <a:gd name="T84" fmla="*/ 207 w 264"/>
                <a:gd name="T85" fmla="*/ 65 h 449"/>
                <a:gd name="T86" fmla="*/ 196 w 264"/>
                <a:gd name="T87" fmla="*/ 51 h 449"/>
                <a:gd name="T88" fmla="*/ 165 w 264"/>
                <a:gd name="T89" fmla="*/ 31 h 449"/>
                <a:gd name="T90" fmla="*/ 128 w 264"/>
                <a:gd name="T91" fmla="*/ 26 h 449"/>
                <a:gd name="T92" fmla="*/ 108 w 264"/>
                <a:gd name="T93" fmla="*/ 26 h 449"/>
                <a:gd name="T94" fmla="*/ 82 w 264"/>
                <a:gd name="T95" fmla="*/ 37 h 449"/>
                <a:gd name="T96" fmla="*/ 71 w 264"/>
                <a:gd name="T97" fmla="*/ 48 h 449"/>
                <a:gd name="T98" fmla="*/ 60 w 264"/>
                <a:gd name="T99" fmla="*/ 68 h 449"/>
                <a:gd name="T100" fmla="*/ 54 w 264"/>
                <a:gd name="T101" fmla="*/ 94 h 449"/>
                <a:gd name="T102" fmla="*/ 57 w 264"/>
                <a:gd name="T103" fmla="*/ 108 h 449"/>
                <a:gd name="T104" fmla="*/ 65 w 264"/>
                <a:gd name="T105" fmla="*/ 128 h 449"/>
                <a:gd name="T106" fmla="*/ 71 w 264"/>
                <a:gd name="T107" fmla="*/ 139 h 449"/>
                <a:gd name="T108" fmla="*/ 142 w 264"/>
                <a:gd name="T109" fmla="*/ 179 h 449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64" h="449">
                  <a:moveTo>
                    <a:pt x="142" y="179"/>
                  </a:moveTo>
                  <a:lnTo>
                    <a:pt x="142" y="179"/>
                  </a:lnTo>
                  <a:lnTo>
                    <a:pt x="210" y="216"/>
                  </a:lnTo>
                  <a:lnTo>
                    <a:pt x="230" y="233"/>
                  </a:lnTo>
                  <a:lnTo>
                    <a:pt x="247" y="253"/>
                  </a:lnTo>
                  <a:lnTo>
                    <a:pt x="256" y="267"/>
                  </a:lnTo>
                  <a:lnTo>
                    <a:pt x="261" y="281"/>
                  </a:lnTo>
                  <a:lnTo>
                    <a:pt x="264" y="298"/>
                  </a:lnTo>
                  <a:lnTo>
                    <a:pt x="264" y="318"/>
                  </a:lnTo>
                  <a:lnTo>
                    <a:pt x="261" y="347"/>
                  </a:lnTo>
                  <a:lnTo>
                    <a:pt x="253" y="369"/>
                  </a:lnTo>
                  <a:lnTo>
                    <a:pt x="239" y="392"/>
                  </a:lnTo>
                  <a:lnTo>
                    <a:pt x="222" y="412"/>
                  </a:lnTo>
                  <a:lnTo>
                    <a:pt x="199" y="429"/>
                  </a:lnTo>
                  <a:lnTo>
                    <a:pt x="173" y="440"/>
                  </a:lnTo>
                  <a:lnTo>
                    <a:pt x="148" y="446"/>
                  </a:lnTo>
                  <a:lnTo>
                    <a:pt x="122" y="449"/>
                  </a:lnTo>
                  <a:lnTo>
                    <a:pt x="88" y="446"/>
                  </a:lnTo>
                  <a:lnTo>
                    <a:pt x="60" y="440"/>
                  </a:lnTo>
                  <a:lnTo>
                    <a:pt x="34" y="429"/>
                  </a:lnTo>
                  <a:lnTo>
                    <a:pt x="3" y="415"/>
                  </a:lnTo>
                  <a:lnTo>
                    <a:pt x="0" y="318"/>
                  </a:lnTo>
                  <a:lnTo>
                    <a:pt x="9" y="338"/>
                  </a:lnTo>
                  <a:lnTo>
                    <a:pt x="17" y="358"/>
                  </a:lnTo>
                  <a:lnTo>
                    <a:pt x="28" y="375"/>
                  </a:lnTo>
                  <a:lnTo>
                    <a:pt x="43" y="392"/>
                  </a:lnTo>
                  <a:lnTo>
                    <a:pt x="57" y="406"/>
                  </a:lnTo>
                  <a:lnTo>
                    <a:pt x="74" y="415"/>
                  </a:lnTo>
                  <a:lnTo>
                    <a:pt x="94" y="421"/>
                  </a:lnTo>
                  <a:lnTo>
                    <a:pt x="116" y="423"/>
                  </a:lnTo>
                  <a:lnTo>
                    <a:pt x="139" y="421"/>
                  </a:lnTo>
                  <a:lnTo>
                    <a:pt x="156" y="415"/>
                  </a:lnTo>
                  <a:lnTo>
                    <a:pt x="173" y="406"/>
                  </a:lnTo>
                  <a:lnTo>
                    <a:pt x="185" y="395"/>
                  </a:lnTo>
                  <a:lnTo>
                    <a:pt x="193" y="381"/>
                  </a:lnTo>
                  <a:lnTo>
                    <a:pt x="199" y="367"/>
                  </a:lnTo>
                  <a:lnTo>
                    <a:pt x="205" y="352"/>
                  </a:lnTo>
                  <a:lnTo>
                    <a:pt x="205" y="335"/>
                  </a:lnTo>
                  <a:lnTo>
                    <a:pt x="205" y="318"/>
                  </a:lnTo>
                  <a:lnTo>
                    <a:pt x="199" y="301"/>
                  </a:lnTo>
                  <a:lnTo>
                    <a:pt x="193" y="290"/>
                  </a:lnTo>
                  <a:lnTo>
                    <a:pt x="185" y="278"/>
                  </a:lnTo>
                  <a:lnTo>
                    <a:pt x="153" y="259"/>
                  </a:lnTo>
                  <a:lnTo>
                    <a:pt x="97" y="230"/>
                  </a:lnTo>
                  <a:lnTo>
                    <a:pt x="74" y="219"/>
                  </a:lnTo>
                  <a:lnTo>
                    <a:pt x="54" y="205"/>
                  </a:lnTo>
                  <a:lnTo>
                    <a:pt x="37" y="193"/>
                  </a:lnTo>
                  <a:lnTo>
                    <a:pt x="26" y="179"/>
                  </a:lnTo>
                  <a:lnTo>
                    <a:pt x="14" y="165"/>
                  </a:lnTo>
                  <a:lnTo>
                    <a:pt x="9" y="148"/>
                  </a:lnTo>
                  <a:lnTo>
                    <a:pt x="3" y="131"/>
                  </a:lnTo>
                  <a:lnTo>
                    <a:pt x="3" y="114"/>
                  </a:lnTo>
                  <a:lnTo>
                    <a:pt x="6" y="88"/>
                  </a:lnTo>
                  <a:lnTo>
                    <a:pt x="11" y="65"/>
                  </a:lnTo>
                  <a:lnTo>
                    <a:pt x="26" y="45"/>
                  </a:lnTo>
                  <a:lnTo>
                    <a:pt x="43" y="28"/>
                  </a:lnTo>
                  <a:lnTo>
                    <a:pt x="65" y="17"/>
                  </a:lnTo>
                  <a:lnTo>
                    <a:pt x="85" y="6"/>
                  </a:lnTo>
                  <a:lnTo>
                    <a:pt x="111" y="0"/>
                  </a:lnTo>
                  <a:lnTo>
                    <a:pt x="136" y="0"/>
                  </a:lnTo>
                  <a:lnTo>
                    <a:pt x="162" y="0"/>
                  </a:lnTo>
                  <a:lnTo>
                    <a:pt x="185" y="6"/>
                  </a:lnTo>
                  <a:lnTo>
                    <a:pt x="207" y="14"/>
                  </a:lnTo>
                  <a:lnTo>
                    <a:pt x="227" y="23"/>
                  </a:lnTo>
                  <a:lnTo>
                    <a:pt x="230" y="108"/>
                  </a:lnTo>
                  <a:lnTo>
                    <a:pt x="227" y="94"/>
                  </a:lnTo>
                  <a:lnTo>
                    <a:pt x="219" y="80"/>
                  </a:lnTo>
                  <a:lnTo>
                    <a:pt x="207" y="65"/>
                  </a:lnTo>
                  <a:lnTo>
                    <a:pt x="196" y="51"/>
                  </a:lnTo>
                  <a:lnTo>
                    <a:pt x="182" y="40"/>
                  </a:lnTo>
                  <a:lnTo>
                    <a:pt x="165" y="31"/>
                  </a:lnTo>
                  <a:lnTo>
                    <a:pt x="148" y="28"/>
                  </a:lnTo>
                  <a:lnTo>
                    <a:pt x="128" y="26"/>
                  </a:lnTo>
                  <a:lnTo>
                    <a:pt x="108" y="26"/>
                  </a:lnTo>
                  <a:lnTo>
                    <a:pt x="94" y="31"/>
                  </a:lnTo>
                  <a:lnTo>
                    <a:pt x="82" y="37"/>
                  </a:lnTo>
                  <a:lnTo>
                    <a:pt x="71" y="48"/>
                  </a:lnTo>
                  <a:lnTo>
                    <a:pt x="65" y="57"/>
                  </a:lnTo>
                  <a:lnTo>
                    <a:pt x="60" y="68"/>
                  </a:lnTo>
                  <a:lnTo>
                    <a:pt x="57" y="82"/>
                  </a:lnTo>
                  <a:lnTo>
                    <a:pt x="54" y="94"/>
                  </a:lnTo>
                  <a:lnTo>
                    <a:pt x="57" y="108"/>
                  </a:lnTo>
                  <a:lnTo>
                    <a:pt x="60" y="119"/>
                  </a:lnTo>
                  <a:lnTo>
                    <a:pt x="65" y="128"/>
                  </a:lnTo>
                  <a:lnTo>
                    <a:pt x="71" y="139"/>
                  </a:lnTo>
                  <a:lnTo>
                    <a:pt x="99" y="156"/>
                  </a:lnTo>
                  <a:lnTo>
                    <a:pt x="142" y="179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732"/>
            <p:cNvSpPr>
              <a:spLocks noEditPoints="1"/>
            </p:cNvSpPr>
            <p:nvPr userDrawn="1"/>
          </p:nvSpPr>
          <p:spPr bwMode="auto">
            <a:xfrm>
              <a:off x="1900" y="3109"/>
              <a:ext cx="281" cy="311"/>
            </a:xfrm>
            <a:custGeom>
              <a:avLst/>
              <a:gdLst>
                <a:gd name="T0" fmla="*/ 142 w 281"/>
                <a:gd name="T1" fmla="*/ 0 h 310"/>
                <a:gd name="T2" fmla="*/ 184 w 281"/>
                <a:gd name="T3" fmla="*/ 6 h 310"/>
                <a:gd name="T4" fmla="*/ 218 w 281"/>
                <a:gd name="T5" fmla="*/ 23 h 310"/>
                <a:gd name="T6" fmla="*/ 235 w 281"/>
                <a:gd name="T7" fmla="*/ 34 h 310"/>
                <a:gd name="T8" fmla="*/ 258 w 281"/>
                <a:gd name="T9" fmla="*/ 63 h 310"/>
                <a:gd name="T10" fmla="*/ 267 w 281"/>
                <a:gd name="T11" fmla="*/ 80 h 310"/>
                <a:gd name="T12" fmla="*/ 278 w 281"/>
                <a:gd name="T13" fmla="*/ 117 h 310"/>
                <a:gd name="T14" fmla="*/ 281 w 281"/>
                <a:gd name="T15" fmla="*/ 172 h 310"/>
                <a:gd name="T16" fmla="*/ 281 w 281"/>
                <a:gd name="T17" fmla="*/ 190 h 310"/>
                <a:gd name="T18" fmla="*/ 272 w 281"/>
                <a:gd name="T19" fmla="*/ 226 h 310"/>
                <a:gd name="T20" fmla="*/ 264 w 281"/>
                <a:gd name="T21" fmla="*/ 246 h 310"/>
                <a:gd name="T22" fmla="*/ 241 w 281"/>
                <a:gd name="T23" fmla="*/ 278 h 310"/>
                <a:gd name="T24" fmla="*/ 213 w 281"/>
                <a:gd name="T25" fmla="*/ 306 h 310"/>
                <a:gd name="T26" fmla="*/ 196 w 281"/>
                <a:gd name="T27" fmla="*/ 315 h 310"/>
                <a:gd name="T28" fmla="*/ 159 w 281"/>
                <a:gd name="T29" fmla="*/ 326 h 310"/>
                <a:gd name="T30" fmla="*/ 139 w 281"/>
                <a:gd name="T31" fmla="*/ 326 h 310"/>
                <a:gd name="T32" fmla="*/ 93 w 281"/>
                <a:gd name="T33" fmla="*/ 320 h 310"/>
                <a:gd name="T34" fmla="*/ 65 w 281"/>
                <a:gd name="T35" fmla="*/ 309 h 310"/>
                <a:gd name="T36" fmla="*/ 45 w 281"/>
                <a:gd name="T37" fmla="*/ 289 h 310"/>
                <a:gd name="T38" fmla="*/ 34 w 281"/>
                <a:gd name="T39" fmla="*/ 280 h 310"/>
                <a:gd name="T40" fmla="*/ 8 w 281"/>
                <a:gd name="T41" fmla="*/ 229 h 310"/>
                <a:gd name="T42" fmla="*/ 0 w 281"/>
                <a:gd name="T43" fmla="*/ 172 h 310"/>
                <a:gd name="T44" fmla="*/ 0 w 281"/>
                <a:gd name="T45" fmla="*/ 137 h 310"/>
                <a:gd name="T46" fmla="*/ 8 w 281"/>
                <a:gd name="T47" fmla="*/ 100 h 310"/>
                <a:gd name="T48" fmla="*/ 17 w 281"/>
                <a:gd name="T49" fmla="*/ 80 h 310"/>
                <a:gd name="T50" fmla="*/ 37 w 281"/>
                <a:gd name="T51" fmla="*/ 49 h 310"/>
                <a:gd name="T52" fmla="*/ 68 w 281"/>
                <a:gd name="T53" fmla="*/ 23 h 310"/>
                <a:gd name="T54" fmla="*/ 82 w 281"/>
                <a:gd name="T55" fmla="*/ 12 h 310"/>
                <a:gd name="T56" fmla="*/ 122 w 281"/>
                <a:gd name="T57" fmla="*/ 0 h 310"/>
                <a:gd name="T58" fmla="*/ 142 w 281"/>
                <a:gd name="T59" fmla="*/ 0 h 310"/>
                <a:gd name="T60" fmla="*/ 136 w 281"/>
                <a:gd name="T61" fmla="*/ 23 h 310"/>
                <a:gd name="T62" fmla="*/ 99 w 281"/>
                <a:gd name="T63" fmla="*/ 34 h 310"/>
                <a:gd name="T64" fmla="*/ 76 w 281"/>
                <a:gd name="T65" fmla="*/ 66 h 310"/>
                <a:gd name="T66" fmla="*/ 68 w 281"/>
                <a:gd name="T67" fmla="*/ 85 h 310"/>
                <a:gd name="T68" fmla="*/ 57 w 281"/>
                <a:gd name="T69" fmla="*/ 131 h 310"/>
                <a:gd name="T70" fmla="*/ 57 w 281"/>
                <a:gd name="T71" fmla="*/ 175 h 310"/>
                <a:gd name="T72" fmla="*/ 65 w 281"/>
                <a:gd name="T73" fmla="*/ 226 h 310"/>
                <a:gd name="T74" fmla="*/ 82 w 281"/>
                <a:gd name="T75" fmla="*/ 266 h 310"/>
                <a:gd name="T76" fmla="*/ 96 w 281"/>
                <a:gd name="T77" fmla="*/ 283 h 310"/>
                <a:gd name="T78" fmla="*/ 128 w 281"/>
                <a:gd name="T79" fmla="*/ 300 h 310"/>
                <a:gd name="T80" fmla="*/ 145 w 281"/>
                <a:gd name="T81" fmla="*/ 300 h 310"/>
                <a:gd name="T82" fmla="*/ 179 w 281"/>
                <a:gd name="T83" fmla="*/ 289 h 310"/>
                <a:gd name="T84" fmla="*/ 204 w 281"/>
                <a:gd name="T85" fmla="*/ 261 h 310"/>
                <a:gd name="T86" fmla="*/ 213 w 281"/>
                <a:gd name="T87" fmla="*/ 241 h 310"/>
                <a:gd name="T88" fmla="*/ 224 w 281"/>
                <a:gd name="T89" fmla="*/ 195 h 310"/>
                <a:gd name="T90" fmla="*/ 224 w 281"/>
                <a:gd name="T91" fmla="*/ 151 h 310"/>
                <a:gd name="T92" fmla="*/ 210 w 281"/>
                <a:gd name="T93" fmla="*/ 85 h 310"/>
                <a:gd name="T94" fmla="*/ 199 w 281"/>
                <a:gd name="T95" fmla="*/ 60 h 310"/>
                <a:gd name="T96" fmla="*/ 182 w 281"/>
                <a:gd name="T97" fmla="*/ 40 h 310"/>
                <a:gd name="T98" fmla="*/ 162 w 281"/>
                <a:gd name="T99" fmla="*/ 29 h 310"/>
                <a:gd name="T100" fmla="*/ 136 w 281"/>
                <a:gd name="T101" fmla="*/ 23 h 31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281" h="310">
                  <a:moveTo>
                    <a:pt x="142" y="0"/>
                  </a:moveTo>
                  <a:lnTo>
                    <a:pt x="142" y="0"/>
                  </a:lnTo>
                  <a:lnTo>
                    <a:pt x="164" y="0"/>
                  </a:lnTo>
                  <a:lnTo>
                    <a:pt x="184" y="6"/>
                  </a:lnTo>
                  <a:lnTo>
                    <a:pt x="201" y="12"/>
                  </a:lnTo>
                  <a:lnTo>
                    <a:pt x="218" y="23"/>
                  </a:lnTo>
                  <a:lnTo>
                    <a:pt x="235" y="34"/>
                  </a:lnTo>
                  <a:lnTo>
                    <a:pt x="247" y="49"/>
                  </a:lnTo>
                  <a:lnTo>
                    <a:pt x="258" y="63"/>
                  </a:lnTo>
                  <a:lnTo>
                    <a:pt x="267" y="80"/>
                  </a:lnTo>
                  <a:lnTo>
                    <a:pt x="272" y="100"/>
                  </a:lnTo>
                  <a:lnTo>
                    <a:pt x="278" y="117"/>
                  </a:lnTo>
                  <a:lnTo>
                    <a:pt x="281" y="137"/>
                  </a:lnTo>
                  <a:lnTo>
                    <a:pt x="281" y="156"/>
                  </a:lnTo>
                  <a:lnTo>
                    <a:pt x="281" y="174"/>
                  </a:lnTo>
                  <a:lnTo>
                    <a:pt x="278" y="193"/>
                  </a:lnTo>
                  <a:lnTo>
                    <a:pt x="272" y="210"/>
                  </a:lnTo>
                  <a:lnTo>
                    <a:pt x="264" y="230"/>
                  </a:lnTo>
                  <a:lnTo>
                    <a:pt x="253" y="247"/>
                  </a:lnTo>
                  <a:lnTo>
                    <a:pt x="241" y="262"/>
                  </a:lnTo>
                  <a:lnTo>
                    <a:pt x="230" y="276"/>
                  </a:lnTo>
                  <a:lnTo>
                    <a:pt x="213" y="290"/>
                  </a:lnTo>
                  <a:lnTo>
                    <a:pt x="196" y="299"/>
                  </a:lnTo>
                  <a:lnTo>
                    <a:pt x="179" y="304"/>
                  </a:lnTo>
                  <a:lnTo>
                    <a:pt x="159" y="310"/>
                  </a:lnTo>
                  <a:lnTo>
                    <a:pt x="139" y="310"/>
                  </a:lnTo>
                  <a:lnTo>
                    <a:pt x="108" y="307"/>
                  </a:lnTo>
                  <a:lnTo>
                    <a:pt x="93" y="304"/>
                  </a:lnTo>
                  <a:lnTo>
                    <a:pt x="79" y="299"/>
                  </a:lnTo>
                  <a:lnTo>
                    <a:pt x="65" y="293"/>
                  </a:lnTo>
                  <a:lnTo>
                    <a:pt x="54" y="284"/>
                  </a:lnTo>
                  <a:lnTo>
                    <a:pt x="45" y="273"/>
                  </a:lnTo>
                  <a:lnTo>
                    <a:pt x="34" y="264"/>
                  </a:lnTo>
                  <a:lnTo>
                    <a:pt x="20" y="239"/>
                  </a:lnTo>
                  <a:lnTo>
                    <a:pt x="8" y="213"/>
                  </a:lnTo>
                  <a:lnTo>
                    <a:pt x="0" y="185"/>
                  </a:lnTo>
                  <a:lnTo>
                    <a:pt x="0" y="156"/>
                  </a:lnTo>
                  <a:lnTo>
                    <a:pt x="0" y="137"/>
                  </a:lnTo>
                  <a:lnTo>
                    <a:pt x="3" y="117"/>
                  </a:lnTo>
                  <a:lnTo>
                    <a:pt x="8" y="100"/>
                  </a:lnTo>
                  <a:lnTo>
                    <a:pt x="17" y="80"/>
                  </a:lnTo>
                  <a:lnTo>
                    <a:pt x="25" y="63"/>
                  </a:lnTo>
                  <a:lnTo>
                    <a:pt x="37" y="49"/>
                  </a:lnTo>
                  <a:lnTo>
                    <a:pt x="51" y="34"/>
                  </a:lnTo>
                  <a:lnTo>
                    <a:pt x="68" y="23"/>
                  </a:lnTo>
                  <a:lnTo>
                    <a:pt x="82" y="12"/>
                  </a:lnTo>
                  <a:lnTo>
                    <a:pt x="102" y="6"/>
                  </a:lnTo>
                  <a:lnTo>
                    <a:pt x="122" y="0"/>
                  </a:lnTo>
                  <a:lnTo>
                    <a:pt x="142" y="0"/>
                  </a:lnTo>
                  <a:close/>
                  <a:moveTo>
                    <a:pt x="136" y="23"/>
                  </a:moveTo>
                  <a:lnTo>
                    <a:pt x="136" y="23"/>
                  </a:lnTo>
                  <a:lnTo>
                    <a:pt x="116" y="26"/>
                  </a:lnTo>
                  <a:lnTo>
                    <a:pt x="99" y="34"/>
                  </a:lnTo>
                  <a:lnTo>
                    <a:pt x="88" y="49"/>
                  </a:lnTo>
                  <a:lnTo>
                    <a:pt x="76" y="66"/>
                  </a:lnTo>
                  <a:lnTo>
                    <a:pt x="68" y="85"/>
                  </a:lnTo>
                  <a:lnTo>
                    <a:pt x="62" y="108"/>
                  </a:lnTo>
                  <a:lnTo>
                    <a:pt x="57" y="131"/>
                  </a:lnTo>
                  <a:lnTo>
                    <a:pt x="57" y="159"/>
                  </a:lnTo>
                  <a:lnTo>
                    <a:pt x="59" y="185"/>
                  </a:lnTo>
                  <a:lnTo>
                    <a:pt x="65" y="210"/>
                  </a:lnTo>
                  <a:lnTo>
                    <a:pt x="74" y="230"/>
                  </a:lnTo>
                  <a:lnTo>
                    <a:pt x="82" y="250"/>
                  </a:lnTo>
                  <a:lnTo>
                    <a:pt x="96" y="267"/>
                  </a:lnTo>
                  <a:lnTo>
                    <a:pt x="110" y="279"/>
                  </a:lnTo>
                  <a:lnTo>
                    <a:pt x="128" y="284"/>
                  </a:lnTo>
                  <a:lnTo>
                    <a:pt x="145" y="284"/>
                  </a:lnTo>
                  <a:lnTo>
                    <a:pt x="164" y="282"/>
                  </a:lnTo>
                  <a:lnTo>
                    <a:pt x="179" y="273"/>
                  </a:lnTo>
                  <a:lnTo>
                    <a:pt x="193" y="262"/>
                  </a:lnTo>
                  <a:lnTo>
                    <a:pt x="204" y="245"/>
                  </a:lnTo>
                  <a:lnTo>
                    <a:pt x="213" y="225"/>
                  </a:lnTo>
                  <a:lnTo>
                    <a:pt x="218" y="202"/>
                  </a:lnTo>
                  <a:lnTo>
                    <a:pt x="224" y="179"/>
                  </a:lnTo>
                  <a:lnTo>
                    <a:pt x="224" y="151"/>
                  </a:lnTo>
                  <a:lnTo>
                    <a:pt x="218" y="117"/>
                  </a:lnTo>
                  <a:lnTo>
                    <a:pt x="210" y="85"/>
                  </a:lnTo>
                  <a:lnTo>
                    <a:pt x="199" y="60"/>
                  </a:lnTo>
                  <a:lnTo>
                    <a:pt x="182" y="40"/>
                  </a:lnTo>
                  <a:lnTo>
                    <a:pt x="173" y="31"/>
                  </a:lnTo>
                  <a:lnTo>
                    <a:pt x="162" y="29"/>
                  </a:lnTo>
                  <a:lnTo>
                    <a:pt x="150" y="23"/>
                  </a:lnTo>
                  <a:lnTo>
                    <a:pt x="136" y="23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733"/>
            <p:cNvSpPr>
              <a:spLocks/>
            </p:cNvSpPr>
            <p:nvPr userDrawn="1"/>
          </p:nvSpPr>
          <p:spPr bwMode="auto">
            <a:xfrm>
              <a:off x="2493" y="3058"/>
              <a:ext cx="182" cy="362"/>
            </a:xfrm>
            <a:custGeom>
              <a:avLst/>
              <a:gdLst>
                <a:gd name="T0" fmla="*/ 86 w 182"/>
                <a:gd name="T1" fmla="*/ 0 h 361"/>
                <a:gd name="T2" fmla="*/ 86 w 182"/>
                <a:gd name="T3" fmla="*/ 60 h 361"/>
                <a:gd name="T4" fmla="*/ 174 w 182"/>
                <a:gd name="T5" fmla="*/ 60 h 361"/>
                <a:gd name="T6" fmla="*/ 151 w 182"/>
                <a:gd name="T7" fmla="*/ 85 h 361"/>
                <a:gd name="T8" fmla="*/ 83 w 182"/>
                <a:gd name="T9" fmla="*/ 85 h 361"/>
                <a:gd name="T10" fmla="*/ 83 w 182"/>
                <a:gd name="T11" fmla="*/ 283 h 361"/>
                <a:gd name="T12" fmla="*/ 83 w 182"/>
                <a:gd name="T13" fmla="*/ 283 h 361"/>
                <a:gd name="T14" fmla="*/ 83 w 182"/>
                <a:gd name="T15" fmla="*/ 300 h 361"/>
                <a:gd name="T16" fmla="*/ 86 w 182"/>
                <a:gd name="T17" fmla="*/ 312 h 361"/>
                <a:gd name="T18" fmla="*/ 91 w 182"/>
                <a:gd name="T19" fmla="*/ 323 h 361"/>
                <a:gd name="T20" fmla="*/ 97 w 182"/>
                <a:gd name="T21" fmla="*/ 334 h 361"/>
                <a:gd name="T22" fmla="*/ 105 w 182"/>
                <a:gd name="T23" fmla="*/ 340 h 361"/>
                <a:gd name="T24" fmla="*/ 117 w 182"/>
                <a:gd name="T25" fmla="*/ 346 h 361"/>
                <a:gd name="T26" fmla="*/ 128 w 182"/>
                <a:gd name="T27" fmla="*/ 349 h 361"/>
                <a:gd name="T28" fmla="*/ 142 w 182"/>
                <a:gd name="T29" fmla="*/ 351 h 361"/>
                <a:gd name="T30" fmla="*/ 142 w 182"/>
                <a:gd name="T31" fmla="*/ 351 h 361"/>
                <a:gd name="T32" fmla="*/ 157 w 182"/>
                <a:gd name="T33" fmla="*/ 349 h 361"/>
                <a:gd name="T34" fmla="*/ 165 w 182"/>
                <a:gd name="T35" fmla="*/ 346 h 361"/>
                <a:gd name="T36" fmla="*/ 165 w 182"/>
                <a:gd name="T37" fmla="*/ 346 h 361"/>
                <a:gd name="T38" fmla="*/ 182 w 182"/>
                <a:gd name="T39" fmla="*/ 334 h 361"/>
                <a:gd name="T40" fmla="*/ 182 w 182"/>
                <a:gd name="T41" fmla="*/ 334 h 361"/>
                <a:gd name="T42" fmla="*/ 182 w 182"/>
                <a:gd name="T43" fmla="*/ 340 h 361"/>
                <a:gd name="T44" fmla="*/ 179 w 182"/>
                <a:gd name="T45" fmla="*/ 349 h 361"/>
                <a:gd name="T46" fmla="*/ 162 w 182"/>
                <a:gd name="T47" fmla="*/ 363 h 361"/>
                <a:gd name="T48" fmla="*/ 162 w 182"/>
                <a:gd name="T49" fmla="*/ 363 h 361"/>
                <a:gd name="T50" fmla="*/ 154 w 182"/>
                <a:gd name="T51" fmla="*/ 368 h 361"/>
                <a:gd name="T52" fmla="*/ 142 w 182"/>
                <a:gd name="T53" fmla="*/ 374 h 361"/>
                <a:gd name="T54" fmla="*/ 131 w 182"/>
                <a:gd name="T55" fmla="*/ 377 h 361"/>
                <a:gd name="T56" fmla="*/ 117 w 182"/>
                <a:gd name="T57" fmla="*/ 377 h 361"/>
                <a:gd name="T58" fmla="*/ 117 w 182"/>
                <a:gd name="T59" fmla="*/ 377 h 361"/>
                <a:gd name="T60" fmla="*/ 100 w 182"/>
                <a:gd name="T61" fmla="*/ 377 h 361"/>
                <a:gd name="T62" fmla="*/ 83 w 182"/>
                <a:gd name="T63" fmla="*/ 371 h 361"/>
                <a:gd name="T64" fmla="*/ 66 w 182"/>
                <a:gd name="T65" fmla="*/ 363 h 361"/>
                <a:gd name="T66" fmla="*/ 54 w 182"/>
                <a:gd name="T67" fmla="*/ 351 h 361"/>
                <a:gd name="T68" fmla="*/ 54 w 182"/>
                <a:gd name="T69" fmla="*/ 351 h 361"/>
                <a:gd name="T70" fmla="*/ 43 w 182"/>
                <a:gd name="T71" fmla="*/ 340 h 361"/>
                <a:gd name="T72" fmla="*/ 34 w 182"/>
                <a:gd name="T73" fmla="*/ 323 h 361"/>
                <a:gd name="T74" fmla="*/ 29 w 182"/>
                <a:gd name="T75" fmla="*/ 306 h 361"/>
                <a:gd name="T76" fmla="*/ 29 w 182"/>
                <a:gd name="T77" fmla="*/ 283 h 361"/>
                <a:gd name="T78" fmla="*/ 29 w 182"/>
                <a:gd name="T79" fmla="*/ 85 h 361"/>
                <a:gd name="T80" fmla="*/ 0 w 182"/>
                <a:gd name="T81" fmla="*/ 85 h 361"/>
                <a:gd name="T82" fmla="*/ 86 w 182"/>
                <a:gd name="T83" fmla="*/ 0 h 361"/>
                <a:gd name="T84" fmla="*/ 86 w 182"/>
                <a:gd name="T85" fmla="*/ 0 h 36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82" h="361">
                  <a:moveTo>
                    <a:pt x="86" y="0"/>
                  </a:moveTo>
                  <a:lnTo>
                    <a:pt x="86" y="60"/>
                  </a:lnTo>
                  <a:lnTo>
                    <a:pt x="174" y="60"/>
                  </a:lnTo>
                  <a:lnTo>
                    <a:pt x="151" y="85"/>
                  </a:lnTo>
                  <a:lnTo>
                    <a:pt x="83" y="85"/>
                  </a:lnTo>
                  <a:lnTo>
                    <a:pt x="83" y="267"/>
                  </a:lnTo>
                  <a:lnTo>
                    <a:pt x="83" y="284"/>
                  </a:lnTo>
                  <a:lnTo>
                    <a:pt x="86" y="296"/>
                  </a:lnTo>
                  <a:lnTo>
                    <a:pt x="91" y="307"/>
                  </a:lnTo>
                  <a:lnTo>
                    <a:pt x="97" y="318"/>
                  </a:lnTo>
                  <a:lnTo>
                    <a:pt x="105" y="324"/>
                  </a:lnTo>
                  <a:lnTo>
                    <a:pt x="117" y="330"/>
                  </a:lnTo>
                  <a:lnTo>
                    <a:pt x="128" y="333"/>
                  </a:lnTo>
                  <a:lnTo>
                    <a:pt x="142" y="335"/>
                  </a:lnTo>
                  <a:lnTo>
                    <a:pt x="157" y="333"/>
                  </a:lnTo>
                  <a:lnTo>
                    <a:pt x="165" y="330"/>
                  </a:lnTo>
                  <a:lnTo>
                    <a:pt x="182" y="318"/>
                  </a:lnTo>
                  <a:lnTo>
                    <a:pt x="182" y="324"/>
                  </a:lnTo>
                  <a:lnTo>
                    <a:pt x="179" y="333"/>
                  </a:lnTo>
                  <a:lnTo>
                    <a:pt x="162" y="347"/>
                  </a:lnTo>
                  <a:lnTo>
                    <a:pt x="154" y="352"/>
                  </a:lnTo>
                  <a:lnTo>
                    <a:pt x="142" y="358"/>
                  </a:lnTo>
                  <a:lnTo>
                    <a:pt x="131" y="361"/>
                  </a:lnTo>
                  <a:lnTo>
                    <a:pt x="117" y="361"/>
                  </a:lnTo>
                  <a:lnTo>
                    <a:pt x="100" y="361"/>
                  </a:lnTo>
                  <a:lnTo>
                    <a:pt x="83" y="355"/>
                  </a:lnTo>
                  <a:lnTo>
                    <a:pt x="66" y="347"/>
                  </a:lnTo>
                  <a:lnTo>
                    <a:pt x="54" y="335"/>
                  </a:lnTo>
                  <a:lnTo>
                    <a:pt x="43" y="324"/>
                  </a:lnTo>
                  <a:lnTo>
                    <a:pt x="34" y="307"/>
                  </a:lnTo>
                  <a:lnTo>
                    <a:pt x="29" y="290"/>
                  </a:lnTo>
                  <a:lnTo>
                    <a:pt x="29" y="267"/>
                  </a:lnTo>
                  <a:lnTo>
                    <a:pt x="29" y="85"/>
                  </a:lnTo>
                  <a:lnTo>
                    <a:pt x="0" y="85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1734"/>
            <p:cNvSpPr>
              <a:spLocks/>
            </p:cNvSpPr>
            <p:nvPr userDrawn="1"/>
          </p:nvSpPr>
          <p:spPr bwMode="auto">
            <a:xfrm>
              <a:off x="2694" y="2971"/>
              <a:ext cx="290" cy="443"/>
            </a:xfrm>
            <a:custGeom>
              <a:avLst/>
              <a:gdLst>
                <a:gd name="T0" fmla="*/ 176 w 290"/>
                <a:gd name="T1" fmla="*/ 139 h 443"/>
                <a:gd name="T2" fmla="*/ 213 w 290"/>
                <a:gd name="T3" fmla="*/ 145 h 443"/>
                <a:gd name="T4" fmla="*/ 244 w 290"/>
                <a:gd name="T5" fmla="*/ 162 h 443"/>
                <a:gd name="T6" fmla="*/ 256 w 290"/>
                <a:gd name="T7" fmla="*/ 176 h 443"/>
                <a:gd name="T8" fmla="*/ 270 w 290"/>
                <a:gd name="T9" fmla="*/ 207 h 443"/>
                <a:gd name="T10" fmla="*/ 273 w 290"/>
                <a:gd name="T11" fmla="*/ 421 h 443"/>
                <a:gd name="T12" fmla="*/ 273 w 290"/>
                <a:gd name="T13" fmla="*/ 429 h 443"/>
                <a:gd name="T14" fmla="*/ 276 w 290"/>
                <a:gd name="T15" fmla="*/ 435 h 443"/>
                <a:gd name="T16" fmla="*/ 199 w 290"/>
                <a:gd name="T17" fmla="*/ 443 h 443"/>
                <a:gd name="T18" fmla="*/ 207 w 290"/>
                <a:gd name="T19" fmla="*/ 438 h 443"/>
                <a:gd name="T20" fmla="*/ 216 w 290"/>
                <a:gd name="T21" fmla="*/ 426 h 443"/>
                <a:gd name="T22" fmla="*/ 216 w 290"/>
                <a:gd name="T23" fmla="*/ 250 h 443"/>
                <a:gd name="T24" fmla="*/ 216 w 290"/>
                <a:gd name="T25" fmla="*/ 233 h 443"/>
                <a:gd name="T26" fmla="*/ 207 w 290"/>
                <a:gd name="T27" fmla="*/ 207 h 443"/>
                <a:gd name="T28" fmla="*/ 202 w 290"/>
                <a:gd name="T29" fmla="*/ 196 h 443"/>
                <a:gd name="T30" fmla="*/ 179 w 290"/>
                <a:gd name="T31" fmla="*/ 182 h 443"/>
                <a:gd name="T32" fmla="*/ 148 w 290"/>
                <a:gd name="T33" fmla="*/ 176 h 443"/>
                <a:gd name="T34" fmla="*/ 128 w 290"/>
                <a:gd name="T35" fmla="*/ 179 h 443"/>
                <a:gd name="T36" fmla="*/ 108 w 290"/>
                <a:gd name="T37" fmla="*/ 188 h 443"/>
                <a:gd name="T38" fmla="*/ 77 w 290"/>
                <a:gd name="T39" fmla="*/ 210 h 443"/>
                <a:gd name="T40" fmla="*/ 77 w 290"/>
                <a:gd name="T41" fmla="*/ 421 h 443"/>
                <a:gd name="T42" fmla="*/ 82 w 290"/>
                <a:gd name="T43" fmla="*/ 432 h 443"/>
                <a:gd name="T44" fmla="*/ 88 w 290"/>
                <a:gd name="T45" fmla="*/ 438 h 443"/>
                <a:gd name="T46" fmla="*/ 6 w 290"/>
                <a:gd name="T47" fmla="*/ 443 h 443"/>
                <a:gd name="T48" fmla="*/ 11 w 290"/>
                <a:gd name="T49" fmla="*/ 438 h 443"/>
                <a:gd name="T50" fmla="*/ 20 w 290"/>
                <a:gd name="T51" fmla="*/ 426 h 443"/>
                <a:gd name="T52" fmla="*/ 20 w 290"/>
                <a:gd name="T53" fmla="*/ 40 h 443"/>
                <a:gd name="T54" fmla="*/ 20 w 290"/>
                <a:gd name="T55" fmla="*/ 31 h 443"/>
                <a:gd name="T56" fmla="*/ 17 w 290"/>
                <a:gd name="T57" fmla="*/ 23 h 443"/>
                <a:gd name="T58" fmla="*/ 77 w 290"/>
                <a:gd name="T59" fmla="*/ 0 h 443"/>
                <a:gd name="T60" fmla="*/ 77 w 290"/>
                <a:gd name="T61" fmla="*/ 185 h 443"/>
                <a:gd name="T62" fmla="*/ 128 w 290"/>
                <a:gd name="T63" fmla="*/ 151 h 443"/>
                <a:gd name="T64" fmla="*/ 176 w 290"/>
                <a:gd name="T65" fmla="*/ 139 h 44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90" h="443">
                  <a:moveTo>
                    <a:pt x="176" y="139"/>
                  </a:moveTo>
                  <a:lnTo>
                    <a:pt x="176" y="139"/>
                  </a:lnTo>
                  <a:lnTo>
                    <a:pt x="193" y="139"/>
                  </a:lnTo>
                  <a:lnTo>
                    <a:pt x="213" y="145"/>
                  </a:lnTo>
                  <a:lnTo>
                    <a:pt x="230" y="153"/>
                  </a:lnTo>
                  <a:lnTo>
                    <a:pt x="244" y="162"/>
                  </a:lnTo>
                  <a:lnTo>
                    <a:pt x="256" y="176"/>
                  </a:lnTo>
                  <a:lnTo>
                    <a:pt x="264" y="190"/>
                  </a:lnTo>
                  <a:lnTo>
                    <a:pt x="270" y="207"/>
                  </a:lnTo>
                  <a:lnTo>
                    <a:pt x="273" y="227"/>
                  </a:lnTo>
                  <a:lnTo>
                    <a:pt x="273" y="421"/>
                  </a:lnTo>
                  <a:lnTo>
                    <a:pt x="273" y="429"/>
                  </a:lnTo>
                  <a:lnTo>
                    <a:pt x="276" y="435"/>
                  </a:lnTo>
                  <a:lnTo>
                    <a:pt x="290" y="443"/>
                  </a:lnTo>
                  <a:lnTo>
                    <a:pt x="199" y="443"/>
                  </a:lnTo>
                  <a:lnTo>
                    <a:pt x="207" y="438"/>
                  </a:lnTo>
                  <a:lnTo>
                    <a:pt x="213" y="432"/>
                  </a:lnTo>
                  <a:lnTo>
                    <a:pt x="216" y="426"/>
                  </a:lnTo>
                  <a:lnTo>
                    <a:pt x="216" y="421"/>
                  </a:lnTo>
                  <a:lnTo>
                    <a:pt x="216" y="250"/>
                  </a:lnTo>
                  <a:lnTo>
                    <a:pt x="216" y="233"/>
                  </a:lnTo>
                  <a:lnTo>
                    <a:pt x="213" y="219"/>
                  </a:lnTo>
                  <a:lnTo>
                    <a:pt x="207" y="207"/>
                  </a:lnTo>
                  <a:lnTo>
                    <a:pt x="202" y="196"/>
                  </a:lnTo>
                  <a:lnTo>
                    <a:pt x="190" y="188"/>
                  </a:lnTo>
                  <a:lnTo>
                    <a:pt x="179" y="182"/>
                  </a:lnTo>
                  <a:lnTo>
                    <a:pt x="165" y="179"/>
                  </a:lnTo>
                  <a:lnTo>
                    <a:pt x="148" y="176"/>
                  </a:lnTo>
                  <a:lnTo>
                    <a:pt x="128" y="179"/>
                  </a:lnTo>
                  <a:lnTo>
                    <a:pt x="108" y="188"/>
                  </a:lnTo>
                  <a:lnTo>
                    <a:pt x="91" y="196"/>
                  </a:lnTo>
                  <a:lnTo>
                    <a:pt x="77" y="210"/>
                  </a:lnTo>
                  <a:lnTo>
                    <a:pt x="77" y="421"/>
                  </a:lnTo>
                  <a:lnTo>
                    <a:pt x="80" y="426"/>
                  </a:lnTo>
                  <a:lnTo>
                    <a:pt x="82" y="432"/>
                  </a:lnTo>
                  <a:lnTo>
                    <a:pt x="88" y="438"/>
                  </a:lnTo>
                  <a:lnTo>
                    <a:pt x="97" y="443"/>
                  </a:lnTo>
                  <a:lnTo>
                    <a:pt x="6" y="443"/>
                  </a:lnTo>
                  <a:lnTo>
                    <a:pt x="11" y="438"/>
                  </a:lnTo>
                  <a:lnTo>
                    <a:pt x="17" y="432"/>
                  </a:lnTo>
                  <a:lnTo>
                    <a:pt x="20" y="426"/>
                  </a:lnTo>
                  <a:lnTo>
                    <a:pt x="20" y="421"/>
                  </a:lnTo>
                  <a:lnTo>
                    <a:pt x="20" y="40"/>
                  </a:lnTo>
                  <a:lnTo>
                    <a:pt x="20" y="31"/>
                  </a:lnTo>
                  <a:lnTo>
                    <a:pt x="17" y="23"/>
                  </a:lnTo>
                  <a:lnTo>
                    <a:pt x="0" y="14"/>
                  </a:lnTo>
                  <a:lnTo>
                    <a:pt x="77" y="0"/>
                  </a:lnTo>
                  <a:lnTo>
                    <a:pt x="77" y="185"/>
                  </a:lnTo>
                  <a:lnTo>
                    <a:pt x="102" y="165"/>
                  </a:lnTo>
                  <a:lnTo>
                    <a:pt x="128" y="151"/>
                  </a:lnTo>
                  <a:lnTo>
                    <a:pt x="153" y="142"/>
                  </a:lnTo>
                  <a:lnTo>
                    <a:pt x="176" y="139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1735"/>
            <p:cNvSpPr>
              <a:spLocks/>
            </p:cNvSpPr>
            <p:nvPr userDrawn="1"/>
          </p:nvSpPr>
          <p:spPr bwMode="auto">
            <a:xfrm>
              <a:off x="3275" y="3109"/>
              <a:ext cx="474" cy="305"/>
            </a:xfrm>
            <a:custGeom>
              <a:avLst/>
              <a:gdLst>
                <a:gd name="T0" fmla="*/ 348 w 475"/>
                <a:gd name="T1" fmla="*/ 0 h 304"/>
                <a:gd name="T2" fmla="*/ 382 w 475"/>
                <a:gd name="T3" fmla="*/ 6 h 304"/>
                <a:gd name="T4" fmla="*/ 413 w 475"/>
                <a:gd name="T5" fmla="*/ 23 h 304"/>
                <a:gd name="T6" fmla="*/ 428 w 475"/>
                <a:gd name="T7" fmla="*/ 37 h 304"/>
                <a:gd name="T8" fmla="*/ 442 w 475"/>
                <a:gd name="T9" fmla="*/ 68 h 304"/>
                <a:gd name="T10" fmla="*/ 442 w 475"/>
                <a:gd name="T11" fmla="*/ 298 h 304"/>
                <a:gd name="T12" fmla="*/ 445 w 475"/>
                <a:gd name="T13" fmla="*/ 303 h 304"/>
                <a:gd name="T14" fmla="*/ 447 w 475"/>
                <a:gd name="T15" fmla="*/ 309 h 304"/>
                <a:gd name="T16" fmla="*/ 371 w 475"/>
                <a:gd name="T17" fmla="*/ 320 h 304"/>
                <a:gd name="T18" fmla="*/ 376 w 475"/>
                <a:gd name="T19" fmla="*/ 315 h 304"/>
                <a:gd name="T20" fmla="*/ 388 w 475"/>
                <a:gd name="T21" fmla="*/ 303 h 304"/>
                <a:gd name="T22" fmla="*/ 388 w 475"/>
                <a:gd name="T23" fmla="*/ 108 h 304"/>
                <a:gd name="T24" fmla="*/ 388 w 475"/>
                <a:gd name="T25" fmla="*/ 91 h 304"/>
                <a:gd name="T26" fmla="*/ 379 w 475"/>
                <a:gd name="T27" fmla="*/ 66 h 304"/>
                <a:gd name="T28" fmla="*/ 371 w 475"/>
                <a:gd name="T29" fmla="*/ 57 h 304"/>
                <a:gd name="T30" fmla="*/ 351 w 475"/>
                <a:gd name="T31" fmla="*/ 43 h 304"/>
                <a:gd name="T32" fmla="*/ 320 w 475"/>
                <a:gd name="T33" fmla="*/ 37 h 304"/>
                <a:gd name="T34" fmla="*/ 300 w 475"/>
                <a:gd name="T35" fmla="*/ 40 h 304"/>
                <a:gd name="T36" fmla="*/ 266 w 475"/>
                <a:gd name="T37" fmla="*/ 60 h 304"/>
                <a:gd name="T38" fmla="*/ 251 w 475"/>
                <a:gd name="T39" fmla="*/ 77 h 304"/>
                <a:gd name="T40" fmla="*/ 251 w 475"/>
                <a:gd name="T41" fmla="*/ 298 h 304"/>
                <a:gd name="T42" fmla="*/ 254 w 475"/>
                <a:gd name="T43" fmla="*/ 303 h 304"/>
                <a:gd name="T44" fmla="*/ 257 w 475"/>
                <a:gd name="T45" fmla="*/ 309 h 304"/>
                <a:gd name="T46" fmla="*/ 194 w 475"/>
                <a:gd name="T47" fmla="*/ 320 h 304"/>
                <a:gd name="T48" fmla="*/ 202 w 475"/>
                <a:gd name="T49" fmla="*/ 315 h 304"/>
                <a:gd name="T50" fmla="*/ 211 w 475"/>
                <a:gd name="T51" fmla="*/ 303 h 304"/>
                <a:gd name="T52" fmla="*/ 211 w 475"/>
                <a:gd name="T53" fmla="*/ 105 h 304"/>
                <a:gd name="T54" fmla="*/ 211 w 475"/>
                <a:gd name="T55" fmla="*/ 88 h 304"/>
                <a:gd name="T56" fmla="*/ 202 w 475"/>
                <a:gd name="T57" fmla="*/ 63 h 304"/>
                <a:gd name="T58" fmla="*/ 185 w 475"/>
                <a:gd name="T59" fmla="*/ 46 h 304"/>
                <a:gd name="T60" fmla="*/ 160 w 475"/>
                <a:gd name="T61" fmla="*/ 37 h 304"/>
                <a:gd name="T62" fmla="*/ 145 w 475"/>
                <a:gd name="T63" fmla="*/ 37 h 304"/>
                <a:gd name="T64" fmla="*/ 108 w 475"/>
                <a:gd name="T65" fmla="*/ 46 h 304"/>
                <a:gd name="T66" fmla="*/ 80 w 475"/>
                <a:gd name="T67" fmla="*/ 68 h 304"/>
                <a:gd name="T68" fmla="*/ 80 w 475"/>
                <a:gd name="T69" fmla="*/ 298 h 304"/>
                <a:gd name="T70" fmla="*/ 83 w 475"/>
                <a:gd name="T71" fmla="*/ 309 h 304"/>
                <a:gd name="T72" fmla="*/ 97 w 475"/>
                <a:gd name="T73" fmla="*/ 320 h 304"/>
                <a:gd name="T74" fmla="*/ 6 w 475"/>
                <a:gd name="T75" fmla="*/ 320 h 304"/>
                <a:gd name="T76" fmla="*/ 20 w 475"/>
                <a:gd name="T77" fmla="*/ 309 h 304"/>
                <a:gd name="T78" fmla="*/ 23 w 475"/>
                <a:gd name="T79" fmla="*/ 298 h 304"/>
                <a:gd name="T80" fmla="*/ 23 w 475"/>
                <a:gd name="T81" fmla="*/ 40 h 304"/>
                <a:gd name="T82" fmla="*/ 18 w 475"/>
                <a:gd name="T83" fmla="*/ 23 h 304"/>
                <a:gd name="T84" fmla="*/ 9 w 475"/>
                <a:gd name="T85" fmla="*/ 17 h 304"/>
                <a:gd name="T86" fmla="*/ 80 w 475"/>
                <a:gd name="T87" fmla="*/ 0 h 304"/>
                <a:gd name="T88" fmla="*/ 80 w 475"/>
                <a:gd name="T89" fmla="*/ 43 h 304"/>
                <a:gd name="T90" fmla="*/ 123 w 475"/>
                <a:gd name="T91" fmla="*/ 14 h 304"/>
                <a:gd name="T92" fmla="*/ 134 w 475"/>
                <a:gd name="T93" fmla="*/ 9 h 304"/>
                <a:gd name="T94" fmla="*/ 160 w 475"/>
                <a:gd name="T95" fmla="*/ 0 h 304"/>
                <a:gd name="T96" fmla="*/ 174 w 475"/>
                <a:gd name="T97" fmla="*/ 0 h 304"/>
                <a:gd name="T98" fmla="*/ 202 w 475"/>
                <a:gd name="T99" fmla="*/ 3 h 304"/>
                <a:gd name="T100" fmla="*/ 228 w 475"/>
                <a:gd name="T101" fmla="*/ 14 h 304"/>
                <a:gd name="T102" fmla="*/ 237 w 475"/>
                <a:gd name="T103" fmla="*/ 23 h 304"/>
                <a:gd name="T104" fmla="*/ 240 w 475"/>
                <a:gd name="T105" fmla="*/ 43 h 304"/>
                <a:gd name="T106" fmla="*/ 246 w 475"/>
                <a:gd name="T107" fmla="*/ 57 h 304"/>
                <a:gd name="T108" fmla="*/ 291 w 475"/>
                <a:gd name="T109" fmla="*/ 17 h 304"/>
                <a:gd name="T110" fmla="*/ 305 w 475"/>
                <a:gd name="T111" fmla="*/ 9 h 304"/>
                <a:gd name="T112" fmla="*/ 334 w 475"/>
                <a:gd name="T113" fmla="*/ 0 h 304"/>
                <a:gd name="T114" fmla="*/ 348 w 475"/>
                <a:gd name="T115" fmla="*/ 0 h 304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475" h="304">
                  <a:moveTo>
                    <a:pt x="364" y="0"/>
                  </a:moveTo>
                  <a:lnTo>
                    <a:pt x="364" y="0"/>
                  </a:lnTo>
                  <a:lnTo>
                    <a:pt x="381" y="0"/>
                  </a:lnTo>
                  <a:lnTo>
                    <a:pt x="398" y="6"/>
                  </a:lnTo>
                  <a:lnTo>
                    <a:pt x="415" y="14"/>
                  </a:lnTo>
                  <a:lnTo>
                    <a:pt x="429" y="23"/>
                  </a:lnTo>
                  <a:lnTo>
                    <a:pt x="444" y="37"/>
                  </a:lnTo>
                  <a:lnTo>
                    <a:pt x="452" y="51"/>
                  </a:lnTo>
                  <a:lnTo>
                    <a:pt x="458" y="68"/>
                  </a:lnTo>
                  <a:lnTo>
                    <a:pt x="458" y="88"/>
                  </a:lnTo>
                  <a:lnTo>
                    <a:pt x="458" y="282"/>
                  </a:lnTo>
                  <a:lnTo>
                    <a:pt x="461" y="287"/>
                  </a:lnTo>
                  <a:lnTo>
                    <a:pt x="463" y="293"/>
                  </a:lnTo>
                  <a:lnTo>
                    <a:pt x="475" y="304"/>
                  </a:lnTo>
                  <a:lnTo>
                    <a:pt x="387" y="304"/>
                  </a:lnTo>
                  <a:lnTo>
                    <a:pt x="392" y="299"/>
                  </a:lnTo>
                  <a:lnTo>
                    <a:pt x="398" y="293"/>
                  </a:lnTo>
                  <a:lnTo>
                    <a:pt x="404" y="287"/>
                  </a:lnTo>
                  <a:lnTo>
                    <a:pt x="404" y="282"/>
                  </a:lnTo>
                  <a:lnTo>
                    <a:pt x="404" y="108"/>
                  </a:lnTo>
                  <a:lnTo>
                    <a:pt x="404" y="91"/>
                  </a:lnTo>
                  <a:lnTo>
                    <a:pt x="401" y="80"/>
                  </a:lnTo>
                  <a:lnTo>
                    <a:pt x="395" y="66"/>
                  </a:lnTo>
                  <a:lnTo>
                    <a:pt x="387" y="57"/>
                  </a:lnTo>
                  <a:lnTo>
                    <a:pt x="378" y="49"/>
                  </a:lnTo>
                  <a:lnTo>
                    <a:pt x="367" y="43"/>
                  </a:lnTo>
                  <a:lnTo>
                    <a:pt x="353" y="37"/>
                  </a:lnTo>
                  <a:lnTo>
                    <a:pt x="336" y="37"/>
                  </a:lnTo>
                  <a:lnTo>
                    <a:pt x="316" y="40"/>
                  </a:lnTo>
                  <a:lnTo>
                    <a:pt x="299" y="46"/>
                  </a:lnTo>
                  <a:lnTo>
                    <a:pt x="282" y="60"/>
                  </a:lnTo>
                  <a:lnTo>
                    <a:pt x="267" y="77"/>
                  </a:lnTo>
                  <a:lnTo>
                    <a:pt x="267" y="85"/>
                  </a:lnTo>
                  <a:lnTo>
                    <a:pt x="267" y="282"/>
                  </a:lnTo>
                  <a:lnTo>
                    <a:pt x="270" y="287"/>
                  </a:lnTo>
                  <a:lnTo>
                    <a:pt x="273" y="293"/>
                  </a:lnTo>
                  <a:lnTo>
                    <a:pt x="285" y="304"/>
                  </a:lnTo>
                  <a:lnTo>
                    <a:pt x="194" y="304"/>
                  </a:lnTo>
                  <a:lnTo>
                    <a:pt x="202" y="299"/>
                  </a:lnTo>
                  <a:lnTo>
                    <a:pt x="208" y="293"/>
                  </a:lnTo>
                  <a:lnTo>
                    <a:pt x="211" y="287"/>
                  </a:lnTo>
                  <a:lnTo>
                    <a:pt x="211" y="282"/>
                  </a:lnTo>
                  <a:lnTo>
                    <a:pt x="211" y="105"/>
                  </a:lnTo>
                  <a:lnTo>
                    <a:pt x="211" y="88"/>
                  </a:lnTo>
                  <a:lnTo>
                    <a:pt x="208" y="74"/>
                  </a:lnTo>
                  <a:lnTo>
                    <a:pt x="202" y="63"/>
                  </a:lnTo>
                  <a:lnTo>
                    <a:pt x="194" y="54"/>
                  </a:lnTo>
                  <a:lnTo>
                    <a:pt x="185" y="46"/>
                  </a:lnTo>
                  <a:lnTo>
                    <a:pt x="174" y="40"/>
                  </a:lnTo>
                  <a:lnTo>
                    <a:pt x="160" y="37"/>
                  </a:lnTo>
                  <a:lnTo>
                    <a:pt x="145" y="37"/>
                  </a:lnTo>
                  <a:lnTo>
                    <a:pt x="125" y="40"/>
                  </a:lnTo>
                  <a:lnTo>
                    <a:pt x="108" y="46"/>
                  </a:lnTo>
                  <a:lnTo>
                    <a:pt x="94" y="54"/>
                  </a:lnTo>
                  <a:lnTo>
                    <a:pt x="80" y="68"/>
                  </a:lnTo>
                  <a:lnTo>
                    <a:pt x="80" y="282"/>
                  </a:lnTo>
                  <a:lnTo>
                    <a:pt x="80" y="287"/>
                  </a:lnTo>
                  <a:lnTo>
                    <a:pt x="83" y="293"/>
                  </a:lnTo>
                  <a:lnTo>
                    <a:pt x="97" y="304"/>
                  </a:lnTo>
                  <a:lnTo>
                    <a:pt x="6" y="304"/>
                  </a:lnTo>
                  <a:lnTo>
                    <a:pt x="15" y="299"/>
                  </a:lnTo>
                  <a:lnTo>
                    <a:pt x="20" y="293"/>
                  </a:lnTo>
                  <a:lnTo>
                    <a:pt x="23" y="287"/>
                  </a:lnTo>
                  <a:lnTo>
                    <a:pt x="23" y="282"/>
                  </a:lnTo>
                  <a:lnTo>
                    <a:pt x="23" y="40"/>
                  </a:lnTo>
                  <a:lnTo>
                    <a:pt x="23" y="31"/>
                  </a:lnTo>
                  <a:lnTo>
                    <a:pt x="18" y="23"/>
                  </a:lnTo>
                  <a:lnTo>
                    <a:pt x="9" y="17"/>
                  </a:lnTo>
                  <a:lnTo>
                    <a:pt x="0" y="14"/>
                  </a:lnTo>
                  <a:lnTo>
                    <a:pt x="80" y="0"/>
                  </a:lnTo>
                  <a:lnTo>
                    <a:pt x="80" y="43"/>
                  </a:lnTo>
                  <a:lnTo>
                    <a:pt x="100" y="29"/>
                  </a:lnTo>
                  <a:lnTo>
                    <a:pt x="123" y="14"/>
                  </a:lnTo>
                  <a:lnTo>
                    <a:pt x="134" y="9"/>
                  </a:lnTo>
                  <a:lnTo>
                    <a:pt x="145" y="3"/>
                  </a:lnTo>
                  <a:lnTo>
                    <a:pt x="160" y="0"/>
                  </a:lnTo>
                  <a:lnTo>
                    <a:pt x="174" y="0"/>
                  </a:lnTo>
                  <a:lnTo>
                    <a:pt x="188" y="0"/>
                  </a:lnTo>
                  <a:lnTo>
                    <a:pt x="202" y="3"/>
                  </a:lnTo>
                  <a:lnTo>
                    <a:pt x="213" y="9"/>
                  </a:lnTo>
                  <a:lnTo>
                    <a:pt x="228" y="14"/>
                  </a:lnTo>
                  <a:lnTo>
                    <a:pt x="239" y="23"/>
                  </a:lnTo>
                  <a:lnTo>
                    <a:pt x="248" y="31"/>
                  </a:lnTo>
                  <a:lnTo>
                    <a:pt x="256" y="43"/>
                  </a:lnTo>
                  <a:lnTo>
                    <a:pt x="262" y="57"/>
                  </a:lnTo>
                  <a:lnTo>
                    <a:pt x="282" y="34"/>
                  </a:lnTo>
                  <a:lnTo>
                    <a:pt x="307" y="17"/>
                  </a:lnTo>
                  <a:lnTo>
                    <a:pt x="321" y="9"/>
                  </a:lnTo>
                  <a:lnTo>
                    <a:pt x="336" y="3"/>
                  </a:lnTo>
                  <a:lnTo>
                    <a:pt x="350" y="0"/>
                  </a:lnTo>
                  <a:lnTo>
                    <a:pt x="364" y="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736"/>
            <p:cNvSpPr>
              <a:spLocks/>
            </p:cNvSpPr>
            <p:nvPr userDrawn="1"/>
          </p:nvSpPr>
          <p:spPr bwMode="auto">
            <a:xfrm>
              <a:off x="4071" y="3058"/>
              <a:ext cx="184" cy="362"/>
            </a:xfrm>
            <a:custGeom>
              <a:avLst/>
              <a:gdLst>
                <a:gd name="T0" fmla="*/ 85 w 184"/>
                <a:gd name="T1" fmla="*/ 0 h 361"/>
                <a:gd name="T2" fmla="*/ 85 w 184"/>
                <a:gd name="T3" fmla="*/ 60 h 361"/>
                <a:gd name="T4" fmla="*/ 173 w 184"/>
                <a:gd name="T5" fmla="*/ 60 h 361"/>
                <a:gd name="T6" fmla="*/ 150 w 184"/>
                <a:gd name="T7" fmla="*/ 85 h 361"/>
                <a:gd name="T8" fmla="*/ 82 w 184"/>
                <a:gd name="T9" fmla="*/ 85 h 361"/>
                <a:gd name="T10" fmla="*/ 82 w 184"/>
                <a:gd name="T11" fmla="*/ 283 h 361"/>
                <a:gd name="T12" fmla="*/ 82 w 184"/>
                <a:gd name="T13" fmla="*/ 283 h 361"/>
                <a:gd name="T14" fmla="*/ 85 w 184"/>
                <a:gd name="T15" fmla="*/ 300 h 361"/>
                <a:gd name="T16" fmla="*/ 88 w 184"/>
                <a:gd name="T17" fmla="*/ 312 h 361"/>
                <a:gd name="T18" fmla="*/ 91 w 184"/>
                <a:gd name="T19" fmla="*/ 323 h 361"/>
                <a:gd name="T20" fmla="*/ 99 w 184"/>
                <a:gd name="T21" fmla="*/ 334 h 361"/>
                <a:gd name="T22" fmla="*/ 105 w 184"/>
                <a:gd name="T23" fmla="*/ 340 h 361"/>
                <a:gd name="T24" fmla="*/ 116 w 184"/>
                <a:gd name="T25" fmla="*/ 346 h 361"/>
                <a:gd name="T26" fmla="*/ 128 w 184"/>
                <a:gd name="T27" fmla="*/ 349 h 361"/>
                <a:gd name="T28" fmla="*/ 142 w 184"/>
                <a:gd name="T29" fmla="*/ 351 h 361"/>
                <a:gd name="T30" fmla="*/ 142 w 184"/>
                <a:gd name="T31" fmla="*/ 351 h 361"/>
                <a:gd name="T32" fmla="*/ 156 w 184"/>
                <a:gd name="T33" fmla="*/ 349 h 361"/>
                <a:gd name="T34" fmla="*/ 165 w 184"/>
                <a:gd name="T35" fmla="*/ 346 h 361"/>
                <a:gd name="T36" fmla="*/ 165 w 184"/>
                <a:gd name="T37" fmla="*/ 346 h 361"/>
                <a:gd name="T38" fmla="*/ 184 w 184"/>
                <a:gd name="T39" fmla="*/ 334 h 361"/>
                <a:gd name="T40" fmla="*/ 184 w 184"/>
                <a:gd name="T41" fmla="*/ 334 h 361"/>
                <a:gd name="T42" fmla="*/ 182 w 184"/>
                <a:gd name="T43" fmla="*/ 340 h 361"/>
                <a:gd name="T44" fmla="*/ 179 w 184"/>
                <a:gd name="T45" fmla="*/ 349 h 361"/>
                <a:gd name="T46" fmla="*/ 162 w 184"/>
                <a:gd name="T47" fmla="*/ 363 h 361"/>
                <a:gd name="T48" fmla="*/ 162 w 184"/>
                <a:gd name="T49" fmla="*/ 363 h 361"/>
                <a:gd name="T50" fmla="*/ 153 w 184"/>
                <a:gd name="T51" fmla="*/ 368 h 361"/>
                <a:gd name="T52" fmla="*/ 142 w 184"/>
                <a:gd name="T53" fmla="*/ 374 h 361"/>
                <a:gd name="T54" fmla="*/ 130 w 184"/>
                <a:gd name="T55" fmla="*/ 377 h 361"/>
                <a:gd name="T56" fmla="*/ 119 w 184"/>
                <a:gd name="T57" fmla="*/ 377 h 361"/>
                <a:gd name="T58" fmla="*/ 119 w 184"/>
                <a:gd name="T59" fmla="*/ 377 h 361"/>
                <a:gd name="T60" fmla="*/ 99 w 184"/>
                <a:gd name="T61" fmla="*/ 377 h 361"/>
                <a:gd name="T62" fmla="*/ 82 w 184"/>
                <a:gd name="T63" fmla="*/ 371 h 361"/>
                <a:gd name="T64" fmla="*/ 65 w 184"/>
                <a:gd name="T65" fmla="*/ 363 h 361"/>
                <a:gd name="T66" fmla="*/ 54 w 184"/>
                <a:gd name="T67" fmla="*/ 351 h 361"/>
                <a:gd name="T68" fmla="*/ 54 w 184"/>
                <a:gd name="T69" fmla="*/ 351 h 361"/>
                <a:gd name="T70" fmla="*/ 42 w 184"/>
                <a:gd name="T71" fmla="*/ 340 h 361"/>
                <a:gd name="T72" fmla="*/ 34 w 184"/>
                <a:gd name="T73" fmla="*/ 323 h 361"/>
                <a:gd name="T74" fmla="*/ 31 w 184"/>
                <a:gd name="T75" fmla="*/ 306 h 361"/>
                <a:gd name="T76" fmla="*/ 28 w 184"/>
                <a:gd name="T77" fmla="*/ 283 h 361"/>
                <a:gd name="T78" fmla="*/ 28 w 184"/>
                <a:gd name="T79" fmla="*/ 85 h 361"/>
                <a:gd name="T80" fmla="*/ 0 w 184"/>
                <a:gd name="T81" fmla="*/ 85 h 361"/>
                <a:gd name="T82" fmla="*/ 85 w 184"/>
                <a:gd name="T83" fmla="*/ 0 h 361"/>
                <a:gd name="T84" fmla="*/ 85 w 184"/>
                <a:gd name="T85" fmla="*/ 0 h 36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84" h="361">
                  <a:moveTo>
                    <a:pt x="85" y="0"/>
                  </a:moveTo>
                  <a:lnTo>
                    <a:pt x="85" y="60"/>
                  </a:lnTo>
                  <a:lnTo>
                    <a:pt x="173" y="60"/>
                  </a:lnTo>
                  <a:lnTo>
                    <a:pt x="150" y="85"/>
                  </a:lnTo>
                  <a:lnTo>
                    <a:pt x="82" y="85"/>
                  </a:lnTo>
                  <a:lnTo>
                    <a:pt x="82" y="267"/>
                  </a:lnTo>
                  <a:lnTo>
                    <a:pt x="85" y="284"/>
                  </a:lnTo>
                  <a:lnTo>
                    <a:pt x="88" y="296"/>
                  </a:lnTo>
                  <a:lnTo>
                    <a:pt x="91" y="307"/>
                  </a:lnTo>
                  <a:lnTo>
                    <a:pt x="99" y="318"/>
                  </a:lnTo>
                  <a:lnTo>
                    <a:pt x="105" y="324"/>
                  </a:lnTo>
                  <a:lnTo>
                    <a:pt x="116" y="330"/>
                  </a:lnTo>
                  <a:lnTo>
                    <a:pt x="128" y="333"/>
                  </a:lnTo>
                  <a:lnTo>
                    <a:pt x="142" y="335"/>
                  </a:lnTo>
                  <a:lnTo>
                    <a:pt x="156" y="333"/>
                  </a:lnTo>
                  <a:lnTo>
                    <a:pt x="165" y="330"/>
                  </a:lnTo>
                  <a:lnTo>
                    <a:pt x="184" y="318"/>
                  </a:lnTo>
                  <a:lnTo>
                    <a:pt x="182" y="324"/>
                  </a:lnTo>
                  <a:lnTo>
                    <a:pt x="179" y="333"/>
                  </a:lnTo>
                  <a:lnTo>
                    <a:pt x="162" y="347"/>
                  </a:lnTo>
                  <a:lnTo>
                    <a:pt x="153" y="352"/>
                  </a:lnTo>
                  <a:lnTo>
                    <a:pt x="142" y="358"/>
                  </a:lnTo>
                  <a:lnTo>
                    <a:pt x="130" y="361"/>
                  </a:lnTo>
                  <a:lnTo>
                    <a:pt x="119" y="361"/>
                  </a:lnTo>
                  <a:lnTo>
                    <a:pt x="99" y="361"/>
                  </a:lnTo>
                  <a:lnTo>
                    <a:pt x="82" y="355"/>
                  </a:lnTo>
                  <a:lnTo>
                    <a:pt x="65" y="347"/>
                  </a:lnTo>
                  <a:lnTo>
                    <a:pt x="54" y="335"/>
                  </a:lnTo>
                  <a:lnTo>
                    <a:pt x="42" y="324"/>
                  </a:lnTo>
                  <a:lnTo>
                    <a:pt x="34" y="307"/>
                  </a:lnTo>
                  <a:lnTo>
                    <a:pt x="31" y="290"/>
                  </a:lnTo>
                  <a:lnTo>
                    <a:pt x="28" y="267"/>
                  </a:lnTo>
                  <a:lnTo>
                    <a:pt x="28" y="85"/>
                  </a:lnTo>
                  <a:lnTo>
                    <a:pt x="0" y="85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737"/>
            <p:cNvSpPr>
              <a:spLocks noEditPoints="1"/>
            </p:cNvSpPr>
            <p:nvPr userDrawn="1"/>
          </p:nvSpPr>
          <p:spPr bwMode="auto">
            <a:xfrm>
              <a:off x="4253" y="3109"/>
              <a:ext cx="282" cy="311"/>
            </a:xfrm>
            <a:custGeom>
              <a:avLst/>
              <a:gdLst>
                <a:gd name="T0" fmla="*/ 128 w 284"/>
                <a:gd name="T1" fmla="*/ 0 h 310"/>
                <a:gd name="T2" fmla="*/ 168 w 284"/>
                <a:gd name="T3" fmla="*/ 6 h 310"/>
                <a:gd name="T4" fmla="*/ 201 w 284"/>
                <a:gd name="T5" fmla="*/ 23 h 310"/>
                <a:gd name="T6" fmla="*/ 208 w 284"/>
                <a:gd name="T7" fmla="*/ 34 h 310"/>
                <a:gd name="T8" fmla="*/ 229 w 284"/>
                <a:gd name="T9" fmla="*/ 63 h 310"/>
                <a:gd name="T10" fmla="*/ 237 w 284"/>
                <a:gd name="T11" fmla="*/ 80 h 310"/>
                <a:gd name="T12" fmla="*/ 249 w 284"/>
                <a:gd name="T13" fmla="*/ 117 h 310"/>
                <a:gd name="T14" fmla="*/ 252 w 284"/>
                <a:gd name="T15" fmla="*/ 172 h 310"/>
                <a:gd name="T16" fmla="*/ 252 w 284"/>
                <a:gd name="T17" fmla="*/ 190 h 310"/>
                <a:gd name="T18" fmla="*/ 240 w 284"/>
                <a:gd name="T19" fmla="*/ 226 h 310"/>
                <a:gd name="T20" fmla="*/ 235 w 284"/>
                <a:gd name="T21" fmla="*/ 246 h 310"/>
                <a:gd name="T22" fmla="*/ 212 w 284"/>
                <a:gd name="T23" fmla="*/ 278 h 310"/>
                <a:gd name="T24" fmla="*/ 198 w 284"/>
                <a:gd name="T25" fmla="*/ 306 h 310"/>
                <a:gd name="T26" fmla="*/ 182 w 284"/>
                <a:gd name="T27" fmla="*/ 315 h 310"/>
                <a:gd name="T28" fmla="*/ 145 w 284"/>
                <a:gd name="T29" fmla="*/ 326 h 310"/>
                <a:gd name="T30" fmla="*/ 126 w 284"/>
                <a:gd name="T31" fmla="*/ 326 h 310"/>
                <a:gd name="T32" fmla="*/ 77 w 284"/>
                <a:gd name="T33" fmla="*/ 320 h 310"/>
                <a:gd name="T34" fmla="*/ 68 w 284"/>
                <a:gd name="T35" fmla="*/ 309 h 310"/>
                <a:gd name="T36" fmla="*/ 45 w 284"/>
                <a:gd name="T37" fmla="*/ 289 h 310"/>
                <a:gd name="T38" fmla="*/ 36 w 284"/>
                <a:gd name="T39" fmla="*/ 280 h 310"/>
                <a:gd name="T40" fmla="*/ 11 w 284"/>
                <a:gd name="T41" fmla="*/ 229 h 310"/>
                <a:gd name="T42" fmla="*/ 0 w 284"/>
                <a:gd name="T43" fmla="*/ 172 h 310"/>
                <a:gd name="T44" fmla="*/ 2 w 284"/>
                <a:gd name="T45" fmla="*/ 137 h 310"/>
                <a:gd name="T46" fmla="*/ 11 w 284"/>
                <a:gd name="T47" fmla="*/ 100 h 310"/>
                <a:gd name="T48" fmla="*/ 19 w 284"/>
                <a:gd name="T49" fmla="*/ 80 h 310"/>
                <a:gd name="T50" fmla="*/ 39 w 284"/>
                <a:gd name="T51" fmla="*/ 49 h 310"/>
                <a:gd name="T52" fmla="*/ 68 w 284"/>
                <a:gd name="T53" fmla="*/ 23 h 310"/>
                <a:gd name="T54" fmla="*/ 71 w 284"/>
                <a:gd name="T55" fmla="*/ 12 h 310"/>
                <a:gd name="T56" fmla="*/ 106 w 284"/>
                <a:gd name="T57" fmla="*/ 0 h 310"/>
                <a:gd name="T58" fmla="*/ 128 w 284"/>
                <a:gd name="T59" fmla="*/ 0 h 310"/>
                <a:gd name="T60" fmla="*/ 123 w 284"/>
                <a:gd name="T61" fmla="*/ 23 h 310"/>
                <a:gd name="T62" fmla="*/ 86 w 284"/>
                <a:gd name="T63" fmla="*/ 34 h 310"/>
                <a:gd name="T64" fmla="*/ 71 w 284"/>
                <a:gd name="T65" fmla="*/ 66 h 310"/>
                <a:gd name="T66" fmla="*/ 68 w 284"/>
                <a:gd name="T67" fmla="*/ 85 h 310"/>
                <a:gd name="T68" fmla="*/ 59 w 284"/>
                <a:gd name="T69" fmla="*/ 131 h 310"/>
                <a:gd name="T70" fmla="*/ 59 w 284"/>
                <a:gd name="T71" fmla="*/ 175 h 310"/>
                <a:gd name="T72" fmla="*/ 68 w 284"/>
                <a:gd name="T73" fmla="*/ 226 h 310"/>
                <a:gd name="T74" fmla="*/ 71 w 284"/>
                <a:gd name="T75" fmla="*/ 266 h 310"/>
                <a:gd name="T76" fmla="*/ 80 w 284"/>
                <a:gd name="T77" fmla="*/ 283 h 310"/>
                <a:gd name="T78" fmla="*/ 111 w 284"/>
                <a:gd name="T79" fmla="*/ 300 h 310"/>
                <a:gd name="T80" fmla="*/ 131 w 284"/>
                <a:gd name="T81" fmla="*/ 300 h 310"/>
                <a:gd name="T82" fmla="*/ 165 w 284"/>
                <a:gd name="T83" fmla="*/ 289 h 310"/>
                <a:gd name="T84" fmla="*/ 191 w 284"/>
                <a:gd name="T85" fmla="*/ 261 h 310"/>
                <a:gd name="T86" fmla="*/ 198 w 284"/>
                <a:gd name="T87" fmla="*/ 241 h 310"/>
                <a:gd name="T88" fmla="*/ 202 w 284"/>
                <a:gd name="T89" fmla="*/ 195 h 310"/>
                <a:gd name="T90" fmla="*/ 202 w 284"/>
                <a:gd name="T91" fmla="*/ 151 h 310"/>
                <a:gd name="T92" fmla="*/ 197 w 284"/>
                <a:gd name="T93" fmla="*/ 85 h 310"/>
                <a:gd name="T94" fmla="*/ 185 w 284"/>
                <a:gd name="T95" fmla="*/ 60 h 310"/>
                <a:gd name="T96" fmla="*/ 168 w 284"/>
                <a:gd name="T97" fmla="*/ 40 h 310"/>
                <a:gd name="T98" fmla="*/ 148 w 284"/>
                <a:gd name="T99" fmla="*/ 29 h 310"/>
                <a:gd name="T100" fmla="*/ 123 w 284"/>
                <a:gd name="T101" fmla="*/ 23 h 31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284" h="310">
                  <a:moveTo>
                    <a:pt x="144" y="0"/>
                  </a:moveTo>
                  <a:lnTo>
                    <a:pt x="144" y="0"/>
                  </a:lnTo>
                  <a:lnTo>
                    <a:pt x="164" y="0"/>
                  </a:lnTo>
                  <a:lnTo>
                    <a:pt x="184" y="6"/>
                  </a:lnTo>
                  <a:lnTo>
                    <a:pt x="204" y="12"/>
                  </a:lnTo>
                  <a:lnTo>
                    <a:pt x="221" y="23"/>
                  </a:lnTo>
                  <a:lnTo>
                    <a:pt x="235" y="34"/>
                  </a:lnTo>
                  <a:lnTo>
                    <a:pt x="250" y="49"/>
                  </a:lnTo>
                  <a:lnTo>
                    <a:pt x="261" y="63"/>
                  </a:lnTo>
                  <a:lnTo>
                    <a:pt x="269" y="80"/>
                  </a:lnTo>
                  <a:lnTo>
                    <a:pt x="275" y="100"/>
                  </a:lnTo>
                  <a:lnTo>
                    <a:pt x="281" y="117"/>
                  </a:lnTo>
                  <a:lnTo>
                    <a:pt x="284" y="137"/>
                  </a:lnTo>
                  <a:lnTo>
                    <a:pt x="284" y="156"/>
                  </a:lnTo>
                  <a:lnTo>
                    <a:pt x="284" y="174"/>
                  </a:lnTo>
                  <a:lnTo>
                    <a:pt x="278" y="193"/>
                  </a:lnTo>
                  <a:lnTo>
                    <a:pt x="272" y="210"/>
                  </a:lnTo>
                  <a:lnTo>
                    <a:pt x="267" y="230"/>
                  </a:lnTo>
                  <a:lnTo>
                    <a:pt x="255" y="247"/>
                  </a:lnTo>
                  <a:lnTo>
                    <a:pt x="244" y="262"/>
                  </a:lnTo>
                  <a:lnTo>
                    <a:pt x="230" y="276"/>
                  </a:lnTo>
                  <a:lnTo>
                    <a:pt x="215" y="290"/>
                  </a:lnTo>
                  <a:lnTo>
                    <a:pt x="198" y="299"/>
                  </a:lnTo>
                  <a:lnTo>
                    <a:pt x="181" y="304"/>
                  </a:lnTo>
                  <a:lnTo>
                    <a:pt x="161" y="310"/>
                  </a:lnTo>
                  <a:lnTo>
                    <a:pt x="142" y="310"/>
                  </a:lnTo>
                  <a:lnTo>
                    <a:pt x="110" y="307"/>
                  </a:lnTo>
                  <a:lnTo>
                    <a:pt x="93" y="304"/>
                  </a:lnTo>
                  <a:lnTo>
                    <a:pt x="82" y="299"/>
                  </a:lnTo>
                  <a:lnTo>
                    <a:pt x="68" y="293"/>
                  </a:lnTo>
                  <a:lnTo>
                    <a:pt x="56" y="284"/>
                  </a:lnTo>
                  <a:lnTo>
                    <a:pt x="45" y="273"/>
                  </a:lnTo>
                  <a:lnTo>
                    <a:pt x="36" y="264"/>
                  </a:lnTo>
                  <a:lnTo>
                    <a:pt x="19" y="239"/>
                  </a:lnTo>
                  <a:lnTo>
                    <a:pt x="11" y="213"/>
                  </a:lnTo>
                  <a:lnTo>
                    <a:pt x="2" y="185"/>
                  </a:lnTo>
                  <a:lnTo>
                    <a:pt x="0" y="156"/>
                  </a:lnTo>
                  <a:lnTo>
                    <a:pt x="2" y="137"/>
                  </a:lnTo>
                  <a:lnTo>
                    <a:pt x="5" y="117"/>
                  </a:lnTo>
                  <a:lnTo>
                    <a:pt x="11" y="100"/>
                  </a:lnTo>
                  <a:lnTo>
                    <a:pt x="19" y="80"/>
                  </a:lnTo>
                  <a:lnTo>
                    <a:pt x="28" y="63"/>
                  </a:lnTo>
                  <a:lnTo>
                    <a:pt x="39" y="49"/>
                  </a:lnTo>
                  <a:lnTo>
                    <a:pt x="54" y="34"/>
                  </a:lnTo>
                  <a:lnTo>
                    <a:pt x="68" y="23"/>
                  </a:lnTo>
                  <a:lnTo>
                    <a:pt x="85" y="12"/>
                  </a:lnTo>
                  <a:lnTo>
                    <a:pt x="105" y="6"/>
                  </a:lnTo>
                  <a:lnTo>
                    <a:pt x="122" y="0"/>
                  </a:lnTo>
                  <a:lnTo>
                    <a:pt x="144" y="0"/>
                  </a:lnTo>
                  <a:close/>
                  <a:moveTo>
                    <a:pt x="139" y="23"/>
                  </a:moveTo>
                  <a:lnTo>
                    <a:pt x="139" y="23"/>
                  </a:lnTo>
                  <a:lnTo>
                    <a:pt x="119" y="26"/>
                  </a:lnTo>
                  <a:lnTo>
                    <a:pt x="102" y="34"/>
                  </a:lnTo>
                  <a:lnTo>
                    <a:pt x="88" y="49"/>
                  </a:lnTo>
                  <a:lnTo>
                    <a:pt x="76" y="66"/>
                  </a:lnTo>
                  <a:lnTo>
                    <a:pt x="68" y="85"/>
                  </a:lnTo>
                  <a:lnTo>
                    <a:pt x="62" y="108"/>
                  </a:lnTo>
                  <a:lnTo>
                    <a:pt x="59" y="131"/>
                  </a:lnTo>
                  <a:lnTo>
                    <a:pt x="59" y="159"/>
                  </a:lnTo>
                  <a:lnTo>
                    <a:pt x="62" y="185"/>
                  </a:lnTo>
                  <a:lnTo>
                    <a:pt x="68" y="210"/>
                  </a:lnTo>
                  <a:lnTo>
                    <a:pt x="73" y="230"/>
                  </a:lnTo>
                  <a:lnTo>
                    <a:pt x="85" y="250"/>
                  </a:lnTo>
                  <a:lnTo>
                    <a:pt x="96" y="267"/>
                  </a:lnTo>
                  <a:lnTo>
                    <a:pt x="113" y="279"/>
                  </a:lnTo>
                  <a:lnTo>
                    <a:pt x="127" y="284"/>
                  </a:lnTo>
                  <a:lnTo>
                    <a:pt x="147" y="284"/>
                  </a:lnTo>
                  <a:lnTo>
                    <a:pt x="164" y="282"/>
                  </a:lnTo>
                  <a:lnTo>
                    <a:pt x="181" y="273"/>
                  </a:lnTo>
                  <a:lnTo>
                    <a:pt x="196" y="262"/>
                  </a:lnTo>
                  <a:lnTo>
                    <a:pt x="207" y="245"/>
                  </a:lnTo>
                  <a:lnTo>
                    <a:pt x="215" y="225"/>
                  </a:lnTo>
                  <a:lnTo>
                    <a:pt x="221" y="202"/>
                  </a:lnTo>
                  <a:lnTo>
                    <a:pt x="224" y="179"/>
                  </a:lnTo>
                  <a:lnTo>
                    <a:pt x="224" y="151"/>
                  </a:lnTo>
                  <a:lnTo>
                    <a:pt x="221" y="117"/>
                  </a:lnTo>
                  <a:lnTo>
                    <a:pt x="213" y="85"/>
                  </a:lnTo>
                  <a:lnTo>
                    <a:pt x="201" y="60"/>
                  </a:lnTo>
                  <a:lnTo>
                    <a:pt x="184" y="40"/>
                  </a:lnTo>
                  <a:lnTo>
                    <a:pt x="176" y="31"/>
                  </a:lnTo>
                  <a:lnTo>
                    <a:pt x="164" y="29"/>
                  </a:lnTo>
                  <a:lnTo>
                    <a:pt x="150" y="23"/>
                  </a:lnTo>
                  <a:lnTo>
                    <a:pt x="139" y="23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738"/>
            <p:cNvSpPr>
              <a:spLocks/>
            </p:cNvSpPr>
            <p:nvPr userDrawn="1"/>
          </p:nvSpPr>
          <p:spPr bwMode="auto">
            <a:xfrm>
              <a:off x="4547" y="3109"/>
              <a:ext cx="284" cy="305"/>
            </a:xfrm>
            <a:custGeom>
              <a:avLst/>
              <a:gdLst>
                <a:gd name="T0" fmla="*/ 170 w 284"/>
                <a:gd name="T1" fmla="*/ 0 h 304"/>
                <a:gd name="T2" fmla="*/ 219 w 284"/>
                <a:gd name="T3" fmla="*/ 12 h 304"/>
                <a:gd name="T4" fmla="*/ 239 w 284"/>
                <a:gd name="T5" fmla="*/ 23 h 304"/>
                <a:gd name="T6" fmla="*/ 253 w 284"/>
                <a:gd name="T7" fmla="*/ 43 h 304"/>
                <a:gd name="T8" fmla="*/ 264 w 284"/>
                <a:gd name="T9" fmla="*/ 63 h 304"/>
                <a:gd name="T10" fmla="*/ 267 w 284"/>
                <a:gd name="T11" fmla="*/ 88 h 304"/>
                <a:gd name="T12" fmla="*/ 267 w 284"/>
                <a:gd name="T13" fmla="*/ 298 h 304"/>
                <a:gd name="T14" fmla="*/ 270 w 284"/>
                <a:gd name="T15" fmla="*/ 309 h 304"/>
                <a:gd name="T16" fmla="*/ 284 w 284"/>
                <a:gd name="T17" fmla="*/ 320 h 304"/>
                <a:gd name="T18" fmla="*/ 196 w 284"/>
                <a:gd name="T19" fmla="*/ 320 h 304"/>
                <a:gd name="T20" fmla="*/ 207 w 284"/>
                <a:gd name="T21" fmla="*/ 309 h 304"/>
                <a:gd name="T22" fmla="*/ 213 w 284"/>
                <a:gd name="T23" fmla="*/ 298 h 304"/>
                <a:gd name="T24" fmla="*/ 213 w 284"/>
                <a:gd name="T25" fmla="*/ 111 h 304"/>
                <a:gd name="T26" fmla="*/ 207 w 284"/>
                <a:gd name="T27" fmla="*/ 80 h 304"/>
                <a:gd name="T28" fmla="*/ 196 w 284"/>
                <a:gd name="T29" fmla="*/ 57 h 304"/>
                <a:gd name="T30" fmla="*/ 173 w 284"/>
                <a:gd name="T31" fmla="*/ 43 h 304"/>
                <a:gd name="T32" fmla="*/ 145 w 284"/>
                <a:gd name="T33" fmla="*/ 37 h 304"/>
                <a:gd name="T34" fmla="*/ 125 w 284"/>
                <a:gd name="T35" fmla="*/ 40 h 304"/>
                <a:gd name="T36" fmla="*/ 108 w 284"/>
                <a:gd name="T37" fmla="*/ 49 h 304"/>
                <a:gd name="T38" fmla="*/ 79 w 284"/>
                <a:gd name="T39" fmla="*/ 71 h 304"/>
                <a:gd name="T40" fmla="*/ 79 w 284"/>
                <a:gd name="T41" fmla="*/ 298 h 304"/>
                <a:gd name="T42" fmla="*/ 82 w 284"/>
                <a:gd name="T43" fmla="*/ 309 h 304"/>
                <a:gd name="T44" fmla="*/ 97 w 284"/>
                <a:gd name="T45" fmla="*/ 320 h 304"/>
                <a:gd name="T46" fmla="*/ 6 w 284"/>
                <a:gd name="T47" fmla="*/ 320 h 304"/>
                <a:gd name="T48" fmla="*/ 17 w 284"/>
                <a:gd name="T49" fmla="*/ 309 h 304"/>
                <a:gd name="T50" fmla="*/ 23 w 284"/>
                <a:gd name="T51" fmla="*/ 298 h 304"/>
                <a:gd name="T52" fmla="*/ 23 w 284"/>
                <a:gd name="T53" fmla="*/ 40 h 304"/>
                <a:gd name="T54" fmla="*/ 17 w 284"/>
                <a:gd name="T55" fmla="*/ 26 h 304"/>
                <a:gd name="T56" fmla="*/ 0 w 284"/>
                <a:gd name="T57" fmla="*/ 14 h 304"/>
                <a:gd name="T58" fmla="*/ 79 w 284"/>
                <a:gd name="T59" fmla="*/ 46 h 304"/>
                <a:gd name="T60" fmla="*/ 97 w 284"/>
                <a:gd name="T61" fmla="*/ 29 h 304"/>
                <a:gd name="T62" fmla="*/ 119 w 284"/>
                <a:gd name="T63" fmla="*/ 14 h 304"/>
                <a:gd name="T64" fmla="*/ 145 w 284"/>
                <a:gd name="T65" fmla="*/ 3 h 304"/>
                <a:gd name="T66" fmla="*/ 170 w 284"/>
                <a:gd name="T67" fmla="*/ 0 h 30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84" h="304">
                  <a:moveTo>
                    <a:pt x="170" y="0"/>
                  </a:moveTo>
                  <a:lnTo>
                    <a:pt x="170" y="0"/>
                  </a:lnTo>
                  <a:lnTo>
                    <a:pt x="196" y="3"/>
                  </a:lnTo>
                  <a:lnTo>
                    <a:pt x="219" y="12"/>
                  </a:lnTo>
                  <a:lnTo>
                    <a:pt x="239" y="23"/>
                  </a:lnTo>
                  <a:lnTo>
                    <a:pt x="253" y="43"/>
                  </a:lnTo>
                  <a:lnTo>
                    <a:pt x="258" y="51"/>
                  </a:lnTo>
                  <a:lnTo>
                    <a:pt x="264" y="63"/>
                  </a:lnTo>
                  <a:lnTo>
                    <a:pt x="267" y="77"/>
                  </a:lnTo>
                  <a:lnTo>
                    <a:pt x="267" y="88"/>
                  </a:lnTo>
                  <a:lnTo>
                    <a:pt x="267" y="282"/>
                  </a:lnTo>
                  <a:lnTo>
                    <a:pt x="267" y="287"/>
                  </a:lnTo>
                  <a:lnTo>
                    <a:pt x="270" y="293"/>
                  </a:lnTo>
                  <a:lnTo>
                    <a:pt x="284" y="304"/>
                  </a:lnTo>
                  <a:lnTo>
                    <a:pt x="196" y="304"/>
                  </a:lnTo>
                  <a:lnTo>
                    <a:pt x="202" y="301"/>
                  </a:lnTo>
                  <a:lnTo>
                    <a:pt x="207" y="293"/>
                  </a:lnTo>
                  <a:lnTo>
                    <a:pt x="210" y="287"/>
                  </a:lnTo>
                  <a:lnTo>
                    <a:pt x="213" y="282"/>
                  </a:lnTo>
                  <a:lnTo>
                    <a:pt x="213" y="111"/>
                  </a:lnTo>
                  <a:lnTo>
                    <a:pt x="210" y="94"/>
                  </a:lnTo>
                  <a:lnTo>
                    <a:pt x="207" y="80"/>
                  </a:lnTo>
                  <a:lnTo>
                    <a:pt x="202" y="66"/>
                  </a:lnTo>
                  <a:lnTo>
                    <a:pt x="196" y="57"/>
                  </a:lnTo>
                  <a:lnTo>
                    <a:pt x="185" y="49"/>
                  </a:lnTo>
                  <a:lnTo>
                    <a:pt x="173" y="43"/>
                  </a:lnTo>
                  <a:lnTo>
                    <a:pt x="159" y="40"/>
                  </a:lnTo>
                  <a:lnTo>
                    <a:pt x="145" y="37"/>
                  </a:lnTo>
                  <a:lnTo>
                    <a:pt x="125" y="40"/>
                  </a:lnTo>
                  <a:lnTo>
                    <a:pt x="108" y="49"/>
                  </a:lnTo>
                  <a:lnTo>
                    <a:pt x="91" y="57"/>
                  </a:lnTo>
                  <a:lnTo>
                    <a:pt x="79" y="71"/>
                  </a:lnTo>
                  <a:lnTo>
                    <a:pt x="79" y="282"/>
                  </a:lnTo>
                  <a:lnTo>
                    <a:pt x="79" y="287"/>
                  </a:lnTo>
                  <a:lnTo>
                    <a:pt x="82" y="293"/>
                  </a:lnTo>
                  <a:lnTo>
                    <a:pt x="97" y="304"/>
                  </a:lnTo>
                  <a:lnTo>
                    <a:pt x="6" y="304"/>
                  </a:lnTo>
                  <a:lnTo>
                    <a:pt x="14" y="301"/>
                  </a:lnTo>
                  <a:lnTo>
                    <a:pt x="17" y="293"/>
                  </a:lnTo>
                  <a:lnTo>
                    <a:pt x="20" y="287"/>
                  </a:lnTo>
                  <a:lnTo>
                    <a:pt x="23" y="282"/>
                  </a:lnTo>
                  <a:lnTo>
                    <a:pt x="23" y="40"/>
                  </a:lnTo>
                  <a:lnTo>
                    <a:pt x="20" y="31"/>
                  </a:lnTo>
                  <a:lnTo>
                    <a:pt x="17" y="26"/>
                  </a:lnTo>
                  <a:lnTo>
                    <a:pt x="11" y="20"/>
                  </a:lnTo>
                  <a:lnTo>
                    <a:pt x="0" y="14"/>
                  </a:lnTo>
                  <a:lnTo>
                    <a:pt x="79" y="0"/>
                  </a:lnTo>
                  <a:lnTo>
                    <a:pt x="79" y="46"/>
                  </a:lnTo>
                  <a:lnTo>
                    <a:pt x="97" y="29"/>
                  </a:lnTo>
                  <a:lnTo>
                    <a:pt x="119" y="14"/>
                  </a:lnTo>
                  <a:lnTo>
                    <a:pt x="133" y="9"/>
                  </a:lnTo>
                  <a:lnTo>
                    <a:pt x="145" y="3"/>
                  </a:lnTo>
                  <a:lnTo>
                    <a:pt x="159" y="0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739"/>
            <p:cNvSpPr>
              <a:spLocks/>
            </p:cNvSpPr>
            <p:nvPr userDrawn="1"/>
          </p:nvSpPr>
          <p:spPr bwMode="auto">
            <a:xfrm>
              <a:off x="3764" y="3109"/>
              <a:ext cx="292" cy="453"/>
            </a:xfrm>
            <a:custGeom>
              <a:avLst/>
              <a:gdLst>
                <a:gd name="T0" fmla="*/ 265 w 293"/>
                <a:gd name="T1" fmla="*/ 85 h 452"/>
                <a:gd name="T2" fmla="*/ 234 w 293"/>
                <a:gd name="T3" fmla="*/ 37 h 452"/>
                <a:gd name="T4" fmla="*/ 214 w 293"/>
                <a:gd name="T5" fmla="*/ 20 h 452"/>
                <a:gd name="T6" fmla="*/ 194 w 293"/>
                <a:gd name="T7" fmla="*/ 9 h 452"/>
                <a:gd name="T8" fmla="*/ 149 w 293"/>
                <a:gd name="T9" fmla="*/ 0 h 452"/>
                <a:gd name="T10" fmla="*/ 139 w 293"/>
                <a:gd name="T11" fmla="*/ 3 h 452"/>
                <a:gd name="T12" fmla="*/ 114 w 293"/>
                <a:gd name="T13" fmla="*/ 12 h 452"/>
                <a:gd name="T14" fmla="*/ 77 w 293"/>
                <a:gd name="T15" fmla="*/ 40 h 452"/>
                <a:gd name="T16" fmla="*/ 0 w 293"/>
                <a:gd name="T17" fmla="*/ 17 h 452"/>
                <a:gd name="T18" fmla="*/ 9 w 293"/>
                <a:gd name="T19" fmla="*/ 20 h 452"/>
                <a:gd name="T20" fmla="*/ 20 w 293"/>
                <a:gd name="T21" fmla="*/ 34 h 452"/>
                <a:gd name="T22" fmla="*/ 23 w 293"/>
                <a:gd name="T23" fmla="*/ 442 h 452"/>
                <a:gd name="T24" fmla="*/ 20 w 293"/>
                <a:gd name="T25" fmla="*/ 451 h 452"/>
                <a:gd name="T26" fmla="*/ 11 w 293"/>
                <a:gd name="T27" fmla="*/ 465 h 452"/>
                <a:gd name="T28" fmla="*/ 94 w 293"/>
                <a:gd name="T29" fmla="*/ 468 h 452"/>
                <a:gd name="T30" fmla="*/ 88 w 293"/>
                <a:gd name="T31" fmla="*/ 465 h 452"/>
                <a:gd name="T32" fmla="*/ 80 w 293"/>
                <a:gd name="T33" fmla="*/ 451 h 452"/>
                <a:gd name="T34" fmla="*/ 77 w 293"/>
                <a:gd name="T35" fmla="*/ 68 h 452"/>
                <a:gd name="T36" fmla="*/ 91 w 293"/>
                <a:gd name="T37" fmla="*/ 54 h 452"/>
                <a:gd name="T38" fmla="*/ 105 w 293"/>
                <a:gd name="T39" fmla="*/ 46 h 452"/>
                <a:gd name="T40" fmla="*/ 142 w 293"/>
                <a:gd name="T41" fmla="*/ 34 h 452"/>
                <a:gd name="T42" fmla="*/ 146 w 293"/>
                <a:gd name="T43" fmla="*/ 37 h 452"/>
                <a:gd name="T44" fmla="*/ 174 w 293"/>
                <a:gd name="T45" fmla="*/ 51 h 452"/>
                <a:gd name="T46" fmla="*/ 189 w 293"/>
                <a:gd name="T47" fmla="*/ 63 h 452"/>
                <a:gd name="T48" fmla="*/ 208 w 293"/>
                <a:gd name="T49" fmla="*/ 100 h 452"/>
                <a:gd name="T50" fmla="*/ 214 w 293"/>
                <a:gd name="T51" fmla="*/ 156 h 452"/>
                <a:gd name="T52" fmla="*/ 214 w 293"/>
                <a:gd name="T53" fmla="*/ 185 h 452"/>
                <a:gd name="T54" fmla="*/ 200 w 293"/>
                <a:gd name="T55" fmla="*/ 249 h 452"/>
                <a:gd name="T56" fmla="*/ 189 w 293"/>
                <a:gd name="T57" fmla="*/ 266 h 452"/>
                <a:gd name="T58" fmla="*/ 160 w 293"/>
                <a:gd name="T59" fmla="*/ 292 h 452"/>
                <a:gd name="T60" fmla="*/ 136 w 293"/>
                <a:gd name="T61" fmla="*/ 300 h 452"/>
                <a:gd name="T62" fmla="*/ 122 w 293"/>
                <a:gd name="T63" fmla="*/ 300 h 452"/>
                <a:gd name="T64" fmla="*/ 99 w 293"/>
                <a:gd name="T65" fmla="*/ 292 h 452"/>
                <a:gd name="T66" fmla="*/ 102 w 293"/>
                <a:gd name="T67" fmla="*/ 320 h 452"/>
                <a:gd name="T68" fmla="*/ 122 w 293"/>
                <a:gd name="T69" fmla="*/ 326 h 452"/>
                <a:gd name="T70" fmla="*/ 145 w 293"/>
                <a:gd name="T71" fmla="*/ 326 h 452"/>
                <a:gd name="T72" fmla="*/ 174 w 293"/>
                <a:gd name="T73" fmla="*/ 320 h 452"/>
                <a:gd name="T74" fmla="*/ 203 w 293"/>
                <a:gd name="T75" fmla="*/ 306 h 452"/>
                <a:gd name="T76" fmla="*/ 225 w 293"/>
                <a:gd name="T77" fmla="*/ 289 h 452"/>
                <a:gd name="T78" fmla="*/ 237 w 293"/>
                <a:gd name="T79" fmla="*/ 278 h 452"/>
                <a:gd name="T80" fmla="*/ 265 w 293"/>
                <a:gd name="T81" fmla="*/ 210 h 452"/>
                <a:gd name="T82" fmla="*/ 277 w 293"/>
                <a:gd name="T83" fmla="*/ 154 h 452"/>
                <a:gd name="T84" fmla="*/ 274 w 293"/>
                <a:gd name="T85" fmla="*/ 117 h 452"/>
                <a:gd name="T86" fmla="*/ 265 w 293"/>
                <a:gd name="T87" fmla="*/ 85 h 45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293" h="452">
                  <a:moveTo>
                    <a:pt x="281" y="85"/>
                  </a:moveTo>
                  <a:lnTo>
                    <a:pt x="281" y="85"/>
                  </a:lnTo>
                  <a:lnTo>
                    <a:pt x="267" y="57"/>
                  </a:lnTo>
                  <a:lnTo>
                    <a:pt x="250" y="37"/>
                  </a:lnTo>
                  <a:lnTo>
                    <a:pt x="230" y="20"/>
                  </a:lnTo>
                  <a:lnTo>
                    <a:pt x="210" y="9"/>
                  </a:lnTo>
                  <a:lnTo>
                    <a:pt x="187" y="3"/>
                  </a:lnTo>
                  <a:lnTo>
                    <a:pt x="165" y="0"/>
                  </a:lnTo>
                  <a:lnTo>
                    <a:pt x="139" y="3"/>
                  </a:lnTo>
                  <a:lnTo>
                    <a:pt x="114" y="12"/>
                  </a:lnTo>
                  <a:lnTo>
                    <a:pt x="94" y="26"/>
                  </a:lnTo>
                  <a:lnTo>
                    <a:pt x="77" y="40"/>
                  </a:lnTo>
                  <a:lnTo>
                    <a:pt x="77" y="0"/>
                  </a:lnTo>
                  <a:lnTo>
                    <a:pt x="0" y="17"/>
                  </a:lnTo>
                  <a:lnTo>
                    <a:pt x="9" y="20"/>
                  </a:lnTo>
                  <a:lnTo>
                    <a:pt x="17" y="26"/>
                  </a:lnTo>
                  <a:lnTo>
                    <a:pt x="20" y="34"/>
                  </a:lnTo>
                  <a:lnTo>
                    <a:pt x="23" y="43"/>
                  </a:lnTo>
                  <a:lnTo>
                    <a:pt x="23" y="426"/>
                  </a:lnTo>
                  <a:lnTo>
                    <a:pt x="20" y="435"/>
                  </a:lnTo>
                  <a:lnTo>
                    <a:pt x="17" y="443"/>
                  </a:lnTo>
                  <a:lnTo>
                    <a:pt x="11" y="449"/>
                  </a:lnTo>
                  <a:lnTo>
                    <a:pt x="6" y="452"/>
                  </a:lnTo>
                  <a:lnTo>
                    <a:pt x="94" y="452"/>
                  </a:lnTo>
                  <a:lnTo>
                    <a:pt x="88" y="449"/>
                  </a:lnTo>
                  <a:lnTo>
                    <a:pt x="82" y="443"/>
                  </a:lnTo>
                  <a:lnTo>
                    <a:pt x="80" y="435"/>
                  </a:lnTo>
                  <a:lnTo>
                    <a:pt x="77" y="426"/>
                  </a:lnTo>
                  <a:lnTo>
                    <a:pt x="77" y="68"/>
                  </a:lnTo>
                  <a:lnTo>
                    <a:pt x="91" y="54"/>
                  </a:lnTo>
                  <a:lnTo>
                    <a:pt x="105" y="46"/>
                  </a:lnTo>
                  <a:lnTo>
                    <a:pt x="122" y="37"/>
                  </a:lnTo>
                  <a:lnTo>
                    <a:pt x="142" y="34"/>
                  </a:lnTo>
                  <a:lnTo>
                    <a:pt x="159" y="37"/>
                  </a:lnTo>
                  <a:lnTo>
                    <a:pt x="173" y="43"/>
                  </a:lnTo>
                  <a:lnTo>
                    <a:pt x="190" y="51"/>
                  </a:lnTo>
                  <a:lnTo>
                    <a:pt x="205" y="63"/>
                  </a:lnTo>
                  <a:lnTo>
                    <a:pt x="216" y="80"/>
                  </a:lnTo>
                  <a:lnTo>
                    <a:pt x="224" y="100"/>
                  </a:lnTo>
                  <a:lnTo>
                    <a:pt x="230" y="125"/>
                  </a:lnTo>
                  <a:lnTo>
                    <a:pt x="230" y="156"/>
                  </a:lnTo>
                  <a:lnTo>
                    <a:pt x="230" y="185"/>
                  </a:lnTo>
                  <a:lnTo>
                    <a:pt x="224" y="210"/>
                  </a:lnTo>
                  <a:lnTo>
                    <a:pt x="216" y="233"/>
                  </a:lnTo>
                  <a:lnTo>
                    <a:pt x="205" y="250"/>
                  </a:lnTo>
                  <a:lnTo>
                    <a:pt x="190" y="267"/>
                  </a:lnTo>
                  <a:lnTo>
                    <a:pt x="176" y="276"/>
                  </a:lnTo>
                  <a:lnTo>
                    <a:pt x="156" y="284"/>
                  </a:lnTo>
                  <a:lnTo>
                    <a:pt x="136" y="284"/>
                  </a:lnTo>
                  <a:lnTo>
                    <a:pt x="122" y="284"/>
                  </a:lnTo>
                  <a:lnTo>
                    <a:pt x="111" y="282"/>
                  </a:lnTo>
                  <a:lnTo>
                    <a:pt x="99" y="276"/>
                  </a:lnTo>
                  <a:lnTo>
                    <a:pt x="88" y="264"/>
                  </a:lnTo>
                  <a:lnTo>
                    <a:pt x="102" y="304"/>
                  </a:lnTo>
                  <a:lnTo>
                    <a:pt x="122" y="310"/>
                  </a:lnTo>
                  <a:lnTo>
                    <a:pt x="145" y="310"/>
                  </a:lnTo>
                  <a:lnTo>
                    <a:pt x="176" y="307"/>
                  </a:lnTo>
                  <a:lnTo>
                    <a:pt x="190" y="304"/>
                  </a:lnTo>
                  <a:lnTo>
                    <a:pt x="205" y="299"/>
                  </a:lnTo>
                  <a:lnTo>
                    <a:pt x="219" y="290"/>
                  </a:lnTo>
                  <a:lnTo>
                    <a:pt x="230" y="284"/>
                  </a:lnTo>
                  <a:lnTo>
                    <a:pt x="241" y="273"/>
                  </a:lnTo>
                  <a:lnTo>
                    <a:pt x="253" y="262"/>
                  </a:lnTo>
                  <a:lnTo>
                    <a:pt x="270" y="236"/>
                  </a:lnTo>
                  <a:lnTo>
                    <a:pt x="281" y="210"/>
                  </a:lnTo>
                  <a:lnTo>
                    <a:pt x="290" y="182"/>
                  </a:lnTo>
                  <a:lnTo>
                    <a:pt x="293" y="154"/>
                  </a:lnTo>
                  <a:lnTo>
                    <a:pt x="290" y="117"/>
                  </a:lnTo>
                  <a:lnTo>
                    <a:pt x="281" y="8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740"/>
            <p:cNvSpPr>
              <a:spLocks/>
            </p:cNvSpPr>
            <p:nvPr userDrawn="1"/>
          </p:nvSpPr>
          <p:spPr bwMode="auto">
            <a:xfrm>
              <a:off x="2192" y="3109"/>
              <a:ext cx="209" cy="311"/>
            </a:xfrm>
            <a:custGeom>
              <a:avLst/>
              <a:gdLst>
                <a:gd name="T0" fmla="*/ 198 w 208"/>
                <a:gd name="T1" fmla="*/ 280 h 310"/>
                <a:gd name="T2" fmla="*/ 198 w 208"/>
                <a:gd name="T3" fmla="*/ 280 h 310"/>
                <a:gd name="T4" fmla="*/ 181 w 208"/>
                <a:gd name="T5" fmla="*/ 286 h 310"/>
                <a:gd name="T6" fmla="*/ 161 w 208"/>
                <a:gd name="T7" fmla="*/ 289 h 310"/>
                <a:gd name="T8" fmla="*/ 161 w 208"/>
                <a:gd name="T9" fmla="*/ 289 h 310"/>
                <a:gd name="T10" fmla="*/ 147 w 208"/>
                <a:gd name="T11" fmla="*/ 289 h 310"/>
                <a:gd name="T12" fmla="*/ 136 w 208"/>
                <a:gd name="T13" fmla="*/ 283 h 310"/>
                <a:gd name="T14" fmla="*/ 124 w 208"/>
                <a:gd name="T15" fmla="*/ 278 h 310"/>
                <a:gd name="T16" fmla="*/ 100 w 208"/>
                <a:gd name="T17" fmla="*/ 266 h 310"/>
                <a:gd name="T18" fmla="*/ 100 w 208"/>
                <a:gd name="T19" fmla="*/ 266 h 310"/>
                <a:gd name="T20" fmla="*/ 91 w 208"/>
                <a:gd name="T21" fmla="*/ 255 h 310"/>
                <a:gd name="T22" fmla="*/ 83 w 208"/>
                <a:gd name="T23" fmla="*/ 241 h 310"/>
                <a:gd name="T24" fmla="*/ 80 w 208"/>
                <a:gd name="T25" fmla="*/ 224 h 310"/>
                <a:gd name="T26" fmla="*/ 80 w 208"/>
                <a:gd name="T27" fmla="*/ 207 h 310"/>
                <a:gd name="T28" fmla="*/ 80 w 208"/>
                <a:gd name="T29" fmla="*/ 0 h 310"/>
                <a:gd name="T30" fmla="*/ 0 w 208"/>
                <a:gd name="T31" fmla="*/ 14 h 310"/>
                <a:gd name="T32" fmla="*/ 0 w 208"/>
                <a:gd name="T33" fmla="*/ 14 h 310"/>
                <a:gd name="T34" fmla="*/ 12 w 208"/>
                <a:gd name="T35" fmla="*/ 20 h 310"/>
                <a:gd name="T36" fmla="*/ 17 w 208"/>
                <a:gd name="T37" fmla="*/ 26 h 310"/>
                <a:gd name="T38" fmla="*/ 23 w 208"/>
                <a:gd name="T39" fmla="*/ 31 h 310"/>
                <a:gd name="T40" fmla="*/ 23 w 208"/>
                <a:gd name="T41" fmla="*/ 40 h 310"/>
                <a:gd name="T42" fmla="*/ 23 w 208"/>
                <a:gd name="T43" fmla="*/ 207 h 310"/>
                <a:gd name="T44" fmla="*/ 23 w 208"/>
                <a:gd name="T45" fmla="*/ 207 h 310"/>
                <a:gd name="T46" fmla="*/ 26 w 208"/>
                <a:gd name="T47" fmla="*/ 235 h 310"/>
                <a:gd name="T48" fmla="*/ 32 w 208"/>
                <a:gd name="T49" fmla="*/ 261 h 310"/>
                <a:gd name="T50" fmla="*/ 40 w 208"/>
                <a:gd name="T51" fmla="*/ 280 h 310"/>
                <a:gd name="T52" fmla="*/ 54 w 208"/>
                <a:gd name="T53" fmla="*/ 298 h 310"/>
                <a:gd name="T54" fmla="*/ 54 w 208"/>
                <a:gd name="T55" fmla="*/ 298 h 310"/>
                <a:gd name="T56" fmla="*/ 71 w 208"/>
                <a:gd name="T57" fmla="*/ 312 h 310"/>
                <a:gd name="T58" fmla="*/ 85 w 208"/>
                <a:gd name="T59" fmla="*/ 320 h 310"/>
                <a:gd name="T60" fmla="*/ 103 w 208"/>
                <a:gd name="T61" fmla="*/ 326 h 310"/>
                <a:gd name="T62" fmla="*/ 138 w 208"/>
                <a:gd name="T63" fmla="*/ 326 h 310"/>
                <a:gd name="T64" fmla="*/ 138 w 208"/>
                <a:gd name="T65" fmla="*/ 326 h 310"/>
                <a:gd name="T66" fmla="*/ 158 w 208"/>
                <a:gd name="T67" fmla="*/ 326 h 310"/>
                <a:gd name="T68" fmla="*/ 178 w 208"/>
                <a:gd name="T69" fmla="*/ 320 h 310"/>
                <a:gd name="T70" fmla="*/ 195 w 208"/>
                <a:gd name="T71" fmla="*/ 312 h 310"/>
                <a:gd name="T72" fmla="*/ 212 w 208"/>
                <a:gd name="T73" fmla="*/ 298 h 310"/>
                <a:gd name="T74" fmla="*/ 224 w 208"/>
                <a:gd name="T75" fmla="*/ 261 h 310"/>
                <a:gd name="T76" fmla="*/ 224 w 208"/>
                <a:gd name="T77" fmla="*/ 261 h 310"/>
                <a:gd name="T78" fmla="*/ 212 w 208"/>
                <a:gd name="T79" fmla="*/ 272 h 310"/>
                <a:gd name="T80" fmla="*/ 198 w 208"/>
                <a:gd name="T81" fmla="*/ 280 h 310"/>
                <a:gd name="T82" fmla="*/ 198 w 208"/>
                <a:gd name="T83" fmla="*/ 280 h 31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08" h="310">
                  <a:moveTo>
                    <a:pt x="182" y="264"/>
                  </a:moveTo>
                  <a:lnTo>
                    <a:pt x="182" y="264"/>
                  </a:lnTo>
                  <a:lnTo>
                    <a:pt x="165" y="270"/>
                  </a:lnTo>
                  <a:lnTo>
                    <a:pt x="145" y="273"/>
                  </a:lnTo>
                  <a:lnTo>
                    <a:pt x="131" y="273"/>
                  </a:lnTo>
                  <a:lnTo>
                    <a:pt x="120" y="267"/>
                  </a:lnTo>
                  <a:lnTo>
                    <a:pt x="108" y="262"/>
                  </a:lnTo>
                  <a:lnTo>
                    <a:pt x="100" y="250"/>
                  </a:lnTo>
                  <a:lnTo>
                    <a:pt x="91" y="239"/>
                  </a:lnTo>
                  <a:lnTo>
                    <a:pt x="83" y="225"/>
                  </a:lnTo>
                  <a:lnTo>
                    <a:pt x="80" y="208"/>
                  </a:lnTo>
                  <a:lnTo>
                    <a:pt x="80" y="191"/>
                  </a:lnTo>
                  <a:lnTo>
                    <a:pt x="80" y="0"/>
                  </a:lnTo>
                  <a:lnTo>
                    <a:pt x="0" y="14"/>
                  </a:lnTo>
                  <a:lnTo>
                    <a:pt x="12" y="20"/>
                  </a:lnTo>
                  <a:lnTo>
                    <a:pt x="17" y="26"/>
                  </a:lnTo>
                  <a:lnTo>
                    <a:pt x="23" y="31"/>
                  </a:lnTo>
                  <a:lnTo>
                    <a:pt x="23" y="40"/>
                  </a:lnTo>
                  <a:lnTo>
                    <a:pt x="23" y="191"/>
                  </a:lnTo>
                  <a:lnTo>
                    <a:pt x="26" y="219"/>
                  </a:lnTo>
                  <a:lnTo>
                    <a:pt x="32" y="245"/>
                  </a:lnTo>
                  <a:lnTo>
                    <a:pt x="40" y="264"/>
                  </a:lnTo>
                  <a:lnTo>
                    <a:pt x="54" y="282"/>
                  </a:lnTo>
                  <a:lnTo>
                    <a:pt x="71" y="296"/>
                  </a:lnTo>
                  <a:lnTo>
                    <a:pt x="85" y="304"/>
                  </a:lnTo>
                  <a:lnTo>
                    <a:pt x="103" y="310"/>
                  </a:lnTo>
                  <a:lnTo>
                    <a:pt x="122" y="310"/>
                  </a:lnTo>
                  <a:lnTo>
                    <a:pt x="142" y="310"/>
                  </a:lnTo>
                  <a:lnTo>
                    <a:pt x="162" y="304"/>
                  </a:lnTo>
                  <a:lnTo>
                    <a:pt x="179" y="296"/>
                  </a:lnTo>
                  <a:lnTo>
                    <a:pt x="196" y="282"/>
                  </a:lnTo>
                  <a:lnTo>
                    <a:pt x="208" y="245"/>
                  </a:lnTo>
                  <a:lnTo>
                    <a:pt x="196" y="256"/>
                  </a:lnTo>
                  <a:lnTo>
                    <a:pt x="182" y="264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741"/>
            <p:cNvSpPr>
              <a:spLocks/>
            </p:cNvSpPr>
            <p:nvPr userDrawn="1"/>
          </p:nvSpPr>
          <p:spPr bwMode="auto">
            <a:xfrm>
              <a:off x="2383" y="3109"/>
              <a:ext cx="104" cy="311"/>
            </a:xfrm>
            <a:custGeom>
              <a:avLst/>
              <a:gdLst>
                <a:gd name="T0" fmla="*/ 63 w 105"/>
                <a:gd name="T1" fmla="*/ 269 h 310"/>
                <a:gd name="T2" fmla="*/ 63 w 105"/>
                <a:gd name="T3" fmla="*/ 0 h 310"/>
                <a:gd name="T4" fmla="*/ 0 w 105"/>
                <a:gd name="T5" fmla="*/ 14 h 310"/>
                <a:gd name="T6" fmla="*/ 0 w 105"/>
                <a:gd name="T7" fmla="*/ 14 h 310"/>
                <a:gd name="T8" fmla="*/ 11 w 105"/>
                <a:gd name="T9" fmla="*/ 17 h 310"/>
                <a:gd name="T10" fmla="*/ 17 w 105"/>
                <a:gd name="T11" fmla="*/ 23 h 310"/>
                <a:gd name="T12" fmla="*/ 17 w 105"/>
                <a:gd name="T13" fmla="*/ 23 h 310"/>
                <a:gd name="T14" fmla="*/ 22 w 105"/>
                <a:gd name="T15" fmla="*/ 31 h 310"/>
                <a:gd name="T16" fmla="*/ 22 w 105"/>
                <a:gd name="T17" fmla="*/ 40 h 310"/>
                <a:gd name="T18" fmla="*/ 22 w 105"/>
                <a:gd name="T19" fmla="*/ 255 h 310"/>
                <a:gd name="T20" fmla="*/ 25 w 105"/>
                <a:gd name="T21" fmla="*/ 280 h 310"/>
                <a:gd name="T22" fmla="*/ 25 w 105"/>
                <a:gd name="T23" fmla="*/ 280 h 310"/>
                <a:gd name="T24" fmla="*/ 25 w 105"/>
                <a:gd name="T25" fmla="*/ 280 h 310"/>
                <a:gd name="T26" fmla="*/ 25 w 105"/>
                <a:gd name="T27" fmla="*/ 280 h 310"/>
                <a:gd name="T28" fmla="*/ 25 w 105"/>
                <a:gd name="T29" fmla="*/ 298 h 310"/>
                <a:gd name="T30" fmla="*/ 31 w 105"/>
                <a:gd name="T31" fmla="*/ 309 h 310"/>
                <a:gd name="T32" fmla="*/ 31 w 105"/>
                <a:gd name="T33" fmla="*/ 309 h 310"/>
                <a:gd name="T34" fmla="*/ 37 w 105"/>
                <a:gd name="T35" fmla="*/ 317 h 310"/>
                <a:gd name="T36" fmla="*/ 48 w 105"/>
                <a:gd name="T37" fmla="*/ 326 h 310"/>
                <a:gd name="T38" fmla="*/ 89 w 105"/>
                <a:gd name="T39" fmla="*/ 306 h 310"/>
                <a:gd name="T40" fmla="*/ 89 w 105"/>
                <a:gd name="T41" fmla="*/ 306 h 310"/>
                <a:gd name="T42" fmla="*/ 77 w 105"/>
                <a:gd name="T43" fmla="*/ 303 h 310"/>
                <a:gd name="T44" fmla="*/ 69 w 105"/>
                <a:gd name="T45" fmla="*/ 295 h 310"/>
                <a:gd name="T46" fmla="*/ 63 w 105"/>
                <a:gd name="T47" fmla="*/ 283 h 310"/>
                <a:gd name="T48" fmla="*/ 63 w 105"/>
                <a:gd name="T49" fmla="*/ 269 h 310"/>
                <a:gd name="T50" fmla="*/ 63 w 105"/>
                <a:gd name="T51" fmla="*/ 269 h 31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05" h="310">
                  <a:moveTo>
                    <a:pt x="79" y="253"/>
                  </a:moveTo>
                  <a:lnTo>
                    <a:pt x="79" y="0"/>
                  </a:lnTo>
                  <a:lnTo>
                    <a:pt x="0" y="14"/>
                  </a:lnTo>
                  <a:lnTo>
                    <a:pt x="11" y="17"/>
                  </a:lnTo>
                  <a:lnTo>
                    <a:pt x="17" y="23"/>
                  </a:lnTo>
                  <a:lnTo>
                    <a:pt x="22" y="31"/>
                  </a:lnTo>
                  <a:lnTo>
                    <a:pt x="22" y="40"/>
                  </a:lnTo>
                  <a:lnTo>
                    <a:pt x="22" y="239"/>
                  </a:lnTo>
                  <a:lnTo>
                    <a:pt x="25" y="264"/>
                  </a:lnTo>
                  <a:lnTo>
                    <a:pt x="25" y="282"/>
                  </a:lnTo>
                  <a:lnTo>
                    <a:pt x="31" y="293"/>
                  </a:lnTo>
                  <a:lnTo>
                    <a:pt x="37" y="301"/>
                  </a:lnTo>
                  <a:lnTo>
                    <a:pt x="48" y="310"/>
                  </a:lnTo>
                  <a:lnTo>
                    <a:pt x="105" y="290"/>
                  </a:lnTo>
                  <a:lnTo>
                    <a:pt x="93" y="287"/>
                  </a:lnTo>
                  <a:lnTo>
                    <a:pt x="85" y="279"/>
                  </a:lnTo>
                  <a:lnTo>
                    <a:pt x="79" y="267"/>
                  </a:lnTo>
                  <a:lnTo>
                    <a:pt x="79" y="253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742"/>
            <p:cNvSpPr>
              <a:spLocks/>
            </p:cNvSpPr>
            <p:nvPr userDrawn="1"/>
          </p:nvSpPr>
          <p:spPr bwMode="auto">
            <a:xfrm>
              <a:off x="3009" y="3109"/>
              <a:ext cx="250" cy="311"/>
            </a:xfrm>
            <a:custGeom>
              <a:avLst/>
              <a:gdLst>
                <a:gd name="T0" fmla="*/ 233 w 250"/>
                <a:gd name="T1" fmla="*/ 295 h 310"/>
                <a:gd name="T2" fmla="*/ 230 w 250"/>
                <a:gd name="T3" fmla="*/ 275 h 310"/>
                <a:gd name="T4" fmla="*/ 230 w 250"/>
                <a:gd name="T5" fmla="*/ 85 h 310"/>
                <a:gd name="T6" fmla="*/ 222 w 250"/>
                <a:gd name="T7" fmla="*/ 46 h 310"/>
                <a:gd name="T8" fmla="*/ 199 w 250"/>
                <a:gd name="T9" fmla="*/ 17 h 310"/>
                <a:gd name="T10" fmla="*/ 185 w 250"/>
                <a:gd name="T11" fmla="*/ 12 h 310"/>
                <a:gd name="T12" fmla="*/ 148 w 250"/>
                <a:gd name="T13" fmla="*/ 0 h 310"/>
                <a:gd name="T14" fmla="*/ 128 w 250"/>
                <a:gd name="T15" fmla="*/ 0 h 310"/>
                <a:gd name="T16" fmla="*/ 77 w 250"/>
                <a:gd name="T17" fmla="*/ 9 h 310"/>
                <a:gd name="T18" fmla="*/ 29 w 250"/>
                <a:gd name="T19" fmla="*/ 31 h 310"/>
                <a:gd name="T20" fmla="*/ 29 w 250"/>
                <a:gd name="T21" fmla="*/ 111 h 310"/>
                <a:gd name="T22" fmla="*/ 43 w 250"/>
                <a:gd name="T23" fmla="*/ 74 h 310"/>
                <a:gd name="T24" fmla="*/ 63 w 250"/>
                <a:gd name="T25" fmla="*/ 49 h 310"/>
                <a:gd name="T26" fmla="*/ 74 w 250"/>
                <a:gd name="T27" fmla="*/ 37 h 310"/>
                <a:gd name="T28" fmla="*/ 105 w 250"/>
                <a:gd name="T29" fmla="*/ 26 h 310"/>
                <a:gd name="T30" fmla="*/ 122 w 250"/>
                <a:gd name="T31" fmla="*/ 23 h 310"/>
                <a:gd name="T32" fmla="*/ 145 w 250"/>
                <a:gd name="T33" fmla="*/ 29 h 310"/>
                <a:gd name="T34" fmla="*/ 162 w 250"/>
                <a:gd name="T35" fmla="*/ 40 h 310"/>
                <a:gd name="T36" fmla="*/ 171 w 250"/>
                <a:gd name="T37" fmla="*/ 49 h 310"/>
                <a:gd name="T38" fmla="*/ 176 w 250"/>
                <a:gd name="T39" fmla="*/ 68 h 310"/>
                <a:gd name="T40" fmla="*/ 176 w 250"/>
                <a:gd name="T41" fmla="*/ 80 h 310"/>
                <a:gd name="T42" fmla="*/ 174 w 250"/>
                <a:gd name="T43" fmla="*/ 108 h 310"/>
                <a:gd name="T44" fmla="*/ 165 w 250"/>
                <a:gd name="T45" fmla="*/ 117 h 310"/>
                <a:gd name="T46" fmla="*/ 151 w 250"/>
                <a:gd name="T47" fmla="*/ 122 h 310"/>
                <a:gd name="T48" fmla="*/ 97 w 250"/>
                <a:gd name="T49" fmla="*/ 139 h 310"/>
                <a:gd name="T50" fmla="*/ 43 w 250"/>
                <a:gd name="T51" fmla="*/ 175 h 310"/>
                <a:gd name="T52" fmla="*/ 23 w 250"/>
                <a:gd name="T53" fmla="*/ 190 h 310"/>
                <a:gd name="T54" fmla="*/ 3 w 250"/>
                <a:gd name="T55" fmla="*/ 226 h 310"/>
                <a:gd name="T56" fmla="*/ 0 w 250"/>
                <a:gd name="T57" fmla="*/ 249 h 310"/>
                <a:gd name="T58" fmla="*/ 6 w 250"/>
                <a:gd name="T59" fmla="*/ 275 h 310"/>
                <a:gd name="T60" fmla="*/ 20 w 250"/>
                <a:gd name="T61" fmla="*/ 300 h 310"/>
                <a:gd name="T62" fmla="*/ 32 w 250"/>
                <a:gd name="T63" fmla="*/ 312 h 310"/>
                <a:gd name="T64" fmla="*/ 60 w 250"/>
                <a:gd name="T65" fmla="*/ 326 h 310"/>
                <a:gd name="T66" fmla="*/ 77 w 250"/>
                <a:gd name="T67" fmla="*/ 326 h 310"/>
                <a:gd name="T68" fmla="*/ 120 w 250"/>
                <a:gd name="T69" fmla="*/ 320 h 310"/>
                <a:gd name="T70" fmla="*/ 159 w 250"/>
                <a:gd name="T71" fmla="*/ 295 h 310"/>
                <a:gd name="T72" fmla="*/ 171 w 250"/>
                <a:gd name="T73" fmla="*/ 263 h 310"/>
                <a:gd name="T74" fmla="*/ 139 w 250"/>
                <a:gd name="T75" fmla="*/ 283 h 310"/>
                <a:gd name="T76" fmla="*/ 103 w 250"/>
                <a:gd name="T77" fmla="*/ 289 h 310"/>
                <a:gd name="T78" fmla="*/ 94 w 250"/>
                <a:gd name="T79" fmla="*/ 289 h 310"/>
                <a:gd name="T80" fmla="*/ 74 w 250"/>
                <a:gd name="T81" fmla="*/ 283 h 310"/>
                <a:gd name="T82" fmla="*/ 68 w 250"/>
                <a:gd name="T83" fmla="*/ 275 h 310"/>
                <a:gd name="T84" fmla="*/ 57 w 250"/>
                <a:gd name="T85" fmla="*/ 258 h 310"/>
                <a:gd name="T86" fmla="*/ 54 w 250"/>
                <a:gd name="T87" fmla="*/ 238 h 310"/>
                <a:gd name="T88" fmla="*/ 54 w 250"/>
                <a:gd name="T89" fmla="*/ 226 h 310"/>
                <a:gd name="T90" fmla="*/ 63 w 250"/>
                <a:gd name="T91" fmla="*/ 209 h 310"/>
                <a:gd name="T92" fmla="*/ 68 w 250"/>
                <a:gd name="T93" fmla="*/ 201 h 310"/>
                <a:gd name="T94" fmla="*/ 108 w 250"/>
                <a:gd name="T95" fmla="*/ 178 h 310"/>
                <a:gd name="T96" fmla="*/ 154 w 250"/>
                <a:gd name="T97" fmla="*/ 148 h 310"/>
                <a:gd name="T98" fmla="*/ 176 w 250"/>
                <a:gd name="T99" fmla="*/ 258 h 310"/>
                <a:gd name="T100" fmla="*/ 176 w 250"/>
                <a:gd name="T101" fmla="*/ 278 h 310"/>
                <a:gd name="T102" fmla="*/ 179 w 250"/>
                <a:gd name="T103" fmla="*/ 298 h 310"/>
                <a:gd name="T104" fmla="*/ 182 w 250"/>
                <a:gd name="T105" fmla="*/ 309 h 310"/>
                <a:gd name="T106" fmla="*/ 199 w 250"/>
                <a:gd name="T107" fmla="*/ 326 h 310"/>
                <a:gd name="T108" fmla="*/ 250 w 250"/>
                <a:gd name="T109" fmla="*/ 306 h 310"/>
                <a:gd name="T110" fmla="*/ 233 w 250"/>
                <a:gd name="T111" fmla="*/ 295 h 31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250" h="310">
                  <a:moveTo>
                    <a:pt x="233" y="279"/>
                  </a:moveTo>
                  <a:lnTo>
                    <a:pt x="233" y="279"/>
                  </a:lnTo>
                  <a:lnTo>
                    <a:pt x="230" y="273"/>
                  </a:lnTo>
                  <a:lnTo>
                    <a:pt x="230" y="259"/>
                  </a:lnTo>
                  <a:lnTo>
                    <a:pt x="230" y="85"/>
                  </a:lnTo>
                  <a:lnTo>
                    <a:pt x="228" y="63"/>
                  </a:lnTo>
                  <a:lnTo>
                    <a:pt x="222" y="46"/>
                  </a:lnTo>
                  <a:lnTo>
                    <a:pt x="213" y="29"/>
                  </a:lnTo>
                  <a:lnTo>
                    <a:pt x="199" y="17"/>
                  </a:lnTo>
                  <a:lnTo>
                    <a:pt x="185" y="12"/>
                  </a:lnTo>
                  <a:lnTo>
                    <a:pt x="168" y="6"/>
                  </a:lnTo>
                  <a:lnTo>
                    <a:pt x="148" y="0"/>
                  </a:lnTo>
                  <a:lnTo>
                    <a:pt x="128" y="0"/>
                  </a:lnTo>
                  <a:lnTo>
                    <a:pt x="103" y="3"/>
                  </a:lnTo>
                  <a:lnTo>
                    <a:pt x="77" y="9"/>
                  </a:lnTo>
                  <a:lnTo>
                    <a:pt x="51" y="17"/>
                  </a:lnTo>
                  <a:lnTo>
                    <a:pt x="29" y="31"/>
                  </a:lnTo>
                  <a:lnTo>
                    <a:pt x="29" y="111"/>
                  </a:lnTo>
                  <a:lnTo>
                    <a:pt x="37" y="91"/>
                  </a:lnTo>
                  <a:lnTo>
                    <a:pt x="43" y="74"/>
                  </a:lnTo>
                  <a:lnTo>
                    <a:pt x="54" y="60"/>
                  </a:lnTo>
                  <a:lnTo>
                    <a:pt x="63" y="49"/>
                  </a:lnTo>
                  <a:lnTo>
                    <a:pt x="74" y="37"/>
                  </a:lnTo>
                  <a:lnTo>
                    <a:pt x="88" y="31"/>
                  </a:lnTo>
                  <a:lnTo>
                    <a:pt x="105" y="26"/>
                  </a:lnTo>
                  <a:lnTo>
                    <a:pt x="122" y="23"/>
                  </a:lnTo>
                  <a:lnTo>
                    <a:pt x="134" y="26"/>
                  </a:lnTo>
                  <a:lnTo>
                    <a:pt x="145" y="29"/>
                  </a:lnTo>
                  <a:lnTo>
                    <a:pt x="157" y="34"/>
                  </a:lnTo>
                  <a:lnTo>
                    <a:pt x="162" y="40"/>
                  </a:lnTo>
                  <a:lnTo>
                    <a:pt x="171" y="49"/>
                  </a:lnTo>
                  <a:lnTo>
                    <a:pt x="174" y="60"/>
                  </a:lnTo>
                  <a:lnTo>
                    <a:pt x="176" y="68"/>
                  </a:lnTo>
                  <a:lnTo>
                    <a:pt x="176" y="80"/>
                  </a:lnTo>
                  <a:lnTo>
                    <a:pt x="176" y="100"/>
                  </a:lnTo>
                  <a:lnTo>
                    <a:pt x="174" y="108"/>
                  </a:lnTo>
                  <a:lnTo>
                    <a:pt x="165" y="117"/>
                  </a:lnTo>
                  <a:lnTo>
                    <a:pt x="151" y="122"/>
                  </a:lnTo>
                  <a:lnTo>
                    <a:pt x="97" y="139"/>
                  </a:lnTo>
                  <a:lnTo>
                    <a:pt x="63" y="151"/>
                  </a:lnTo>
                  <a:lnTo>
                    <a:pt x="43" y="159"/>
                  </a:lnTo>
                  <a:lnTo>
                    <a:pt x="23" y="174"/>
                  </a:lnTo>
                  <a:lnTo>
                    <a:pt x="12" y="191"/>
                  </a:lnTo>
                  <a:lnTo>
                    <a:pt x="3" y="210"/>
                  </a:lnTo>
                  <a:lnTo>
                    <a:pt x="0" y="233"/>
                  </a:lnTo>
                  <a:lnTo>
                    <a:pt x="0" y="245"/>
                  </a:lnTo>
                  <a:lnTo>
                    <a:pt x="6" y="259"/>
                  </a:lnTo>
                  <a:lnTo>
                    <a:pt x="12" y="270"/>
                  </a:lnTo>
                  <a:lnTo>
                    <a:pt x="20" y="284"/>
                  </a:lnTo>
                  <a:lnTo>
                    <a:pt x="32" y="296"/>
                  </a:lnTo>
                  <a:lnTo>
                    <a:pt x="43" y="304"/>
                  </a:lnTo>
                  <a:lnTo>
                    <a:pt x="60" y="310"/>
                  </a:lnTo>
                  <a:lnTo>
                    <a:pt x="77" y="310"/>
                  </a:lnTo>
                  <a:lnTo>
                    <a:pt x="100" y="310"/>
                  </a:lnTo>
                  <a:lnTo>
                    <a:pt x="120" y="304"/>
                  </a:lnTo>
                  <a:lnTo>
                    <a:pt x="139" y="293"/>
                  </a:lnTo>
                  <a:lnTo>
                    <a:pt x="159" y="279"/>
                  </a:lnTo>
                  <a:lnTo>
                    <a:pt x="171" y="247"/>
                  </a:lnTo>
                  <a:lnTo>
                    <a:pt x="157" y="259"/>
                  </a:lnTo>
                  <a:lnTo>
                    <a:pt x="139" y="267"/>
                  </a:lnTo>
                  <a:lnTo>
                    <a:pt x="122" y="273"/>
                  </a:lnTo>
                  <a:lnTo>
                    <a:pt x="103" y="273"/>
                  </a:lnTo>
                  <a:lnTo>
                    <a:pt x="94" y="273"/>
                  </a:lnTo>
                  <a:lnTo>
                    <a:pt x="83" y="270"/>
                  </a:lnTo>
                  <a:lnTo>
                    <a:pt x="74" y="267"/>
                  </a:lnTo>
                  <a:lnTo>
                    <a:pt x="68" y="259"/>
                  </a:lnTo>
                  <a:lnTo>
                    <a:pt x="63" y="253"/>
                  </a:lnTo>
                  <a:lnTo>
                    <a:pt x="57" y="242"/>
                  </a:lnTo>
                  <a:lnTo>
                    <a:pt x="54" y="233"/>
                  </a:lnTo>
                  <a:lnTo>
                    <a:pt x="54" y="222"/>
                  </a:lnTo>
                  <a:lnTo>
                    <a:pt x="54" y="210"/>
                  </a:lnTo>
                  <a:lnTo>
                    <a:pt x="57" y="202"/>
                  </a:lnTo>
                  <a:lnTo>
                    <a:pt x="63" y="193"/>
                  </a:lnTo>
                  <a:lnTo>
                    <a:pt x="68" y="185"/>
                  </a:lnTo>
                  <a:lnTo>
                    <a:pt x="86" y="174"/>
                  </a:lnTo>
                  <a:lnTo>
                    <a:pt x="108" y="162"/>
                  </a:lnTo>
                  <a:lnTo>
                    <a:pt x="154" y="148"/>
                  </a:lnTo>
                  <a:lnTo>
                    <a:pt x="176" y="137"/>
                  </a:lnTo>
                  <a:lnTo>
                    <a:pt x="176" y="242"/>
                  </a:lnTo>
                  <a:lnTo>
                    <a:pt x="176" y="262"/>
                  </a:lnTo>
                  <a:lnTo>
                    <a:pt x="179" y="282"/>
                  </a:lnTo>
                  <a:lnTo>
                    <a:pt x="182" y="293"/>
                  </a:lnTo>
                  <a:lnTo>
                    <a:pt x="191" y="301"/>
                  </a:lnTo>
                  <a:lnTo>
                    <a:pt x="199" y="310"/>
                  </a:lnTo>
                  <a:lnTo>
                    <a:pt x="250" y="290"/>
                  </a:lnTo>
                  <a:lnTo>
                    <a:pt x="239" y="284"/>
                  </a:lnTo>
                  <a:lnTo>
                    <a:pt x="233" y="279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743"/>
            <p:cNvSpPr>
              <a:spLocks/>
            </p:cNvSpPr>
            <p:nvPr userDrawn="1"/>
          </p:nvSpPr>
          <p:spPr bwMode="auto">
            <a:xfrm>
              <a:off x="2871" y="2867"/>
              <a:ext cx="136" cy="169"/>
            </a:xfrm>
            <a:custGeom>
              <a:avLst/>
              <a:gdLst>
                <a:gd name="T0" fmla="*/ 31 w 136"/>
                <a:gd name="T1" fmla="*/ 11 h 170"/>
                <a:gd name="T2" fmla="*/ 31 w 136"/>
                <a:gd name="T3" fmla="*/ 100 h 170"/>
                <a:gd name="T4" fmla="*/ 31 w 136"/>
                <a:gd name="T5" fmla="*/ 100 h 170"/>
                <a:gd name="T6" fmla="*/ 34 w 136"/>
                <a:gd name="T7" fmla="*/ 115 h 170"/>
                <a:gd name="T8" fmla="*/ 40 w 136"/>
                <a:gd name="T9" fmla="*/ 126 h 170"/>
                <a:gd name="T10" fmla="*/ 46 w 136"/>
                <a:gd name="T11" fmla="*/ 134 h 170"/>
                <a:gd name="T12" fmla="*/ 51 w 136"/>
                <a:gd name="T13" fmla="*/ 137 h 170"/>
                <a:gd name="T14" fmla="*/ 63 w 136"/>
                <a:gd name="T15" fmla="*/ 140 h 170"/>
                <a:gd name="T16" fmla="*/ 74 w 136"/>
                <a:gd name="T17" fmla="*/ 143 h 170"/>
                <a:gd name="T18" fmla="*/ 74 w 136"/>
                <a:gd name="T19" fmla="*/ 143 h 170"/>
                <a:gd name="T20" fmla="*/ 85 w 136"/>
                <a:gd name="T21" fmla="*/ 143 h 170"/>
                <a:gd name="T22" fmla="*/ 94 w 136"/>
                <a:gd name="T23" fmla="*/ 140 h 170"/>
                <a:gd name="T24" fmla="*/ 102 w 136"/>
                <a:gd name="T25" fmla="*/ 134 h 170"/>
                <a:gd name="T26" fmla="*/ 108 w 136"/>
                <a:gd name="T27" fmla="*/ 129 h 170"/>
                <a:gd name="T28" fmla="*/ 111 w 136"/>
                <a:gd name="T29" fmla="*/ 123 h 170"/>
                <a:gd name="T30" fmla="*/ 114 w 136"/>
                <a:gd name="T31" fmla="*/ 115 h 170"/>
                <a:gd name="T32" fmla="*/ 117 w 136"/>
                <a:gd name="T33" fmla="*/ 100 h 170"/>
                <a:gd name="T34" fmla="*/ 117 w 136"/>
                <a:gd name="T35" fmla="*/ 11 h 170"/>
                <a:gd name="T36" fmla="*/ 117 w 136"/>
                <a:gd name="T37" fmla="*/ 11 h 170"/>
                <a:gd name="T38" fmla="*/ 114 w 136"/>
                <a:gd name="T39" fmla="*/ 3 h 170"/>
                <a:gd name="T40" fmla="*/ 108 w 136"/>
                <a:gd name="T41" fmla="*/ 0 h 170"/>
                <a:gd name="T42" fmla="*/ 136 w 136"/>
                <a:gd name="T43" fmla="*/ 0 h 170"/>
                <a:gd name="T44" fmla="*/ 136 w 136"/>
                <a:gd name="T45" fmla="*/ 0 h 170"/>
                <a:gd name="T46" fmla="*/ 131 w 136"/>
                <a:gd name="T47" fmla="*/ 3 h 170"/>
                <a:gd name="T48" fmla="*/ 131 w 136"/>
                <a:gd name="T49" fmla="*/ 11 h 170"/>
                <a:gd name="T50" fmla="*/ 128 w 136"/>
                <a:gd name="T51" fmla="*/ 98 h 170"/>
                <a:gd name="T52" fmla="*/ 128 w 136"/>
                <a:gd name="T53" fmla="*/ 98 h 170"/>
                <a:gd name="T54" fmla="*/ 128 w 136"/>
                <a:gd name="T55" fmla="*/ 112 h 170"/>
                <a:gd name="T56" fmla="*/ 125 w 136"/>
                <a:gd name="T57" fmla="*/ 123 h 170"/>
                <a:gd name="T58" fmla="*/ 119 w 136"/>
                <a:gd name="T59" fmla="*/ 134 h 170"/>
                <a:gd name="T60" fmla="*/ 111 w 136"/>
                <a:gd name="T61" fmla="*/ 140 h 170"/>
                <a:gd name="T62" fmla="*/ 102 w 136"/>
                <a:gd name="T63" fmla="*/ 146 h 170"/>
                <a:gd name="T64" fmla="*/ 94 w 136"/>
                <a:gd name="T65" fmla="*/ 151 h 170"/>
                <a:gd name="T66" fmla="*/ 71 w 136"/>
                <a:gd name="T67" fmla="*/ 154 h 170"/>
                <a:gd name="T68" fmla="*/ 71 w 136"/>
                <a:gd name="T69" fmla="*/ 154 h 170"/>
                <a:gd name="T70" fmla="*/ 51 w 136"/>
                <a:gd name="T71" fmla="*/ 151 h 170"/>
                <a:gd name="T72" fmla="*/ 40 w 136"/>
                <a:gd name="T73" fmla="*/ 149 h 170"/>
                <a:gd name="T74" fmla="*/ 31 w 136"/>
                <a:gd name="T75" fmla="*/ 143 h 170"/>
                <a:gd name="T76" fmla="*/ 20 w 136"/>
                <a:gd name="T77" fmla="*/ 134 h 170"/>
                <a:gd name="T78" fmla="*/ 14 w 136"/>
                <a:gd name="T79" fmla="*/ 126 h 170"/>
                <a:gd name="T80" fmla="*/ 9 w 136"/>
                <a:gd name="T81" fmla="*/ 112 h 170"/>
                <a:gd name="T82" fmla="*/ 9 w 136"/>
                <a:gd name="T83" fmla="*/ 98 h 170"/>
                <a:gd name="T84" fmla="*/ 9 w 136"/>
                <a:gd name="T85" fmla="*/ 11 h 170"/>
                <a:gd name="T86" fmla="*/ 9 w 136"/>
                <a:gd name="T87" fmla="*/ 11 h 170"/>
                <a:gd name="T88" fmla="*/ 6 w 136"/>
                <a:gd name="T89" fmla="*/ 3 h 170"/>
                <a:gd name="T90" fmla="*/ 0 w 136"/>
                <a:gd name="T91" fmla="*/ 0 h 170"/>
                <a:gd name="T92" fmla="*/ 40 w 136"/>
                <a:gd name="T93" fmla="*/ 0 h 170"/>
                <a:gd name="T94" fmla="*/ 40 w 136"/>
                <a:gd name="T95" fmla="*/ 0 h 170"/>
                <a:gd name="T96" fmla="*/ 34 w 136"/>
                <a:gd name="T97" fmla="*/ 3 h 170"/>
                <a:gd name="T98" fmla="*/ 31 w 136"/>
                <a:gd name="T99" fmla="*/ 11 h 170"/>
                <a:gd name="T100" fmla="*/ 31 w 136"/>
                <a:gd name="T101" fmla="*/ 11 h 17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36" h="170">
                  <a:moveTo>
                    <a:pt x="31" y="11"/>
                  </a:moveTo>
                  <a:lnTo>
                    <a:pt x="31" y="116"/>
                  </a:lnTo>
                  <a:lnTo>
                    <a:pt x="34" y="131"/>
                  </a:lnTo>
                  <a:lnTo>
                    <a:pt x="40" y="142"/>
                  </a:lnTo>
                  <a:lnTo>
                    <a:pt x="46" y="150"/>
                  </a:lnTo>
                  <a:lnTo>
                    <a:pt x="51" y="153"/>
                  </a:lnTo>
                  <a:lnTo>
                    <a:pt x="63" y="156"/>
                  </a:lnTo>
                  <a:lnTo>
                    <a:pt x="74" y="159"/>
                  </a:lnTo>
                  <a:lnTo>
                    <a:pt x="85" y="159"/>
                  </a:lnTo>
                  <a:lnTo>
                    <a:pt x="94" y="156"/>
                  </a:lnTo>
                  <a:lnTo>
                    <a:pt x="102" y="150"/>
                  </a:lnTo>
                  <a:lnTo>
                    <a:pt x="108" y="145"/>
                  </a:lnTo>
                  <a:lnTo>
                    <a:pt x="111" y="139"/>
                  </a:lnTo>
                  <a:lnTo>
                    <a:pt x="114" y="131"/>
                  </a:lnTo>
                  <a:lnTo>
                    <a:pt x="117" y="116"/>
                  </a:lnTo>
                  <a:lnTo>
                    <a:pt x="117" y="11"/>
                  </a:lnTo>
                  <a:lnTo>
                    <a:pt x="114" y="3"/>
                  </a:lnTo>
                  <a:lnTo>
                    <a:pt x="108" y="0"/>
                  </a:lnTo>
                  <a:lnTo>
                    <a:pt x="136" y="0"/>
                  </a:lnTo>
                  <a:lnTo>
                    <a:pt x="131" y="3"/>
                  </a:lnTo>
                  <a:lnTo>
                    <a:pt x="131" y="11"/>
                  </a:lnTo>
                  <a:lnTo>
                    <a:pt x="128" y="114"/>
                  </a:lnTo>
                  <a:lnTo>
                    <a:pt x="128" y="128"/>
                  </a:lnTo>
                  <a:lnTo>
                    <a:pt x="125" y="139"/>
                  </a:lnTo>
                  <a:lnTo>
                    <a:pt x="119" y="150"/>
                  </a:lnTo>
                  <a:lnTo>
                    <a:pt x="111" y="156"/>
                  </a:lnTo>
                  <a:lnTo>
                    <a:pt x="102" y="162"/>
                  </a:lnTo>
                  <a:lnTo>
                    <a:pt x="94" y="167"/>
                  </a:lnTo>
                  <a:lnTo>
                    <a:pt x="71" y="170"/>
                  </a:lnTo>
                  <a:lnTo>
                    <a:pt x="51" y="167"/>
                  </a:lnTo>
                  <a:lnTo>
                    <a:pt x="40" y="165"/>
                  </a:lnTo>
                  <a:lnTo>
                    <a:pt x="31" y="159"/>
                  </a:lnTo>
                  <a:lnTo>
                    <a:pt x="20" y="150"/>
                  </a:lnTo>
                  <a:lnTo>
                    <a:pt x="14" y="142"/>
                  </a:lnTo>
                  <a:lnTo>
                    <a:pt x="9" y="128"/>
                  </a:lnTo>
                  <a:lnTo>
                    <a:pt x="9" y="114"/>
                  </a:lnTo>
                  <a:lnTo>
                    <a:pt x="9" y="11"/>
                  </a:lnTo>
                  <a:lnTo>
                    <a:pt x="6" y="3"/>
                  </a:lnTo>
                  <a:lnTo>
                    <a:pt x="0" y="0"/>
                  </a:lnTo>
                  <a:lnTo>
                    <a:pt x="40" y="0"/>
                  </a:lnTo>
                  <a:lnTo>
                    <a:pt x="34" y="3"/>
                  </a:lnTo>
                  <a:lnTo>
                    <a:pt x="31" y="11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744"/>
            <p:cNvSpPr>
              <a:spLocks/>
            </p:cNvSpPr>
            <p:nvPr userDrawn="1"/>
          </p:nvSpPr>
          <p:spPr bwMode="auto">
            <a:xfrm>
              <a:off x="3022" y="2867"/>
              <a:ext cx="152" cy="172"/>
            </a:xfrm>
            <a:custGeom>
              <a:avLst/>
              <a:gdLst>
                <a:gd name="T0" fmla="*/ 117 w 153"/>
                <a:gd name="T1" fmla="*/ 11 h 173"/>
                <a:gd name="T2" fmla="*/ 117 w 153"/>
                <a:gd name="T3" fmla="*/ 11 h 173"/>
                <a:gd name="T4" fmla="*/ 117 w 153"/>
                <a:gd name="T5" fmla="*/ 3 h 173"/>
                <a:gd name="T6" fmla="*/ 111 w 153"/>
                <a:gd name="T7" fmla="*/ 0 h 173"/>
                <a:gd name="T8" fmla="*/ 137 w 153"/>
                <a:gd name="T9" fmla="*/ 0 h 173"/>
                <a:gd name="T10" fmla="*/ 137 w 153"/>
                <a:gd name="T11" fmla="*/ 0 h 173"/>
                <a:gd name="T12" fmla="*/ 131 w 153"/>
                <a:gd name="T13" fmla="*/ 3 h 173"/>
                <a:gd name="T14" fmla="*/ 131 w 153"/>
                <a:gd name="T15" fmla="*/ 11 h 173"/>
                <a:gd name="T16" fmla="*/ 131 w 153"/>
                <a:gd name="T17" fmla="*/ 157 h 173"/>
                <a:gd name="T18" fmla="*/ 131 w 153"/>
                <a:gd name="T19" fmla="*/ 157 h 173"/>
                <a:gd name="T20" fmla="*/ 76 w 153"/>
                <a:gd name="T21" fmla="*/ 86 h 173"/>
                <a:gd name="T22" fmla="*/ 28 w 153"/>
                <a:gd name="T23" fmla="*/ 25 h 173"/>
                <a:gd name="T24" fmla="*/ 28 w 153"/>
                <a:gd name="T25" fmla="*/ 140 h 173"/>
                <a:gd name="T26" fmla="*/ 28 w 153"/>
                <a:gd name="T27" fmla="*/ 140 h 173"/>
                <a:gd name="T28" fmla="*/ 31 w 153"/>
                <a:gd name="T29" fmla="*/ 149 h 173"/>
                <a:gd name="T30" fmla="*/ 34 w 153"/>
                <a:gd name="T31" fmla="*/ 151 h 173"/>
                <a:gd name="T32" fmla="*/ 8 w 153"/>
                <a:gd name="T33" fmla="*/ 151 h 173"/>
                <a:gd name="T34" fmla="*/ 8 w 153"/>
                <a:gd name="T35" fmla="*/ 151 h 173"/>
                <a:gd name="T36" fmla="*/ 14 w 153"/>
                <a:gd name="T37" fmla="*/ 149 h 173"/>
                <a:gd name="T38" fmla="*/ 14 w 153"/>
                <a:gd name="T39" fmla="*/ 140 h 173"/>
                <a:gd name="T40" fmla="*/ 14 w 153"/>
                <a:gd name="T41" fmla="*/ 20 h 173"/>
                <a:gd name="T42" fmla="*/ 14 w 153"/>
                <a:gd name="T43" fmla="*/ 20 h 173"/>
                <a:gd name="T44" fmla="*/ 14 w 153"/>
                <a:gd name="T45" fmla="*/ 14 h 173"/>
                <a:gd name="T46" fmla="*/ 11 w 153"/>
                <a:gd name="T47" fmla="*/ 8 h 173"/>
                <a:gd name="T48" fmla="*/ 11 w 153"/>
                <a:gd name="T49" fmla="*/ 8 h 173"/>
                <a:gd name="T50" fmla="*/ 8 w 153"/>
                <a:gd name="T51" fmla="*/ 3 h 173"/>
                <a:gd name="T52" fmla="*/ 0 w 153"/>
                <a:gd name="T53" fmla="*/ 0 h 173"/>
                <a:gd name="T54" fmla="*/ 37 w 153"/>
                <a:gd name="T55" fmla="*/ 0 h 173"/>
                <a:gd name="T56" fmla="*/ 117 w 153"/>
                <a:gd name="T57" fmla="*/ 103 h 173"/>
                <a:gd name="T58" fmla="*/ 117 w 153"/>
                <a:gd name="T59" fmla="*/ 11 h 173"/>
                <a:gd name="T60" fmla="*/ 117 w 153"/>
                <a:gd name="T61" fmla="*/ 11 h 173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53" h="173">
                  <a:moveTo>
                    <a:pt x="133" y="11"/>
                  </a:moveTo>
                  <a:lnTo>
                    <a:pt x="133" y="11"/>
                  </a:lnTo>
                  <a:lnTo>
                    <a:pt x="133" y="3"/>
                  </a:lnTo>
                  <a:lnTo>
                    <a:pt x="127" y="0"/>
                  </a:lnTo>
                  <a:lnTo>
                    <a:pt x="153" y="0"/>
                  </a:lnTo>
                  <a:lnTo>
                    <a:pt x="147" y="3"/>
                  </a:lnTo>
                  <a:lnTo>
                    <a:pt x="147" y="11"/>
                  </a:lnTo>
                  <a:lnTo>
                    <a:pt x="147" y="173"/>
                  </a:lnTo>
                  <a:lnTo>
                    <a:pt x="88" y="99"/>
                  </a:lnTo>
                  <a:lnTo>
                    <a:pt x="28" y="25"/>
                  </a:lnTo>
                  <a:lnTo>
                    <a:pt x="28" y="156"/>
                  </a:lnTo>
                  <a:lnTo>
                    <a:pt x="31" y="165"/>
                  </a:lnTo>
                  <a:lnTo>
                    <a:pt x="34" y="167"/>
                  </a:lnTo>
                  <a:lnTo>
                    <a:pt x="8" y="167"/>
                  </a:lnTo>
                  <a:lnTo>
                    <a:pt x="14" y="165"/>
                  </a:lnTo>
                  <a:lnTo>
                    <a:pt x="14" y="156"/>
                  </a:lnTo>
                  <a:lnTo>
                    <a:pt x="14" y="20"/>
                  </a:lnTo>
                  <a:lnTo>
                    <a:pt x="14" y="14"/>
                  </a:lnTo>
                  <a:lnTo>
                    <a:pt x="11" y="8"/>
                  </a:lnTo>
                  <a:lnTo>
                    <a:pt x="8" y="3"/>
                  </a:lnTo>
                  <a:lnTo>
                    <a:pt x="0" y="0"/>
                  </a:lnTo>
                  <a:lnTo>
                    <a:pt x="37" y="0"/>
                  </a:lnTo>
                  <a:lnTo>
                    <a:pt x="133" y="119"/>
                  </a:lnTo>
                  <a:lnTo>
                    <a:pt x="133" y="11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745"/>
            <p:cNvSpPr>
              <a:spLocks/>
            </p:cNvSpPr>
            <p:nvPr userDrawn="1"/>
          </p:nvSpPr>
          <p:spPr bwMode="auto">
            <a:xfrm>
              <a:off x="3201" y="2867"/>
              <a:ext cx="38" cy="167"/>
            </a:xfrm>
            <a:custGeom>
              <a:avLst/>
              <a:gdLst>
                <a:gd name="T0" fmla="*/ 53 w 37"/>
                <a:gd name="T1" fmla="*/ 0 h 167"/>
                <a:gd name="T2" fmla="*/ 53 w 37"/>
                <a:gd name="T3" fmla="*/ 0 h 167"/>
                <a:gd name="T4" fmla="*/ 47 w 37"/>
                <a:gd name="T5" fmla="*/ 3 h 167"/>
                <a:gd name="T6" fmla="*/ 44 w 37"/>
                <a:gd name="T7" fmla="*/ 11 h 167"/>
                <a:gd name="T8" fmla="*/ 44 w 37"/>
                <a:gd name="T9" fmla="*/ 156 h 167"/>
                <a:gd name="T10" fmla="*/ 44 w 37"/>
                <a:gd name="T11" fmla="*/ 156 h 167"/>
                <a:gd name="T12" fmla="*/ 47 w 37"/>
                <a:gd name="T13" fmla="*/ 165 h 167"/>
                <a:gd name="T14" fmla="*/ 53 w 37"/>
                <a:gd name="T15" fmla="*/ 167 h 167"/>
                <a:gd name="T16" fmla="*/ 0 w 37"/>
                <a:gd name="T17" fmla="*/ 167 h 167"/>
                <a:gd name="T18" fmla="*/ 0 w 37"/>
                <a:gd name="T19" fmla="*/ 167 h 167"/>
                <a:gd name="T20" fmla="*/ 2 w 37"/>
                <a:gd name="T21" fmla="*/ 165 h 167"/>
                <a:gd name="T22" fmla="*/ 5 w 37"/>
                <a:gd name="T23" fmla="*/ 156 h 167"/>
                <a:gd name="T24" fmla="*/ 5 w 37"/>
                <a:gd name="T25" fmla="*/ 11 h 167"/>
                <a:gd name="T26" fmla="*/ 5 w 37"/>
                <a:gd name="T27" fmla="*/ 11 h 167"/>
                <a:gd name="T28" fmla="*/ 2 w 37"/>
                <a:gd name="T29" fmla="*/ 3 h 167"/>
                <a:gd name="T30" fmla="*/ 0 w 37"/>
                <a:gd name="T31" fmla="*/ 0 h 167"/>
                <a:gd name="T32" fmla="*/ 53 w 37"/>
                <a:gd name="T33" fmla="*/ 0 h 167"/>
                <a:gd name="T34" fmla="*/ 53 w 37"/>
                <a:gd name="T35" fmla="*/ 0 h 16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7" h="167">
                  <a:moveTo>
                    <a:pt x="37" y="0"/>
                  </a:moveTo>
                  <a:lnTo>
                    <a:pt x="37" y="0"/>
                  </a:lnTo>
                  <a:lnTo>
                    <a:pt x="31" y="3"/>
                  </a:lnTo>
                  <a:lnTo>
                    <a:pt x="28" y="11"/>
                  </a:lnTo>
                  <a:lnTo>
                    <a:pt x="28" y="156"/>
                  </a:lnTo>
                  <a:lnTo>
                    <a:pt x="31" y="165"/>
                  </a:lnTo>
                  <a:lnTo>
                    <a:pt x="37" y="167"/>
                  </a:lnTo>
                  <a:lnTo>
                    <a:pt x="0" y="167"/>
                  </a:lnTo>
                  <a:lnTo>
                    <a:pt x="2" y="165"/>
                  </a:lnTo>
                  <a:lnTo>
                    <a:pt x="5" y="156"/>
                  </a:lnTo>
                  <a:lnTo>
                    <a:pt x="5" y="11"/>
                  </a:lnTo>
                  <a:lnTo>
                    <a:pt x="2" y="3"/>
                  </a:lnTo>
                  <a:lnTo>
                    <a:pt x="0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1746"/>
            <p:cNvSpPr>
              <a:spLocks/>
            </p:cNvSpPr>
            <p:nvPr userDrawn="1"/>
          </p:nvSpPr>
          <p:spPr bwMode="auto">
            <a:xfrm>
              <a:off x="3250" y="2867"/>
              <a:ext cx="152" cy="172"/>
            </a:xfrm>
            <a:custGeom>
              <a:avLst/>
              <a:gdLst>
                <a:gd name="T0" fmla="*/ 115 w 153"/>
                <a:gd name="T1" fmla="*/ 11 h 173"/>
                <a:gd name="T2" fmla="*/ 115 w 153"/>
                <a:gd name="T3" fmla="*/ 11 h 173"/>
                <a:gd name="T4" fmla="*/ 115 w 153"/>
                <a:gd name="T5" fmla="*/ 3 h 173"/>
                <a:gd name="T6" fmla="*/ 109 w 153"/>
                <a:gd name="T7" fmla="*/ 0 h 173"/>
                <a:gd name="T8" fmla="*/ 137 w 153"/>
                <a:gd name="T9" fmla="*/ 0 h 173"/>
                <a:gd name="T10" fmla="*/ 137 w 153"/>
                <a:gd name="T11" fmla="*/ 0 h 173"/>
                <a:gd name="T12" fmla="*/ 132 w 153"/>
                <a:gd name="T13" fmla="*/ 6 h 173"/>
                <a:gd name="T14" fmla="*/ 126 w 153"/>
                <a:gd name="T15" fmla="*/ 11 h 173"/>
                <a:gd name="T16" fmla="*/ 126 w 153"/>
                <a:gd name="T17" fmla="*/ 11 h 173"/>
                <a:gd name="T18" fmla="*/ 76 w 153"/>
                <a:gd name="T19" fmla="*/ 157 h 173"/>
                <a:gd name="T20" fmla="*/ 76 w 153"/>
                <a:gd name="T21" fmla="*/ 157 h 173"/>
                <a:gd name="T22" fmla="*/ 14 w 153"/>
                <a:gd name="T23" fmla="*/ 11 h 173"/>
                <a:gd name="T24" fmla="*/ 14 w 153"/>
                <a:gd name="T25" fmla="*/ 11 h 173"/>
                <a:gd name="T26" fmla="*/ 8 w 153"/>
                <a:gd name="T27" fmla="*/ 6 h 173"/>
                <a:gd name="T28" fmla="*/ 0 w 153"/>
                <a:gd name="T29" fmla="*/ 0 h 173"/>
                <a:gd name="T30" fmla="*/ 45 w 153"/>
                <a:gd name="T31" fmla="*/ 0 h 173"/>
                <a:gd name="T32" fmla="*/ 45 w 153"/>
                <a:gd name="T33" fmla="*/ 0 h 173"/>
                <a:gd name="T34" fmla="*/ 43 w 153"/>
                <a:gd name="T35" fmla="*/ 3 h 173"/>
                <a:gd name="T36" fmla="*/ 40 w 153"/>
                <a:gd name="T37" fmla="*/ 6 h 173"/>
                <a:gd name="T38" fmla="*/ 43 w 153"/>
                <a:gd name="T39" fmla="*/ 14 h 173"/>
                <a:gd name="T40" fmla="*/ 43 w 153"/>
                <a:gd name="T41" fmla="*/ 14 h 173"/>
                <a:gd name="T42" fmla="*/ 76 w 153"/>
                <a:gd name="T43" fmla="*/ 112 h 173"/>
                <a:gd name="T44" fmla="*/ 76 w 153"/>
                <a:gd name="T45" fmla="*/ 112 h 173"/>
                <a:gd name="T46" fmla="*/ 115 w 153"/>
                <a:gd name="T47" fmla="*/ 11 h 173"/>
                <a:gd name="T48" fmla="*/ 115 w 153"/>
                <a:gd name="T49" fmla="*/ 11 h 17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53" h="173">
                  <a:moveTo>
                    <a:pt x="131" y="11"/>
                  </a:moveTo>
                  <a:lnTo>
                    <a:pt x="131" y="11"/>
                  </a:lnTo>
                  <a:lnTo>
                    <a:pt x="131" y="3"/>
                  </a:lnTo>
                  <a:lnTo>
                    <a:pt x="125" y="0"/>
                  </a:lnTo>
                  <a:lnTo>
                    <a:pt x="153" y="0"/>
                  </a:lnTo>
                  <a:lnTo>
                    <a:pt x="148" y="6"/>
                  </a:lnTo>
                  <a:lnTo>
                    <a:pt x="142" y="11"/>
                  </a:lnTo>
                  <a:lnTo>
                    <a:pt x="82" y="173"/>
                  </a:lnTo>
                  <a:lnTo>
                    <a:pt x="14" y="11"/>
                  </a:lnTo>
                  <a:lnTo>
                    <a:pt x="8" y="6"/>
                  </a:lnTo>
                  <a:lnTo>
                    <a:pt x="0" y="0"/>
                  </a:lnTo>
                  <a:lnTo>
                    <a:pt x="45" y="0"/>
                  </a:lnTo>
                  <a:lnTo>
                    <a:pt x="43" y="3"/>
                  </a:lnTo>
                  <a:lnTo>
                    <a:pt x="40" y="6"/>
                  </a:lnTo>
                  <a:lnTo>
                    <a:pt x="43" y="14"/>
                  </a:lnTo>
                  <a:lnTo>
                    <a:pt x="85" y="128"/>
                  </a:lnTo>
                  <a:lnTo>
                    <a:pt x="131" y="11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1747"/>
            <p:cNvSpPr>
              <a:spLocks/>
            </p:cNvSpPr>
            <p:nvPr userDrawn="1"/>
          </p:nvSpPr>
          <p:spPr bwMode="auto">
            <a:xfrm>
              <a:off x="3411" y="2867"/>
              <a:ext cx="104" cy="167"/>
            </a:xfrm>
            <a:custGeom>
              <a:avLst/>
              <a:gdLst>
                <a:gd name="T0" fmla="*/ 78 w 105"/>
                <a:gd name="T1" fmla="*/ 23 h 167"/>
                <a:gd name="T2" fmla="*/ 78 w 105"/>
                <a:gd name="T3" fmla="*/ 23 h 167"/>
                <a:gd name="T4" fmla="*/ 69 w 105"/>
                <a:gd name="T5" fmla="*/ 14 h 167"/>
                <a:gd name="T6" fmla="*/ 58 w 105"/>
                <a:gd name="T7" fmla="*/ 11 h 167"/>
                <a:gd name="T8" fmla="*/ 58 w 105"/>
                <a:gd name="T9" fmla="*/ 11 h 167"/>
                <a:gd name="T10" fmla="*/ 31 w 105"/>
                <a:gd name="T11" fmla="*/ 11 h 167"/>
                <a:gd name="T12" fmla="*/ 31 w 105"/>
                <a:gd name="T13" fmla="*/ 68 h 167"/>
                <a:gd name="T14" fmla="*/ 55 w 105"/>
                <a:gd name="T15" fmla="*/ 68 h 167"/>
                <a:gd name="T16" fmla="*/ 55 w 105"/>
                <a:gd name="T17" fmla="*/ 68 h 167"/>
                <a:gd name="T18" fmla="*/ 60 w 105"/>
                <a:gd name="T19" fmla="*/ 65 h 167"/>
                <a:gd name="T20" fmla="*/ 63 w 105"/>
                <a:gd name="T21" fmla="*/ 62 h 167"/>
                <a:gd name="T22" fmla="*/ 63 w 105"/>
                <a:gd name="T23" fmla="*/ 88 h 167"/>
                <a:gd name="T24" fmla="*/ 63 w 105"/>
                <a:gd name="T25" fmla="*/ 88 h 167"/>
                <a:gd name="T26" fmla="*/ 60 w 105"/>
                <a:gd name="T27" fmla="*/ 82 h 167"/>
                <a:gd name="T28" fmla="*/ 55 w 105"/>
                <a:gd name="T29" fmla="*/ 82 h 167"/>
                <a:gd name="T30" fmla="*/ 31 w 105"/>
                <a:gd name="T31" fmla="*/ 82 h 167"/>
                <a:gd name="T32" fmla="*/ 31 w 105"/>
                <a:gd name="T33" fmla="*/ 153 h 167"/>
                <a:gd name="T34" fmla="*/ 31 w 105"/>
                <a:gd name="T35" fmla="*/ 153 h 167"/>
                <a:gd name="T36" fmla="*/ 52 w 105"/>
                <a:gd name="T37" fmla="*/ 156 h 167"/>
                <a:gd name="T38" fmla="*/ 52 w 105"/>
                <a:gd name="T39" fmla="*/ 156 h 167"/>
                <a:gd name="T40" fmla="*/ 60 w 105"/>
                <a:gd name="T41" fmla="*/ 156 h 167"/>
                <a:gd name="T42" fmla="*/ 72 w 105"/>
                <a:gd name="T43" fmla="*/ 153 h 167"/>
                <a:gd name="T44" fmla="*/ 80 w 105"/>
                <a:gd name="T45" fmla="*/ 148 h 167"/>
                <a:gd name="T46" fmla="*/ 89 w 105"/>
                <a:gd name="T47" fmla="*/ 139 h 167"/>
                <a:gd name="T48" fmla="*/ 83 w 105"/>
                <a:gd name="T49" fmla="*/ 167 h 167"/>
                <a:gd name="T50" fmla="*/ 0 w 105"/>
                <a:gd name="T51" fmla="*/ 167 h 167"/>
                <a:gd name="T52" fmla="*/ 0 w 105"/>
                <a:gd name="T53" fmla="*/ 167 h 167"/>
                <a:gd name="T54" fmla="*/ 5 w 105"/>
                <a:gd name="T55" fmla="*/ 165 h 167"/>
                <a:gd name="T56" fmla="*/ 8 w 105"/>
                <a:gd name="T57" fmla="*/ 156 h 167"/>
                <a:gd name="T58" fmla="*/ 8 w 105"/>
                <a:gd name="T59" fmla="*/ 11 h 167"/>
                <a:gd name="T60" fmla="*/ 8 w 105"/>
                <a:gd name="T61" fmla="*/ 11 h 167"/>
                <a:gd name="T62" fmla="*/ 5 w 105"/>
                <a:gd name="T63" fmla="*/ 3 h 167"/>
                <a:gd name="T64" fmla="*/ 0 w 105"/>
                <a:gd name="T65" fmla="*/ 0 h 167"/>
                <a:gd name="T66" fmla="*/ 78 w 105"/>
                <a:gd name="T67" fmla="*/ 0 h 167"/>
                <a:gd name="T68" fmla="*/ 78 w 105"/>
                <a:gd name="T69" fmla="*/ 23 h 167"/>
                <a:gd name="T70" fmla="*/ 78 w 105"/>
                <a:gd name="T71" fmla="*/ 23 h 16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5" h="167">
                  <a:moveTo>
                    <a:pt x="94" y="23"/>
                  </a:moveTo>
                  <a:lnTo>
                    <a:pt x="94" y="23"/>
                  </a:lnTo>
                  <a:lnTo>
                    <a:pt x="85" y="14"/>
                  </a:lnTo>
                  <a:lnTo>
                    <a:pt x="74" y="11"/>
                  </a:lnTo>
                  <a:lnTo>
                    <a:pt x="31" y="11"/>
                  </a:lnTo>
                  <a:lnTo>
                    <a:pt x="31" y="68"/>
                  </a:lnTo>
                  <a:lnTo>
                    <a:pt x="71" y="68"/>
                  </a:lnTo>
                  <a:lnTo>
                    <a:pt x="76" y="65"/>
                  </a:lnTo>
                  <a:lnTo>
                    <a:pt x="79" y="62"/>
                  </a:lnTo>
                  <a:lnTo>
                    <a:pt x="79" y="88"/>
                  </a:lnTo>
                  <a:lnTo>
                    <a:pt x="76" y="82"/>
                  </a:lnTo>
                  <a:lnTo>
                    <a:pt x="71" y="82"/>
                  </a:lnTo>
                  <a:lnTo>
                    <a:pt x="31" y="82"/>
                  </a:lnTo>
                  <a:lnTo>
                    <a:pt x="31" y="153"/>
                  </a:lnTo>
                  <a:lnTo>
                    <a:pt x="59" y="156"/>
                  </a:lnTo>
                  <a:lnTo>
                    <a:pt x="76" y="156"/>
                  </a:lnTo>
                  <a:lnTo>
                    <a:pt x="88" y="153"/>
                  </a:lnTo>
                  <a:lnTo>
                    <a:pt x="96" y="148"/>
                  </a:lnTo>
                  <a:lnTo>
                    <a:pt x="105" y="139"/>
                  </a:lnTo>
                  <a:lnTo>
                    <a:pt x="99" y="167"/>
                  </a:lnTo>
                  <a:lnTo>
                    <a:pt x="0" y="167"/>
                  </a:lnTo>
                  <a:lnTo>
                    <a:pt x="5" y="165"/>
                  </a:lnTo>
                  <a:lnTo>
                    <a:pt x="8" y="156"/>
                  </a:lnTo>
                  <a:lnTo>
                    <a:pt x="8" y="11"/>
                  </a:lnTo>
                  <a:lnTo>
                    <a:pt x="5" y="3"/>
                  </a:lnTo>
                  <a:lnTo>
                    <a:pt x="0" y="0"/>
                  </a:lnTo>
                  <a:lnTo>
                    <a:pt x="94" y="0"/>
                  </a:lnTo>
                  <a:lnTo>
                    <a:pt x="94" y="23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1748"/>
            <p:cNvSpPr>
              <a:spLocks noEditPoints="1"/>
            </p:cNvSpPr>
            <p:nvPr userDrawn="1"/>
          </p:nvSpPr>
          <p:spPr bwMode="auto">
            <a:xfrm>
              <a:off x="3527" y="2867"/>
              <a:ext cx="146" cy="167"/>
            </a:xfrm>
            <a:custGeom>
              <a:avLst/>
              <a:gdLst>
                <a:gd name="T0" fmla="*/ 68 w 145"/>
                <a:gd name="T1" fmla="*/ 82 h 167"/>
                <a:gd name="T2" fmla="*/ 101 w 145"/>
                <a:gd name="T3" fmla="*/ 91 h 167"/>
                <a:gd name="T4" fmla="*/ 110 w 145"/>
                <a:gd name="T5" fmla="*/ 102 h 167"/>
                <a:gd name="T6" fmla="*/ 136 w 145"/>
                <a:gd name="T7" fmla="*/ 145 h 167"/>
                <a:gd name="T8" fmla="*/ 147 w 145"/>
                <a:gd name="T9" fmla="*/ 159 h 167"/>
                <a:gd name="T10" fmla="*/ 161 w 145"/>
                <a:gd name="T11" fmla="*/ 167 h 167"/>
                <a:gd name="T12" fmla="*/ 136 w 145"/>
                <a:gd name="T13" fmla="*/ 167 h 167"/>
                <a:gd name="T14" fmla="*/ 124 w 145"/>
                <a:gd name="T15" fmla="*/ 165 h 167"/>
                <a:gd name="T16" fmla="*/ 116 w 145"/>
                <a:gd name="T17" fmla="*/ 156 h 167"/>
                <a:gd name="T18" fmla="*/ 71 w 145"/>
                <a:gd name="T19" fmla="*/ 111 h 167"/>
                <a:gd name="T20" fmla="*/ 54 w 145"/>
                <a:gd name="T21" fmla="*/ 91 h 167"/>
                <a:gd name="T22" fmla="*/ 46 w 145"/>
                <a:gd name="T23" fmla="*/ 91 h 167"/>
                <a:gd name="T24" fmla="*/ 32 w 145"/>
                <a:gd name="T25" fmla="*/ 156 h 167"/>
                <a:gd name="T26" fmla="*/ 34 w 145"/>
                <a:gd name="T27" fmla="*/ 165 h 167"/>
                <a:gd name="T28" fmla="*/ 0 w 145"/>
                <a:gd name="T29" fmla="*/ 167 h 167"/>
                <a:gd name="T30" fmla="*/ 6 w 145"/>
                <a:gd name="T31" fmla="*/ 165 h 167"/>
                <a:gd name="T32" fmla="*/ 9 w 145"/>
                <a:gd name="T33" fmla="*/ 11 h 167"/>
                <a:gd name="T34" fmla="*/ 6 w 145"/>
                <a:gd name="T35" fmla="*/ 3 h 167"/>
                <a:gd name="T36" fmla="*/ 49 w 145"/>
                <a:gd name="T37" fmla="*/ 0 h 167"/>
                <a:gd name="T38" fmla="*/ 66 w 145"/>
                <a:gd name="T39" fmla="*/ 0 h 167"/>
                <a:gd name="T40" fmla="*/ 104 w 145"/>
                <a:gd name="T41" fmla="*/ 8 h 167"/>
                <a:gd name="T42" fmla="*/ 119 w 145"/>
                <a:gd name="T43" fmla="*/ 20 h 167"/>
                <a:gd name="T44" fmla="*/ 124 w 145"/>
                <a:gd name="T45" fmla="*/ 40 h 167"/>
                <a:gd name="T46" fmla="*/ 124 w 145"/>
                <a:gd name="T47" fmla="*/ 51 h 167"/>
                <a:gd name="T48" fmla="*/ 116 w 145"/>
                <a:gd name="T49" fmla="*/ 65 h 167"/>
                <a:gd name="T50" fmla="*/ 99 w 145"/>
                <a:gd name="T51" fmla="*/ 79 h 167"/>
                <a:gd name="T52" fmla="*/ 68 w 145"/>
                <a:gd name="T53" fmla="*/ 82 h 167"/>
                <a:gd name="T54" fmla="*/ 32 w 145"/>
                <a:gd name="T55" fmla="*/ 77 h 167"/>
                <a:gd name="T56" fmla="*/ 46 w 145"/>
                <a:gd name="T57" fmla="*/ 77 h 167"/>
                <a:gd name="T58" fmla="*/ 60 w 145"/>
                <a:gd name="T59" fmla="*/ 77 h 167"/>
                <a:gd name="T60" fmla="*/ 93 w 145"/>
                <a:gd name="T61" fmla="*/ 65 h 167"/>
                <a:gd name="T62" fmla="*/ 99 w 145"/>
                <a:gd name="T63" fmla="*/ 51 h 167"/>
                <a:gd name="T64" fmla="*/ 99 w 145"/>
                <a:gd name="T65" fmla="*/ 42 h 167"/>
                <a:gd name="T66" fmla="*/ 93 w 145"/>
                <a:gd name="T67" fmla="*/ 20 h 167"/>
                <a:gd name="T68" fmla="*/ 60 w 145"/>
                <a:gd name="T69" fmla="*/ 11 h 167"/>
                <a:gd name="T70" fmla="*/ 49 w 145"/>
                <a:gd name="T71" fmla="*/ 8 h 167"/>
                <a:gd name="T72" fmla="*/ 32 w 145"/>
                <a:gd name="T73" fmla="*/ 11 h 16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45" h="167">
                  <a:moveTo>
                    <a:pt x="68" y="82"/>
                  </a:moveTo>
                  <a:lnTo>
                    <a:pt x="68" y="82"/>
                  </a:lnTo>
                  <a:lnTo>
                    <a:pt x="77" y="85"/>
                  </a:lnTo>
                  <a:lnTo>
                    <a:pt x="85" y="91"/>
                  </a:lnTo>
                  <a:lnTo>
                    <a:pt x="94" y="102"/>
                  </a:lnTo>
                  <a:lnTo>
                    <a:pt x="108" y="125"/>
                  </a:lnTo>
                  <a:lnTo>
                    <a:pt x="120" y="145"/>
                  </a:lnTo>
                  <a:lnTo>
                    <a:pt x="131" y="159"/>
                  </a:lnTo>
                  <a:lnTo>
                    <a:pt x="139" y="165"/>
                  </a:lnTo>
                  <a:lnTo>
                    <a:pt x="145" y="167"/>
                  </a:lnTo>
                  <a:lnTo>
                    <a:pt x="120" y="167"/>
                  </a:lnTo>
                  <a:lnTo>
                    <a:pt x="114" y="167"/>
                  </a:lnTo>
                  <a:lnTo>
                    <a:pt x="108" y="165"/>
                  </a:lnTo>
                  <a:lnTo>
                    <a:pt x="100" y="156"/>
                  </a:lnTo>
                  <a:lnTo>
                    <a:pt x="71" y="111"/>
                  </a:lnTo>
                  <a:lnTo>
                    <a:pt x="60" y="96"/>
                  </a:lnTo>
                  <a:lnTo>
                    <a:pt x="54" y="91"/>
                  </a:lnTo>
                  <a:lnTo>
                    <a:pt x="46" y="91"/>
                  </a:lnTo>
                  <a:lnTo>
                    <a:pt x="32" y="91"/>
                  </a:lnTo>
                  <a:lnTo>
                    <a:pt x="32" y="156"/>
                  </a:lnTo>
                  <a:lnTo>
                    <a:pt x="34" y="165"/>
                  </a:lnTo>
                  <a:lnTo>
                    <a:pt x="37" y="167"/>
                  </a:lnTo>
                  <a:lnTo>
                    <a:pt x="0" y="167"/>
                  </a:lnTo>
                  <a:lnTo>
                    <a:pt x="6" y="165"/>
                  </a:lnTo>
                  <a:lnTo>
                    <a:pt x="9" y="156"/>
                  </a:lnTo>
                  <a:lnTo>
                    <a:pt x="9" y="11"/>
                  </a:lnTo>
                  <a:lnTo>
                    <a:pt x="6" y="3"/>
                  </a:lnTo>
                  <a:lnTo>
                    <a:pt x="0" y="0"/>
                  </a:lnTo>
                  <a:lnTo>
                    <a:pt x="49" y="0"/>
                  </a:lnTo>
                  <a:lnTo>
                    <a:pt x="66" y="0"/>
                  </a:lnTo>
                  <a:lnTo>
                    <a:pt x="77" y="3"/>
                  </a:lnTo>
                  <a:lnTo>
                    <a:pt x="88" y="8"/>
                  </a:lnTo>
                  <a:lnTo>
                    <a:pt x="97" y="14"/>
                  </a:lnTo>
                  <a:lnTo>
                    <a:pt x="103" y="20"/>
                  </a:lnTo>
                  <a:lnTo>
                    <a:pt x="105" y="28"/>
                  </a:lnTo>
                  <a:lnTo>
                    <a:pt x="108" y="40"/>
                  </a:lnTo>
                  <a:lnTo>
                    <a:pt x="108" y="51"/>
                  </a:lnTo>
                  <a:lnTo>
                    <a:pt x="105" y="60"/>
                  </a:lnTo>
                  <a:lnTo>
                    <a:pt x="100" y="65"/>
                  </a:lnTo>
                  <a:lnTo>
                    <a:pt x="94" y="71"/>
                  </a:lnTo>
                  <a:lnTo>
                    <a:pt x="83" y="79"/>
                  </a:lnTo>
                  <a:lnTo>
                    <a:pt x="68" y="82"/>
                  </a:lnTo>
                  <a:close/>
                  <a:moveTo>
                    <a:pt x="32" y="11"/>
                  </a:moveTo>
                  <a:lnTo>
                    <a:pt x="32" y="77"/>
                  </a:lnTo>
                  <a:lnTo>
                    <a:pt x="46" y="77"/>
                  </a:lnTo>
                  <a:lnTo>
                    <a:pt x="60" y="77"/>
                  </a:lnTo>
                  <a:lnTo>
                    <a:pt x="71" y="68"/>
                  </a:lnTo>
                  <a:lnTo>
                    <a:pt x="77" y="65"/>
                  </a:lnTo>
                  <a:lnTo>
                    <a:pt x="80" y="57"/>
                  </a:lnTo>
                  <a:lnTo>
                    <a:pt x="83" y="51"/>
                  </a:lnTo>
                  <a:lnTo>
                    <a:pt x="83" y="42"/>
                  </a:lnTo>
                  <a:lnTo>
                    <a:pt x="83" y="31"/>
                  </a:lnTo>
                  <a:lnTo>
                    <a:pt x="77" y="20"/>
                  </a:lnTo>
                  <a:lnTo>
                    <a:pt x="66" y="11"/>
                  </a:lnTo>
                  <a:lnTo>
                    <a:pt x="60" y="11"/>
                  </a:lnTo>
                  <a:lnTo>
                    <a:pt x="49" y="8"/>
                  </a:lnTo>
                  <a:lnTo>
                    <a:pt x="32" y="11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1749"/>
            <p:cNvSpPr>
              <a:spLocks/>
            </p:cNvSpPr>
            <p:nvPr userDrawn="1"/>
          </p:nvSpPr>
          <p:spPr bwMode="auto">
            <a:xfrm>
              <a:off x="3673" y="2863"/>
              <a:ext cx="100" cy="172"/>
            </a:xfrm>
            <a:custGeom>
              <a:avLst/>
              <a:gdLst>
                <a:gd name="T0" fmla="*/ 73 w 102"/>
                <a:gd name="T1" fmla="*/ 106 h 173"/>
                <a:gd name="T2" fmla="*/ 70 w 102"/>
                <a:gd name="T3" fmla="*/ 126 h 173"/>
                <a:gd name="T4" fmla="*/ 64 w 102"/>
                <a:gd name="T5" fmla="*/ 143 h 173"/>
                <a:gd name="T6" fmla="*/ 52 w 102"/>
                <a:gd name="T7" fmla="*/ 154 h 173"/>
                <a:gd name="T8" fmla="*/ 32 w 102"/>
                <a:gd name="T9" fmla="*/ 157 h 173"/>
                <a:gd name="T10" fmla="*/ 25 w 102"/>
                <a:gd name="T11" fmla="*/ 154 h 173"/>
                <a:gd name="T12" fmla="*/ 3 w 102"/>
                <a:gd name="T13" fmla="*/ 143 h 173"/>
                <a:gd name="T14" fmla="*/ 0 w 102"/>
                <a:gd name="T15" fmla="*/ 106 h 173"/>
                <a:gd name="T16" fmla="*/ 14 w 102"/>
                <a:gd name="T17" fmla="*/ 132 h 173"/>
                <a:gd name="T18" fmla="*/ 25 w 102"/>
                <a:gd name="T19" fmla="*/ 146 h 173"/>
                <a:gd name="T20" fmla="*/ 30 w 102"/>
                <a:gd name="T21" fmla="*/ 146 h 173"/>
                <a:gd name="T22" fmla="*/ 47 w 102"/>
                <a:gd name="T23" fmla="*/ 143 h 173"/>
                <a:gd name="T24" fmla="*/ 58 w 102"/>
                <a:gd name="T25" fmla="*/ 135 h 173"/>
                <a:gd name="T26" fmla="*/ 62 w 102"/>
                <a:gd name="T27" fmla="*/ 115 h 173"/>
                <a:gd name="T28" fmla="*/ 62 w 102"/>
                <a:gd name="T29" fmla="*/ 106 h 173"/>
                <a:gd name="T30" fmla="*/ 52 w 102"/>
                <a:gd name="T31" fmla="*/ 89 h 173"/>
                <a:gd name="T32" fmla="*/ 25 w 102"/>
                <a:gd name="T33" fmla="*/ 86 h 173"/>
                <a:gd name="T34" fmla="*/ 23 w 102"/>
                <a:gd name="T35" fmla="*/ 80 h 173"/>
                <a:gd name="T36" fmla="*/ 3 w 102"/>
                <a:gd name="T37" fmla="*/ 57 h 173"/>
                <a:gd name="T38" fmla="*/ 3 w 102"/>
                <a:gd name="T39" fmla="*/ 43 h 173"/>
                <a:gd name="T40" fmla="*/ 6 w 102"/>
                <a:gd name="T41" fmla="*/ 26 h 173"/>
                <a:gd name="T42" fmla="*/ 20 w 102"/>
                <a:gd name="T43" fmla="*/ 11 h 173"/>
                <a:gd name="T44" fmla="*/ 38 w 102"/>
                <a:gd name="T45" fmla="*/ 0 h 173"/>
                <a:gd name="T46" fmla="*/ 55 w 102"/>
                <a:gd name="T47" fmla="*/ 3 h 173"/>
                <a:gd name="T48" fmla="*/ 66 w 102"/>
                <a:gd name="T49" fmla="*/ 9 h 173"/>
                <a:gd name="T50" fmla="*/ 67 w 102"/>
                <a:gd name="T51" fmla="*/ 43 h 173"/>
                <a:gd name="T52" fmla="*/ 60 w 102"/>
                <a:gd name="T53" fmla="*/ 23 h 173"/>
                <a:gd name="T54" fmla="*/ 41 w 102"/>
                <a:gd name="T55" fmla="*/ 11 h 173"/>
                <a:gd name="T56" fmla="*/ 32 w 102"/>
                <a:gd name="T57" fmla="*/ 11 h 173"/>
                <a:gd name="T58" fmla="*/ 25 w 102"/>
                <a:gd name="T59" fmla="*/ 20 h 173"/>
                <a:gd name="T60" fmla="*/ 23 w 102"/>
                <a:gd name="T61" fmla="*/ 37 h 173"/>
                <a:gd name="T62" fmla="*/ 23 w 102"/>
                <a:gd name="T63" fmla="*/ 45 h 173"/>
                <a:gd name="T64" fmla="*/ 25 w 102"/>
                <a:gd name="T65" fmla="*/ 63 h 173"/>
                <a:gd name="T66" fmla="*/ 41 w 102"/>
                <a:gd name="T67" fmla="*/ 68 h 173"/>
                <a:gd name="T68" fmla="*/ 66 w 102"/>
                <a:gd name="T69" fmla="*/ 86 h 173"/>
                <a:gd name="T70" fmla="*/ 72 w 102"/>
                <a:gd name="T71" fmla="*/ 86 h 173"/>
                <a:gd name="T72" fmla="*/ 73 w 102"/>
                <a:gd name="T73" fmla="*/ 106 h 17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02" h="173">
                  <a:moveTo>
                    <a:pt x="102" y="122"/>
                  </a:moveTo>
                  <a:lnTo>
                    <a:pt x="102" y="122"/>
                  </a:lnTo>
                  <a:lnTo>
                    <a:pt x="102" y="134"/>
                  </a:lnTo>
                  <a:lnTo>
                    <a:pt x="97" y="142"/>
                  </a:lnTo>
                  <a:lnTo>
                    <a:pt x="91" y="151"/>
                  </a:lnTo>
                  <a:lnTo>
                    <a:pt x="85" y="159"/>
                  </a:lnTo>
                  <a:lnTo>
                    <a:pt x="77" y="165"/>
                  </a:lnTo>
                  <a:lnTo>
                    <a:pt x="68" y="170"/>
                  </a:lnTo>
                  <a:lnTo>
                    <a:pt x="57" y="173"/>
                  </a:lnTo>
                  <a:lnTo>
                    <a:pt x="48" y="173"/>
                  </a:lnTo>
                  <a:lnTo>
                    <a:pt x="34" y="170"/>
                  </a:lnTo>
                  <a:lnTo>
                    <a:pt x="20" y="168"/>
                  </a:lnTo>
                  <a:lnTo>
                    <a:pt x="3" y="159"/>
                  </a:lnTo>
                  <a:lnTo>
                    <a:pt x="0" y="122"/>
                  </a:lnTo>
                  <a:lnTo>
                    <a:pt x="6" y="136"/>
                  </a:lnTo>
                  <a:lnTo>
                    <a:pt x="14" y="148"/>
                  </a:lnTo>
                  <a:lnTo>
                    <a:pt x="29" y="159"/>
                  </a:lnTo>
                  <a:lnTo>
                    <a:pt x="37" y="162"/>
                  </a:lnTo>
                  <a:lnTo>
                    <a:pt x="46" y="162"/>
                  </a:lnTo>
                  <a:lnTo>
                    <a:pt x="54" y="162"/>
                  </a:lnTo>
                  <a:lnTo>
                    <a:pt x="63" y="159"/>
                  </a:lnTo>
                  <a:lnTo>
                    <a:pt x="68" y="156"/>
                  </a:lnTo>
                  <a:lnTo>
                    <a:pt x="74" y="151"/>
                  </a:lnTo>
                  <a:lnTo>
                    <a:pt x="80" y="139"/>
                  </a:lnTo>
                  <a:lnTo>
                    <a:pt x="80" y="131"/>
                  </a:lnTo>
                  <a:lnTo>
                    <a:pt x="80" y="122"/>
                  </a:lnTo>
                  <a:lnTo>
                    <a:pt x="77" y="114"/>
                  </a:lnTo>
                  <a:lnTo>
                    <a:pt x="68" y="105"/>
                  </a:lnTo>
                  <a:lnTo>
                    <a:pt x="54" y="97"/>
                  </a:lnTo>
                  <a:lnTo>
                    <a:pt x="37" y="88"/>
                  </a:lnTo>
                  <a:lnTo>
                    <a:pt x="23" y="80"/>
                  </a:lnTo>
                  <a:lnTo>
                    <a:pt x="11" y="68"/>
                  </a:lnTo>
                  <a:lnTo>
                    <a:pt x="3" y="57"/>
                  </a:lnTo>
                  <a:lnTo>
                    <a:pt x="3" y="43"/>
                  </a:lnTo>
                  <a:lnTo>
                    <a:pt x="3" y="34"/>
                  </a:lnTo>
                  <a:lnTo>
                    <a:pt x="6" y="26"/>
                  </a:lnTo>
                  <a:lnTo>
                    <a:pt x="11" y="17"/>
                  </a:lnTo>
                  <a:lnTo>
                    <a:pt x="20" y="11"/>
                  </a:lnTo>
                  <a:lnTo>
                    <a:pt x="34" y="3"/>
                  </a:lnTo>
                  <a:lnTo>
                    <a:pt x="54" y="0"/>
                  </a:lnTo>
                  <a:lnTo>
                    <a:pt x="71" y="3"/>
                  </a:lnTo>
                  <a:lnTo>
                    <a:pt x="80" y="6"/>
                  </a:lnTo>
                  <a:lnTo>
                    <a:pt x="88" y="9"/>
                  </a:lnTo>
                  <a:lnTo>
                    <a:pt x="91" y="43"/>
                  </a:lnTo>
                  <a:lnTo>
                    <a:pt x="85" y="31"/>
                  </a:lnTo>
                  <a:lnTo>
                    <a:pt x="77" y="23"/>
                  </a:lnTo>
                  <a:lnTo>
                    <a:pt x="65" y="14"/>
                  </a:lnTo>
                  <a:lnTo>
                    <a:pt x="57" y="11"/>
                  </a:lnTo>
                  <a:lnTo>
                    <a:pt x="48" y="11"/>
                  </a:lnTo>
                  <a:lnTo>
                    <a:pt x="37" y="11"/>
                  </a:lnTo>
                  <a:lnTo>
                    <a:pt x="29" y="20"/>
                  </a:lnTo>
                  <a:lnTo>
                    <a:pt x="23" y="28"/>
                  </a:lnTo>
                  <a:lnTo>
                    <a:pt x="23" y="37"/>
                  </a:lnTo>
                  <a:lnTo>
                    <a:pt x="23" y="45"/>
                  </a:lnTo>
                  <a:lnTo>
                    <a:pt x="31" y="54"/>
                  </a:lnTo>
                  <a:lnTo>
                    <a:pt x="40" y="63"/>
                  </a:lnTo>
                  <a:lnTo>
                    <a:pt x="57" y="68"/>
                  </a:lnTo>
                  <a:lnTo>
                    <a:pt x="74" y="77"/>
                  </a:lnTo>
                  <a:lnTo>
                    <a:pt x="88" y="88"/>
                  </a:lnTo>
                  <a:lnTo>
                    <a:pt x="94" y="94"/>
                  </a:lnTo>
                  <a:lnTo>
                    <a:pt x="100" y="102"/>
                  </a:lnTo>
                  <a:lnTo>
                    <a:pt x="102" y="111"/>
                  </a:lnTo>
                  <a:lnTo>
                    <a:pt x="102" y="122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1750"/>
            <p:cNvSpPr>
              <a:spLocks/>
            </p:cNvSpPr>
            <p:nvPr userDrawn="1"/>
          </p:nvSpPr>
          <p:spPr bwMode="auto">
            <a:xfrm>
              <a:off x="3790" y="2867"/>
              <a:ext cx="38" cy="167"/>
            </a:xfrm>
            <a:custGeom>
              <a:avLst/>
              <a:gdLst>
                <a:gd name="T0" fmla="*/ 53 w 37"/>
                <a:gd name="T1" fmla="*/ 0 h 167"/>
                <a:gd name="T2" fmla="*/ 53 w 37"/>
                <a:gd name="T3" fmla="*/ 0 h 167"/>
                <a:gd name="T4" fmla="*/ 48 w 37"/>
                <a:gd name="T5" fmla="*/ 3 h 167"/>
                <a:gd name="T6" fmla="*/ 45 w 37"/>
                <a:gd name="T7" fmla="*/ 11 h 167"/>
                <a:gd name="T8" fmla="*/ 45 w 37"/>
                <a:gd name="T9" fmla="*/ 156 h 167"/>
                <a:gd name="T10" fmla="*/ 45 w 37"/>
                <a:gd name="T11" fmla="*/ 156 h 167"/>
                <a:gd name="T12" fmla="*/ 48 w 37"/>
                <a:gd name="T13" fmla="*/ 165 h 167"/>
                <a:gd name="T14" fmla="*/ 53 w 37"/>
                <a:gd name="T15" fmla="*/ 167 h 167"/>
                <a:gd name="T16" fmla="*/ 0 w 37"/>
                <a:gd name="T17" fmla="*/ 167 h 167"/>
                <a:gd name="T18" fmla="*/ 0 w 37"/>
                <a:gd name="T19" fmla="*/ 167 h 167"/>
                <a:gd name="T20" fmla="*/ 3 w 37"/>
                <a:gd name="T21" fmla="*/ 165 h 167"/>
                <a:gd name="T22" fmla="*/ 6 w 37"/>
                <a:gd name="T23" fmla="*/ 156 h 167"/>
                <a:gd name="T24" fmla="*/ 6 w 37"/>
                <a:gd name="T25" fmla="*/ 11 h 167"/>
                <a:gd name="T26" fmla="*/ 6 w 37"/>
                <a:gd name="T27" fmla="*/ 11 h 167"/>
                <a:gd name="T28" fmla="*/ 3 w 37"/>
                <a:gd name="T29" fmla="*/ 3 h 167"/>
                <a:gd name="T30" fmla="*/ 0 w 37"/>
                <a:gd name="T31" fmla="*/ 0 h 167"/>
                <a:gd name="T32" fmla="*/ 53 w 37"/>
                <a:gd name="T33" fmla="*/ 0 h 167"/>
                <a:gd name="T34" fmla="*/ 53 w 37"/>
                <a:gd name="T35" fmla="*/ 0 h 16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7" h="167">
                  <a:moveTo>
                    <a:pt x="37" y="0"/>
                  </a:moveTo>
                  <a:lnTo>
                    <a:pt x="37" y="0"/>
                  </a:lnTo>
                  <a:lnTo>
                    <a:pt x="32" y="3"/>
                  </a:lnTo>
                  <a:lnTo>
                    <a:pt x="29" y="11"/>
                  </a:lnTo>
                  <a:lnTo>
                    <a:pt x="29" y="156"/>
                  </a:lnTo>
                  <a:lnTo>
                    <a:pt x="32" y="165"/>
                  </a:lnTo>
                  <a:lnTo>
                    <a:pt x="37" y="167"/>
                  </a:lnTo>
                  <a:lnTo>
                    <a:pt x="0" y="167"/>
                  </a:lnTo>
                  <a:lnTo>
                    <a:pt x="3" y="165"/>
                  </a:lnTo>
                  <a:lnTo>
                    <a:pt x="6" y="156"/>
                  </a:lnTo>
                  <a:lnTo>
                    <a:pt x="6" y="11"/>
                  </a:lnTo>
                  <a:lnTo>
                    <a:pt x="3" y="3"/>
                  </a:lnTo>
                  <a:lnTo>
                    <a:pt x="0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1751"/>
            <p:cNvSpPr>
              <a:spLocks/>
            </p:cNvSpPr>
            <p:nvPr userDrawn="1"/>
          </p:nvSpPr>
          <p:spPr bwMode="auto">
            <a:xfrm>
              <a:off x="3839" y="2867"/>
              <a:ext cx="131" cy="167"/>
            </a:xfrm>
            <a:custGeom>
              <a:avLst/>
              <a:gdLst>
                <a:gd name="T0" fmla="*/ 95 w 130"/>
                <a:gd name="T1" fmla="*/ 11 h 167"/>
                <a:gd name="T2" fmla="*/ 95 w 130"/>
                <a:gd name="T3" fmla="*/ 156 h 167"/>
                <a:gd name="T4" fmla="*/ 95 w 130"/>
                <a:gd name="T5" fmla="*/ 156 h 167"/>
                <a:gd name="T6" fmla="*/ 95 w 130"/>
                <a:gd name="T7" fmla="*/ 165 h 167"/>
                <a:gd name="T8" fmla="*/ 101 w 130"/>
                <a:gd name="T9" fmla="*/ 167 h 167"/>
                <a:gd name="T10" fmla="*/ 48 w 130"/>
                <a:gd name="T11" fmla="*/ 167 h 167"/>
                <a:gd name="T12" fmla="*/ 48 w 130"/>
                <a:gd name="T13" fmla="*/ 167 h 167"/>
                <a:gd name="T14" fmla="*/ 54 w 130"/>
                <a:gd name="T15" fmla="*/ 165 h 167"/>
                <a:gd name="T16" fmla="*/ 54 w 130"/>
                <a:gd name="T17" fmla="*/ 156 h 167"/>
                <a:gd name="T18" fmla="*/ 54 w 130"/>
                <a:gd name="T19" fmla="*/ 11 h 167"/>
                <a:gd name="T20" fmla="*/ 54 w 130"/>
                <a:gd name="T21" fmla="*/ 11 h 167"/>
                <a:gd name="T22" fmla="*/ 14 w 130"/>
                <a:gd name="T23" fmla="*/ 14 h 167"/>
                <a:gd name="T24" fmla="*/ 14 w 130"/>
                <a:gd name="T25" fmla="*/ 14 h 167"/>
                <a:gd name="T26" fmla="*/ 11 w 130"/>
                <a:gd name="T27" fmla="*/ 14 h 167"/>
                <a:gd name="T28" fmla="*/ 5 w 130"/>
                <a:gd name="T29" fmla="*/ 17 h 167"/>
                <a:gd name="T30" fmla="*/ 0 w 130"/>
                <a:gd name="T31" fmla="*/ 23 h 167"/>
                <a:gd name="T32" fmla="*/ 0 w 130"/>
                <a:gd name="T33" fmla="*/ 0 h 167"/>
                <a:gd name="T34" fmla="*/ 146 w 130"/>
                <a:gd name="T35" fmla="*/ 0 h 167"/>
                <a:gd name="T36" fmla="*/ 146 w 130"/>
                <a:gd name="T37" fmla="*/ 23 h 167"/>
                <a:gd name="T38" fmla="*/ 146 w 130"/>
                <a:gd name="T39" fmla="*/ 23 h 167"/>
                <a:gd name="T40" fmla="*/ 144 w 130"/>
                <a:gd name="T41" fmla="*/ 17 h 167"/>
                <a:gd name="T42" fmla="*/ 135 w 130"/>
                <a:gd name="T43" fmla="*/ 14 h 167"/>
                <a:gd name="T44" fmla="*/ 135 w 130"/>
                <a:gd name="T45" fmla="*/ 14 h 167"/>
                <a:gd name="T46" fmla="*/ 95 w 130"/>
                <a:gd name="T47" fmla="*/ 11 h 167"/>
                <a:gd name="T48" fmla="*/ 95 w 130"/>
                <a:gd name="T49" fmla="*/ 11 h 16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30" h="167">
                  <a:moveTo>
                    <a:pt x="79" y="11"/>
                  </a:moveTo>
                  <a:lnTo>
                    <a:pt x="79" y="156"/>
                  </a:lnTo>
                  <a:lnTo>
                    <a:pt x="79" y="165"/>
                  </a:lnTo>
                  <a:lnTo>
                    <a:pt x="85" y="167"/>
                  </a:lnTo>
                  <a:lnTo>
                    <a:pt x="48" y="167"/>
                  </a:lnTo>
                  <a:lnTo>
                    <a:pt x="54" y="165"/>
                  </a:lnTo>
                  <a:lnTo>
                    <a:pt x="54" y="156"/>
                  </a:lnTo>
                  <a:lnTo>
                    <a:pt x="54" y="11"/>
                  </a:lnTo>
                  <a:lnTo>
                    <a:pt x="14" y="14"/>
                  </a:lnTo>
                  <a:lnTo>
                    <a:pt x="11" y="14"/>
                  </a:lnTo>
                  <a:lnTo>
                    <a:pt x="5" y="17"/>
                  </a:lnTo>
                  <a:lnTo>
                    <a:pt x="0" y="23"/>
                  </a:lnTo>
                  <a:lnTo>
                    <a:pt x="0" y="0"/>
                  </a:lnTo>
                  <a:lnTo>
                    <a:pt x="130" y="0"/>
                  </a:lnTo>
                  <a:lnTo>
                    <a:pt x="130" y="23"/>
                  </a:lnTo>
                  <a:lnTo>
                    <a:pt x="128" y="17"/>
                  </a:lnTo>
                  <a:lnTo>
                    <a:pt x="119" y="14"/>
                  </a:lnTo>
                  <a:lnTo>
                    <a:pt x="79" y="11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1752"/>
            <p:cNvSpPr>
              <a:spLocks/>
            </p:cNvSpPr>
            <p:nvPr userDrawn="1"/>
          </p:nvSpPr>
          <p:spPr bwMode="auto">
            <a:xfrm>
              <a:off x="3976" y="2867"/>
              <a:ext cx="142" cy="167"/>
            </a:xfrm>
            <a:custGeom>
              <a:avLst/>
              <a:gdLst>
                <a:gd name="T0" fmla="*/ 142 w 142"/>
                <a:gd name="T1" fmla="*/ 0 h 167"/>
                <a:gd name="T2" fmla="*/ 142 w 142"/>
                <a:gd name="T3" fmla="*/ 0 h 167"/>
                <a:gd name="T4" fmla="*/ 131 w 142"/>
                <a:gd name="T5" fmla="*/ 6 h 167"/>
                <a:gd name="T6" fmla="*/ 125 w 142"/>
                <a:gd name="T7" fmla="*/ 14 h 167"/>
                <a:gd name="T8" fmla="*/ 85 w 142"/>
                <a:gd name="T9" fmla="*/ 88 h 167"/>
                <a:gd name="T10" fmla="*/ 85 w 142"/>
                <a:gd name="T11" fmla="*/ 156 h 167"/>
                <a:gd name="T12" fmla="*/ 85 w 142"/>
                <a:gd name="T13" fmla="*/ 156 h 167"/>
                <a:gd name="T14" fmla="*/ 88 w 142"/>
                <a:gd name="T15" fmla="*/ 165 h 167"/>
                <a:gd name="T16" fmla="*/ 97 w 142"/>
                <a:gd name="T17" fmla="*/ 167 h 167"/>
                <a:gd name="T18" fmla="*/ 54 w 142"/>
                <a:gd name="T19" fmla="*/ 167 h 167"/>
                <a:gd name="T20" fmla="*/ 54 w 142"/>
                <a:gd name="T21" fmla="*/ 167 h 167"/>
                <a:gd name="T22" fmla="*/ 60 w 142"/>
                <a:gd name="T23" fmla="*/ 165 h 167"/>
                <a:gd name="T24" fmla="*/ 63 w 142"/>
                <a:gd name="T25" fmla="*/ 162 h 167"/>
                <a:gd name="T26" fmla="*/ 63 w 142"/>
                <a:gd name="T27" fmla="*/ 156 h 167"/>
                <a:gd name="T28" fmla="*/ 63 w 142"/>
                <a:gd name="T29" fmla="*/ 88 h 167"/>
                <a:gd name="T30" fmla="*/ 14 w 142"/>
                <a:gd name="T31" fmla="*/ 11 h 167"/>
                <a:gd name="T32" fmla="*/ 14 w 142"/>
                <a:gd name="T33" fmla="*/ 11 h 167"/>
                <a:gd name="T34" fmla="*/ 9 w 142"/>
                <a:gd name="T35" fmla="*/ 6 h 167"/>
                <a:gd name="T36" fmla="*/ 0 w 142"/>
                <a:gd name="T37" fmla="*/ 0 h 167"/>
                <a:gd name="T38" fmla="*/ 48 w 142"/>
                <a:gd name="T39" fmla="*/ 0 h 167"/>
                <a:gd name="T40" fmla="*/ 48 w 142"/>
                <a:gd name="T41" fmla="*/ 0 h 167"/>
                <a:gd name="T42" fmla="*/ 45 w 142"/>
                <a:gd name="T43" fmla="*/ 0 h 167"/>
                <a:gd name="T44" fmla="*/ 43 w 142"/>
                <a:gd name="T45" fmla="*/ 3 h 167"/>
                <a:gd name="T46" fmla="*/ 43 w 142"/>
                <a:gd name="T47" fmla="*/ 8 h 167"/>
                <a:gd name="T48" fmla="*/ 45 w 142"/>
                <a:gd name="T49" fmla="*/ 14 h 167"/>
                <a:gd name="T50" fmla="*/ 80 w 142"/>
                <a:gd name="T51" fmla="*/ 77 h 167"/>
                <a:gd name="T52" fmla="*/ 114 w 142"/>
                <a:gd name="T53" fmla="*/ 11 h 167"/>
                <a:gd name="T54" fmla="*/ 114 w 142"/>
                <a:gd name="T55" fmla="*/ 11 h 167"/>
                <a:gd name="T56" fmla="*/ 114 w 142"/>
                <a:gd name="T57" fmla="*/ 6 h 167"/>
                <a:gd name="T58" fmla="*/ 114 w 142"/>
                <a:gd name="T59" fmla="*/ 3 h 167"/>
                <a:gd name="T60" fmla="*/ 108 w 142"/>
                <a:gd name="T61" fmla="*/ 0 h 167"/>
                <a:gd name="T62" fmla="*/ 142 w 142"/>
                <a:gd name="T63" fmla="*/ 0 h 167"/>
                <a:gd name="T64" fmla="*/ 142 w 142"/>
                <a:gd name="T65" fmla="*/ 0 h 16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42" h="167">
                  <a:moveTo>
                    <a:pt x="142" y="0"/>
                  </a:moveTo>
                  <a:lnTo>
                    <a:pt x="142" y="0"/>
                  </a:lnTo>
                  <a:lnTo>
                    <a:pt x="131" y="6"/>
                  </a:lnTo>
                  <a:lnTo>
                    <a:pt x="125" y="14"/>
                  </a:lnTo>
                  <a:lnTo>
                    <a:pt x="85" y="88"/>
                  </a:lnTo>
                  <a:lnTo>
                    <a:pt x="85" y="156"/>
                  </a:lnTo>
                  <a:lnTo>
                    <a:pt x="88" y="165"/>
                  </a:lnTo>
                  <a:lnTo>
                    <a:pt x="97" y="167"/>
                  </a:lnTo>
                  <a:lnTo>
                    <a:pt x="54" y="167"/>
                  </a:lnTo>
                  <a:lnTo>
                    <a:pt x="60" y="165"/>
                  </a:lnTo>
                  <a:lnTo>
                    <a:pt x="63" y="162"/>
                  </a:lnTo>
                  <a:lnTo>
                    <a:pt x="63" y="156"/>
                  </a:lnTo>
                  <a:lnTo>
                    <a:pt x="63" y="88"/>
                  </a:lnTo>
                  <a:lnTo>
                    <a:pt x="14" y="11"/>
                  </a:lnTo>
                  <a:lnTo>
                    <a:pt x="9" y="6"/>
                  </a:lnTo>
                  <a:lnTo>
                    <a:pt x="0" y="0"/>
                  </a:lnTo>
                  <a:lnTo>
                    <a:pt x="48" y="0"/>
                  </a:lnTo>
                  <a:lnTo>
                    <a:pt x="45" y="0"/>
                  </a:lnTo>
                  <a:lnTo>
                    <a:pt x="43" y="3"/>
                  </a:lnTo>
                  <a:lnTo>
                    <a:pt x="43" y="8"/>
                  </a:lnTo>
                  <a:lnTo>
                    <a:pt x="45" y="14"/>
                  </a:lnTo>
                  <a:lnTo>
                    <a:pt x="80" y="77"/>
                  </a:lnTo>
                  <a:lnTo>
                    <a:pt x="114" y="11"/>
                  </a:lnTo>
                  <a:lnTo>
                    <a:pt x="114" y="6"/>
                  </a:lnTo>
                  <a:lnTo>
                    <a:pt x="114" y="3"/>
                  </a:lnTo>
                  <a:lnTo>
                    <a:pt x="108" y="0"/>
                  </a:lnTo>
                  <a:lnTo>
                    <a:pt x="142" y="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1753"/>
            <p:cNvSpPr>
              <a:spLocks noEditPoints="1"/>
            </p:cNvSpPr>
            <p:nvPr userDrawn="1"/>
          </p:nvSpPr>
          <p:spPr bwMode="auto">
            <a:xfrm>
              <a:off x="4192" y="2863"/>
              <a:ext cx="155" cy="172"/>
            </a:xfrm>
            <a:custGeom>
              <a:avLst/>
              <a:gdLst>
                <a:gd name="T0" fmla="*/ 77 w 156"/>
                <a:gd name="T1" fmla="*/ 157 h 173"/>
                <a:gd name="T2" fmla="*/ 48 w 156"/>
                <a:gd name="T3" fmla="*/ 149 h 173"/>
                <a:gd name="T4" fmla="*/ 23 w 156"/>
                <a:gd name="T5" fmla="*/ 132 h 173"/>
                <a:gd name="T6" fmla="*/ 6 w 156"/>
                <a:gd name="T7" fmla="*/ 103 h 173"/>
                <a:gd name="T8" fmla="*/ 0 w 156"/>
                <a:gd name="T9" fmla="*/ 85 h 173"/>
                <a:gd name="T10" fmla="*/ 3 w 156"/>
                <a:gd name="T11" fmla="*/ 68 h 173"/>
                <a:gd name="T12" fmla="*/ 14 w 156"/>
                <a:gd name="T13" fmla="*/ 40 h 173"/>
                <a:gd name="T14" fmla="*/ 34 w 156"/>
                <a:gd name="T15" fmla="*/ 14 h 173"/>
                <a:gd name="T16" fmla="*/ 62 w 156"/>
                <a:gd name="T17" fmla="*/ 3 h 173"/>
                <a:gd name="T18" fmla="*/ 78 w 156"/>
                <a:gd name="T19" fmla="*/ 0 h 173"/>
                <a:gd name="T20" fmla="*/ 92 w 156"/>
                <a:gd name="T21" fmla="*/ 6 h 173"/>
                <a:gd name="T22" fmla="*/ 117 w 156"/>
                <a:gd name="T23" fmla="*/ 23 h 173"/>
                <a:gd name="T24" fmla="*/ 134 w 156"/>
                <a:gd name="T25" fmla="*/ 51 h 173"/>
                <a:gd name="T26" fmla="*/ 140 w 156"/>
                <a:gd name="T27" fmla="*/ 86 h 173"/>
                <a:gd name="T28" fmla="*/ 140 w 156"/>
                <a:gd name="T29" fmla="*/ 92 h 173"/>
                <a:gd name="T30" fmla="*/ 126 w 156"/>
                <a:gd name="T31" fmla="*/ 123 h 173"/>
                <a:gd name="T32" fmla="*/ 103 w 156"/>
                <a:gd name="T33" fmla="*/ 146 h 173"/>
                <a:gd name="T34" fmla="*/ 78 w 156"/>
                <a:gd name="T35" fmla="*/ 157 h 173"/>
                <a:gd name="T36" fmla="*/ 77 w 156"/>
                <a:gd name="T37" fmla="*/ 157 h 173"/>
                <a:gd name="T38" fmla="*/ 25 w 156"/>
                <a:gd name="T39" fmla="*/ 82 h 173"/>
                <a:gd name="T40" fmla="*/ 31 w 156"/>
                <a:gd name="T41" fmla="*/ 103 h 173"/>
                <a:gd name="T42" fmla="*/ 43 w 156"/>
                <a:gd name="T43" fmla="*/ 126 h 173"/>
                <a:gd name="T44" fmla="*/ 60 w 156"/>
                <a:gd name="T45" fmla="*/ 140 h 173"/>
                <a:gd name="T46" fmla="*/ 78 w 156"/>
                <a:gd name="T47" fmla="*/ 146 h 173"/>
                <a:gd name="T48" fmla="*/ 78 w 156"/>
                <a:gd name="T49" fmla="*/ 143 h 173"/>
                <a:gd name="T50" fmla="*/ 95 w 156"/>
                <a:gd name="T51" fmla="*/ 135 h 173"/>
                <a:gd name="T52" fmla="*/ 106 w 156"/>
                <a:gd name="T53" fmla="*/ 115 h 173"/>
                <a:gd name="T54" fmla="*/ 115 w 156"/>
                <a:gd name="T55" fmla="*/ 89 h 173"/>
                <a:gd name="T56" fmla="*/ 115 w 156"/>
                <a:gd name="T57" fmla="*/ 86 h 173"/>
                <a:gd name="T58" fmla="*/ 112 w 156"/>
                <a:gd name="T59" fmla="*/ 57 h 173"/>
                <a:gd name="T60" fmla="*/ 100 w 156"/>
                <a:gd name="T61" fmla="*/ 31 h 173"/>
                <a:gd name="T62" fmla="*/ 86 w 156"/>
                <a:gd name="T63" fmla="*/ 17 h 173"/>
                <a:gd name="T64" fmla="*/ 78 w 156"/>
                <a:gd name="T65" fmla="*/ 11 h 173"/>
                <a:gd name="T66" fmla="*/ 68 w 156"/>
                <a:gd name="T67" fmla="*/ 11 h 173"/>
                <a:gd name="T68" fmla="*/ 48 w 156"/>
                <a:gd name="T69" fmla="*/ 23 h 173"/>
                <a:gd name="T70" fmla="*/ 34 w 156"/>
                <a:gd name="T71" fmla="*/ 40 h 173"/>
                <a:gd name="T72" fmla="*/ 28 w 156"/>
                <a:gd name="T73" fmla="*/ 65 h 173"/>
                <a:gd name="T74" fmla="*/ 25 w 156"/>
                <a:gd name="T75" fmla="*/ 82 h 173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56" h="173">
                  <a:moveTo>
                    <a:pt x="77" y="173"/>
                  </a:moveTo>
                  <a:lnTo>
                    <a:pt x="77" y="173"/>
                  </a:lnTo>
                  <a:lnTo>
                    <a:pt x="62" y="170"/>
                  </a:lnTo>
                  <a:lnTo>
                    <a:pt x="48" y="165"/>
                  </a:lnTo>
                  <a:lnTo>
                    <a:pt x="34" y="159"/>
                  </a:lnTo>
                  <a:lnTo>
                    <a:pt x="23" y="148"/>
                  </a:lnTo>
                  <a:lnTo>
                    <a:pt x="14" y="134"/>
                  </a:lnTo>
                  <a:lnTo>
                    <a:pt x="6" y="119"/>
                  </a:lnTo>
                  <a:lnTo>
                    <a:pt x="3" y="102"/>
                  </a:lnTo>
                  <a:lnTo>
                    <a:pt x="0" y="85"/>
                  </a:lnTo>
                  <a:lnTo>
                    <a:pt x="3" y="68"/>
                  </a:lnTo>
                  <a:lnTo>
                    <a:pt x="6" y="54"/>
                  </a:lnTo>
                  <a:lnTo>
                    <a:pt x="14" y="40"/>
                  </a:lnTo>
                  <a:lnTo>
                    <a:pt x="23" y="26"/>
                  </a:lnTo>
                  <a:lnTo>
                    <a:pt x="34" y="14"/>
                  </a:lnTo>
                  <a:lnTo>
                    <a:pt x="48" y="6"/>
                  </a:lnTo>
                  <a:lnTo>
                    <a:pt x="62" y="3"/>
                  </a:lnTo>
                  <a:lnTo>
                    <a:pt x="82" y="0"/>
                  </a:lnTo>
                  <a:lnTo>
                    <a:pt x="94" y="3"/>
                  </a:lnTo>
                  <a:lnTo>
                    <a:pt x="108" y="6"/>
                  </a:lnTo>
                  <a:lnTo>
                    <a:pt x="122" y="14"/>
                  </a:lnTo>
                  <a:lnTo>
                    <a:pt x="133" y="23"/>
                  </a:lnTo>
                  <a:lnTo>
                    <a:pt x="142" y="37"/>
                  </a:lnTo>
                  <a:lnTo>
                    <a:pt x="150" y="51"/>
                  </a:lnTo>
                  <a:lnTo>
                    <a:pt x="156" y="68"/>
                  </a:lnTo>
                  <a:lnTo>
                    <a:pt x="156" y="88"/>
                  </a:lnTo>
                  <a:lnTo>
                    <a:pt x="156" y="108"/>
                  </a:lnTo>
                  <a:lnTo>
                    <a:pt x="150" y="125"/>
                  </a:lnTo>
                  <a:lnTo>
                    <a:pt x="142" y="139"/>
                  </a:lnTo>
                  <a:lnTo>
                    <a:pt x="131" y="153"/>
                  </a:lnTo>
                  <a:lnTo>
                    <a:pt x="119" y="162"/>
                  </a:lnTo>
                  <a:lnTo>
                    <a:pt x="105" y="168"/>
                  </a:lnTo>
                  <a:lnTo>
                    <a:pt x="91" y="173"/>
                  </a:lnTo>
                  <a:lnTo>
                    <a:pt x="77" y="173"/>
                  </a:lnTo>
                  <a:close/>
                  <a:moveTo>
                    <a:pt x="25" y="82"/>
                  </a:moveTo>
                  <a:lnTo>
                    <a:pt x="25" y="82"/>
                  </a:lnTo>
                  <a:lnTo>
                    <a:pt x="28" y="102"/>
                  </a:lnTo>
                  <a:lnTo>
                    <a:pt x="31" y="119"/>
                  </a:lnTo>
                  <a:lnTo>
                    <a:pt x="37" y="131"/>
                  </a:lnTo>
                  <a:lnTo>
                    <a:pt x="43" y="142"/>
                  </a:lnTo>
                  <a:lnTo>
                    <a:pt x="51" y="151"/>
                  </a:lnTo>
                  <a:lnTo>
                    <a:pt x="60" y="156"/>
                  </a:lnTo>
                  <a:lnTo>
                    <a:pt x="71" y="159"/>
                  </a:lnTo>
                  <a:lnTo>
                    <a:pt x="79" y="162"/>
                  </a:lnTo>
                  <a:lnTo>
                    <a:pt x="91" y="159"/>
                  </a:lnTo>
                  <a:lnTo>
                    <a:pt x="102" y="156"/>
                  </a:lnTo>
                  <a:lnTo>
                    <a:pt x="111" y="151"/>
                  </a:lnTo>
                  <a:lnTo>
                    <a:pt x="116" y="142"/>
                  </a:lnTo>
                  <a:lnTo>
                    <a:pt x="122" y="131"/>
                  </a:lnTo>
                  <a:lnTo>
                    <a:pt x="128" y="119"/>
                  </a:lnTo>
                  <a:lnTo>
                    <a:pt x="131" y="105"/>
                  </a:lnTo>
                  <a:lnTo>
                    <a:pt x="131" y="88"/>
                  </a:lnTo>
                  <a:lnTo>
                    <a:pt x="131" y="71"/>
                  </a:lnTo>
                  <a:lnTo>
                    <a:pt x="128" y="57"/>
                  </a:lnTo>
                  <a:lnTo>
                    <a:pt x="122" y="43"/>
                  </a:lnTo>
                  <a:lnTo>
                    <a:pt x="116" y="31"/>
                  </a:lnTo>
                  <a:lnTo>
                    <a:pt x="111" y="23"/>
                  </a:lnTo>
                  <a:lnTo>
                    <a:pt x="102" y="17"/>
                  </a:lnTo>
                  <a:lnTo>
                    <a:pt x="91" y="11"/>
                  </a:lnTo>
                  <a:lnTo>
                    <a:pt x="79" y="11"/>
                  </a:lnTo>
                  <a:lnTo>
                    <a:pt x="68" y="11"/>
                  </a:lnTo>
                  <a:lnTo>
                    <a:pt x="57" y="14"/>
                  </a:lnTo>
                  <a:lnTo>
                    <a:pt x="48" y="23"/>
                  </a:lnTo>
                  <a:lnTo>
                    <a:pt x="40" y="28"/>
                  </a:lnTo>
                  <a:lnTo>
                    <a:pt x="34" y="40"/>
                  </a:lnTo>
                  <a:lnTo>
                    <a:pt x="31" y="51"/>
                  </a:lnTo>
                  <a:lnTo>
                    <a:pt x="28" y="65"/>
                  </a:lnTo>
                  <a:lnTo>
                    <a:pt x="25" y="82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1754"/>
            <p:cNvSpPr>
              <a:spLocks/>
            </p:cNvSpPr>
            <p:nvPr userDrawn="1"/>
          </p:nvSpPr>
          <p:spPr bwMode="auto">
            <a:xfrm>
              <a:off x="4365" y="2867"/>
              <a:ext cx="100" cy="167"/>
            </a:xfrm>
            <a:custGeom>
              <a:avLst/>
              <a:gdLst>
                <a:gd name="T0" fmla="*/ 37 w 100"/>
                <a:gd name="T1" fmla="*/ 167 h 167"/>
                <a:gd name="T2" fmla="*/ 0 w 100"/>
                <a:gd name="T3" fmla="*/ 167 h 167"/>
                <a:gd name="T4" fmla="*/ 0 w 100"/>
                <a:gd name="T5" fmla="*/ 167 h 167"/>
                <a:gd name="T6" fmla="*/ 6 w 100"/>
                <a:gd name="T7" fmla="*/ 165 h 167"/>
                <a:gd name="T8" fmla="*/ 6 w 100"/>
                <a:gd name="T9" fmla="*/ 156 h 167"/>
                <a:gd name="T10" fmla="*/ 6 w 100"/>
                <a:gd name="T11" fmla="*/ 11 h 167"/>
                <a:gd name="T12" fmla="*/ 6 w 100"/>
                <a:gd name="T13" fmla="*/ 11 h 167"/>
                <a:gd name="T14" fmla="*/ 6 w 100"/>
                <a:gd name="T15" fmla="*/ 3 h 167"/>
                <a:gd name="T16" fmla="*/ 0 w 100"/>
                <a:gd name="T17" fmla="*/ 0 h 167"/>
                <a:gd name="T18" fmla="*/ 100 w 100"/>
                <a:gd name="T19" fmla="*/ 0 h 167"/>
                <a:gd name="T20" fmla="*/ 100 w 100"/>
                <a:gd name="T21" fmla="*/ 23 h 167"/>
                <a:gd name="T22" fmla="*/ 100 w 100"/>
                <a:gd name="T23" fmla="*/ 23 h 167"/>
                <a:gd name="T24" fmla="*/ 91 w 100"/>
                <a:gd name="T25" fmla="*/ 14 h 167"/>
                <a:gd name="T26" fmla="*/ 77 w 100"/>
                <a:gd name="T27" fmla="*/ 11 h 167"/>
                <a:gd name="T28" fmla="*/ 77 w 100"/>
                <a:gd name="T29" fmla="*/ 11 h 167"/>
                <a:gd name="T30" fmla="*/ 31 w 100"/>
                <a:gd name="T31" fmla="*/ 11 h 167"/>
                <a:gd name="T32" fmla="*/ 31 w 100"/>
                <a:gd name="T33" fmla="*/ 68 h 167"/>
                <a:gd name="T34" fmla="*/ 71 w 100"/>
                <a:gd name="T35" fmla="*/ 68 h 167"/>
                <a:gd name="T36" fmla="*/ 71 w 100"/>
                <a:gd name="T37" fmla="*/ 68 h 167"/>
                <a:gd name="T38" fmla="*/ 77 w 100"/>
                <a:gd name="T39" fmla="*/ 65 h 167"/>
                <a:gd name="T40" fmla="*/ 80 w 100"/>
                <a:gd name="T41" fmla="*/ 62 h 167"/>
                <a:gd name="T42" fmla="*/ 80 w 100"/>
                <a:gd name="T43" fmla="*/ 88 h 167"/>
                <a:gd name="T44" fmla="*/ 80 w 100"/>
                <a:gd name="T45" fmla="*/ 88 h 167"/>
                <a:gd name="T46" fmla="*/ 77 w 100"/>
                <a:gd name="T47" fmla="*/ 82 h 167"/>
                <a:gd name="T48" fmla="*/ 71 w 100"/>
                <a:gd name="T49" fmla="*/ 82 h 167"/>
                <a:gd name="T50" fmla="*/ 31 w 100"/>
                <a:gd name="T51" fmla="*/ 82 h 167"/>
                <a:gd name="T52" fmla="*/ 31 w 100"/>
                <a:gd name="T53" fmla="*/ 156 h 167"/>
                <a:gd name="T54" fmla="*/ 31 w 100"/>
                <a:gd name="T55" fmla="*/ 156 h 167"/>
                <a:gd name="T56" fmla="*/ 31 w 100"/>
                <a:gd name="T57" fmla="*/ 165 h 167"/>
                <a:gd name="T58" fmla="*/ 37 w 100"/>
                <a:gd name="T59" fmla="*/ 167 h 167"/>
                <a:gd name="T60" fmla="*/ 37 w 100"/>
                <a:gd name="T61" fmla="*/ 167 h 167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00" h="167">
                  <a:moveTo>
                    <a:pt x="37" y="167"/>
                  </a:moveTo>
                  <a:lnTo>
                    <a:pt x="0" y="167"/>
                  </a:lnTo>
                  <a:lnTo>
                    <a:pt x="6" y="165"/>
                  </a:lnTo>
                  <a:lnTo>
                    <a:pt x="6" y="156"/>
                  </a:lnTo>
                  <a:lnTo>
                    <a:pt x="6" y="11"/>
                  </a:lnTo>
                  <a:lnTo>
                    <a:pt x="6" y="3"/>
                  </a:lnTo>
                  <a:lnTo>
                    <a:pt x="0" y="0"/>
                  </a:lnTo>
                  <a:lnTo>
                    <a:pt x="100" y="0"/>
                  </a:lnTo>
                  <a:lnTo>
                    <a:pt x="100" y="23"/>
                  </a:lnTo>
                  <a:lnTo>
                    <a:pt x="91" y="14"/>
                  </a:lnTo>
                  <a:lnTo>
                    <a:pt x="77" y="11"/>
                  </a:lnTo>
                  <a:lnTo>
                    <a:pt x="31" y="11"/>
                  </a:lnTo>
                  <a:lnTo>
                    <a:pt x="31" y="68"/>
                  </a:lnTo>
                  <a:lnTo>
                    <a:pt x="71" y="68"/>
                  </a:lnTo>
                  <a:lnTo>
                    <a:pt x="77" y="65"/>
                  </a:lnTo>
                  <a:lnTo>
                    <a:pt x="80" y="62"/>
                  </a:lnTo>
                  <a:lnTo>
                    <a:pt x="80" y="88"/>
                  </a:lnTo>
                  <a:lnTo>
                    <a:pt x="77" y="82"/>
                  </a:lnTo>
                  <a:lnTo>
                    <a:pt x="71" y="82"/>
                  </a:lnTo>
                  <a:lnTo>
                    <a:pt x="31" y="82"/>
                  </a:lnTo>
                  <a:lnTo>
                    <a:pt x="31" y="156"/>
                  </a:lnTo>
                  <a:lnTo>
                    <a:pt x="31" y="165"/>
                  </a:lnTo>
                  <a:lnTo>
                    <a:pt x="37" y="167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" name="Rectangle 7"/>
          <p:cNvSpPr txBox="1">
            <a:spLocks noChangeArrowheads="1"/>
          </p:cNvSpPr>
          <p:nvPr userDrawn="1"/>
        </p:nvSpPr>
        <p:spPr bwMode="auto">
          <a:xfrm>
            <a:off x="2347609" y="6201308"/>
            <a:ext cx="3097213" cy="4683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b"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dirty="0" smtClean="0">
                <a:solidFill>
                  <a:srgbClr val="F8F8F8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sz="1535" dirty="0" smtClean="0">
                <a:latin typeface="Georgia" panose="02040502050405020303" pitchFamily="18" charset="0"/>
              </a:rPr>
              <a:t>Institute</a:t>
            </a:r>
            <a:r>
              <a:rPr lang="en-US" sz="1535" baseline="0" dirty="0" smtClean="0">
                <a:latin typeface="Georgia" panose="02040502050405020303" pitchFamily="18" charset="0"/>
              </a:rPr>
              <a:t> for Learning Innovation</a:t>
            </a:r>
            <a:br>
              <a:rPr lang="en-US" sz="1535" baseline="0" dirty="0" smtClean="0">
                <a:latin typeface="Georgia" panose="02040502050405020303" pitchFamily="18" charset="0"/>
              </a:rPr>
            </a:br>
            <a:r>
              <a:rPr lang="en-US" sz="1535" baseline="0" dirty="0" smtClean="0">
                <a:latin typeface="Georgia" panose="02040502050405020303" pitchFamily="18" charset="0"/>
              </a:rPr>
              <a:t>and Development</a:t>
            </a:r>
            <a:endParaRPr lang="en-US" sz="1200" dirty="0">
              <a:latin typeface="Georgia" panose="02040502050405020303" pitchFamily="18" charset="0"/>
            </a:endParaRP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58775" y="1592796"/>
            <a:ext cx="8426450" cy="1873250"/>
          </a:xfrm>
        </p:spPr>
        <p:txBody>
          <a:bodyPr anchor="t"/>
          <a:lstStyle>
            <a:lvl1pPr>
              <a:lnSpc>
                <a:spcPct val="90000"/>
              </a:lnSpc>
              <a:defRPr sz="4800" b="0">
                <a:solidFill>
                  <a:srgbClr val="F8F8F8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  <a:endParaRPr lang="en-GB" noProof="0" dirty="0" smtClean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58775" y="3681028"/>
            <a:ext cx="8426450" cy="1332148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ct val="0"/>
              </a:spcBef>
              <a:spcAft>
                <a:spcPct val="45000"/>
              </a:spcAft>
              <a:buFont typeface="Wingdings" pitchFamily="2" charset="2"/>
              <a:buNone/>
              <a:defRPr sz="2800">
                <a:solidFill>
                  <a:srgbClr val="CCE5E9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59532" y="5109725"/>
            <a:ext cx="3997325" cy="803551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aseline="0">
                <a:solidFill>
                  <a:srgbClr val="F8F8F8"/>
                </a:solidFill>
              </a:defRPr>
            </a:lvl1pPr>
          </a:lstStyle>
          <a:p>
            <a:pPr lvl="0"/>
            <a:r>
              <a:rPr lang="en-GB" smtClean="0"/>
              <a:t>Click to edit Master text styles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775" y="5913276"/>
            <a:ext cx="687943" cy="836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315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Slide">
    <p:bg>
      <p:bgPr>
        <a:gradFill rotWithShape="0">
          <a:gsLst>
            <a:gs pos="0">
              <a:schemeClr val="tx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730"/>
          <p:cNvGrpSpPr>
            <a:grpSpLocks/>
          </p:cNvGrpSpPr>
          <p:nvPr userDrawn="1"/>
        </p:nvGrpSpPr>
        <p:grpSpPr bwMode="auto">
          <a:xfrm>
            <a:off x="6051550" y="368300"/>
            <a:ext cx="2697163" cy="585788"/>
            <a:chOff x="1610" y="2863"/>
            <a:chExt cx="3221" cy="699"/>
          </a:xfrm>
        </p:grpSpPr>
        <p:sp>
          <p:nvSpPr>
            <p:cNvPr id="4" name="Freeform 1731"/>
            <p:cNvSpPr>
              <a:spLocks/>
            </p:cNvSpPr>
            <p:nvPr userDrawn="1"/>
          </p:nvSpPr>
          <p:spPr bwMode="auto">
            <a:xfrm>
              <a:off x="1610" y="2971"/>
              <a:ext cx="264" cy="449"/>
            </a:xfrm>
            <a:custGeom>
              <a:avLst/>
              <a:gdLst>
                <a:gd name="T0" fmla="*/ 142 w 264"/>
                <a:gd name="T1" fmla="*/ 179 h 449"/>
                <a:gd name="T2" fmla="*/ 210 w 264"/>
                <a:gd name="T3" fmla="*/ 216 h 449"/>
                <a:gd name="T4" fmla="*/ 247 w 264"/>
                <a:gd name="T5" fmla="*/ 253 h 449"/>
                <a:gd name="T6" fmla="*/ 256 w 264"/>
                <a:gd name="T7" fmla="*/ 267 h 449"/>
                <a:gd name="T8" fmla="*/ 264 w 264"/>
                <a:gd name="T9" fmla="*/ 298 h 449"/>
                <a:gd name="T10" fmla="*/ 264 w 264"/>
                <a:gd name="T11" fmla="*/ 318 h 449"/>
                <a:gd name="T12" fmla="*/ 253 w 264"/>
                <a:gd name="T13" fmla="*/ 369 h 449"/>
                <a:gd name="T14" fmla="*/ 222 w 264"/>
                <a:gd name="T15" fmla="*/ 412 h 449"/>
                <a:gd name="T16" fmla="*/ 199 w 264"/>
                <a:gd name="T17" fmla="*/ 429 h 449"/>
                <a:gd name="T18" fmla="*/ 148 w 264"/>
                <a:gd name="T19" fmla="*/ 446 h 449"/>
                <a:gd name="T20" fmla="*/ 122 w 264"/>
                <a:gd name="T21" fmla="*/ 449 h 449"/>
                <a:gd name="T22" fmla="*/ 60 w 264"/>
                <a:gd name="T23" fmla="*/ 440 h 449"/>
                <a:gd name="T24" fmla="*/ 34 w 264"/>
                <a:gd name="T25" fmla="*/ 429 h 449"/>
                <a:gd name="T26" fmla="*/ 0 w 264"/>
                <a:gd name="T27" fmla="*/ 318 h 449"/>
                <a:gd name="T28" fmla="*/ 9 w 264"/>
                <a:gd name="T29" fmla="*/ 338 h 449"/>
                <a:gd name="T30" fmla="*/ 28 w 264"/>
                <a:gd name="T31" fmla="*/ 375 h 449"/>
                <a:gd name="T32" fmla="*/ 43 w 264"/>
                <a:gd name="T33" fmla="*/ 392 h 449"/>
                <a:gd name="T34" fmla="*/ 74 w 264"/>
                <a:gd name="T35" fmla="*/ 415 h 449"/>
                <a:gd name="T36" fmla="*/ 116 w 264"/>
                <a:gd name="T37" fmla="*/ 423 h 449"/>
                <a:gd name="T38" fmla="*/ 139 w 264"/>
                <a:gd name="T39" fmla="*/ 421 h 449"/>
                <a:gd name="T40" fmla="*/ 173 w 264"/>
                <a:gd name="T41" fmla="*/ 406 h 449"/>
                <a:gd name="T42" fmla="*/ 185 w 264"/>
                <a:gd name="T43" fmla="*/ 395 h 449"/>
                <a:gd name="T44" fmla="*/ 199 w 264"/>
                <a:gd name="T45" fmla="*/ 367 h 449"/>
                <a:gd name="T46" fmla="*/ 205 w 264"/>
                <a:gd name="T47" fmla="*/ 335 h 449"/>
                <a:gd name="T48" fmla="*/ 205 w 264"/>
                <a:gd name="T49" fmla="*/ 318 h 449"/>
                <a:gd name="T50" fmla="*/ 193 w 264"/>
                <a:gd name="T51" fmla="*/ 290 h 449"/>
                <a:gd name="T52" fmla="*/ 185 w 264"/>
                <a:gd name="T53" fmla="*/ 278 h 449"/>
                <a:gd name="T54" fmla="*/ 97 w 264"/>
                <a:gd name="T55" fmla="*/ 230 h 449"/>
                <a:gd name="T56" fmla="*/ 74 w 264"/>
                <a:gd name="T57" fmla="*/ 219 h 449"/>
                <a:gd name="T58" fmla="*/ 37 w 264"/>
                <a:gd name="T59" fmla="*/ 193 h 449"/>
                <a:gd name="T60" fmla="*/ 26 w 264"/>
                <a:gd name="T61" fmla="*/ 179 h 449"/>
                <a:gd name="T62" fmla="*/ 9 w 264"/>
                <a:gd name="T63" fmla="*/ 148 h 449"/>
                <a:gd name="T64" fmla="*/ 3 w 264"/>
                <a:gd name="T65" fmla="*/ 114 h 449"/>
                <a:gd name="T66" fmla="*/ 6 w 264"/>
                <a:gd name="T67" fmla="*/ 88 h 449"/>
                <a:gd name="T68" fmla="*/ 26 w 264"/>
                <a:gd name="T69" fmla="*/ 45 h 449"/>
                <a:gd name="T70" fmla="*/ 43 w 264"/>
                <a:gd name="T71" fmla="*/ 28 h 449"/>
                <a:gd name="T72" fmla="*/ 85 w 264"/>
                <a:gd name="T73" fmla="*/ 6 h 449"/>
                <a:gd name="T74" fmla="*/ 136 w 264"/>
                <a:gd name="T75" fmla="*/ 0 h 449"/>
                <a:gd name="T76" fmla="*/ 162 w 264"/>
                <a:gd name="T77" fmla="*/ 0 h 449"/>
                <a:gd name="T78" fmla="*/ 207 w 264"/>
                <a:gd name="T79" fmla="*/ 14 h 449"/>
                <a:gd name="T80" fmla="*/ 230 w 264"/>
                <a:gd name="T81" fmla="*/ 108 h 449"/>
                <a:gd name="T82" fmla="*/ 227 w 264"/>
                <a:gd name="T83" fmla="*/ 94 h 449"/>
                <a:gd name="T84" fmla="*/ 207 w 264"/>
                <a:gd name="T85" fmla="*/ 65 h 449"/>
                <a:gd name="T86" fmla="*/ 196 w 264"/>
                <a:gd name="T87" fmla="*/ 51 h 449"/>
                <a:gd name="T88" fmla="*/ 165 w 264"/>
                <a:gd name="T89" fmla="*/ 31 h 449"/>
                <a:gd name="T90" fmla="*/ 128 w 264"/>
                <a:gd name="T91" fmla="*/ 26 h 449"/>
                <a:gd name="T92" fmla="*/ 108 w 264"/>
                <a:gd name="T93" fmla="*/ 26 h 449"/>
                <a:gd name="T94" fmla="*/ 82 w 264"/>
                <a:gd name="T95" fmla="*/ 37 h 449"/>
                <a:gd name="T96" fmla="*/ 71 w 264"/>
                <a:gd name="T97" fmla="*/ 48 h 449"/>
                <a:gd name="T98" fmla="*/ 60 w 264"/>
                <a:gd name="T99" fmla="*/ 68 h 449"/>
                <a:gd name="T100" fmla="*/ 54 w 264"/>
                <a:gd name="T101" fmla="*/ 94 h 449"/>
                <a:gd name="T102" fmla="*/ 57 w 264"/>
                <a:gd name="T103" fmla="*/ 108 h 449"/>
                <a:gd name="T104" fmla="*/ 65 w 264"/>
                <a:gd name="T105" fmla="*/ 128 h 449"/>
                <a:gd name="T106" fmla="*/ 71 w 264"/>
                <a:gd name="T107" fmla="*/ 139 h 449"/>
                <a:gd name="T108" fmla="*/ 142 w 264"/>
                <a:gd name="T109" fmla="*/ 179 h 449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64" h="449">
                  <a:moveTo>
                    <a:pt x="142" y="179"/>
                  </a:moveTo>
                  <a:lnTo>
                    <a:pt x="142" y="179"/>
                  </a:lnTo>
                  <a:lnTo>
                    <a:pt x="210" y="216"/>
                  </a:lnTo>
                  <a:lnTo>
                    <a:pt x="230" y="233"/>
                  </a:lnTo>
                  <a:lnTo>
                    <a:pt x="247" y="253"/>
                  </a:lnTo>
                  <a:lnTo>
                    <a:pt x="256" y="267"/>
                  </a:lnTo>
                  <a:lnTo>
                    <a:pt x="261" y="281"/>
                  </a:lnTo>
                  <a:lnTo>
                    <a:pt x="264" y="298"/>
                  </a:lnTo>
                  <a:lnTo>
                    <a:pt x="264" y="318"/>
                  </a:lnTo>
                  <a:lnTo>
                    <a:pt x="261" y="347"/>
                  </a:lnTo>
                  <a:lnTo>
                    <a:pt x="253" y="369"/>
                  </a:lnTo>
                  <a:lnTo>
                    <a:pt x="239" y="392"/>
                  </a:lnTo>
                  <a:lnTo>
                    <a:pt x="222" y="412"/>
                  </a:lnTo>
                  <a:lnTo>
                    <a:pt x="199" y="429"/>
                  </a:lnTo>
                  <a:lnTo>
                    <a:pt x="173" y="440"/>
                  </a:lnTo>
                  <a:lnTo>
                    <a:pt x="148" y="446"/>
                  </a:lnTo>
                  <a:lnTo>
                    <a:pt x="122" y="449"/>
                  </a:lnTo>
                  <a:lnTo>
                    <a:pt x="88" y="446"/>
                  </a:lnTo>
                  <a:lnTo>
                    <a:pt x="60" y="440"/>
                  </a:lnTo>
                  <a:lnTo>
                    <a:pt x="34" y="429"/>
                  </a:lnTo>
                  <a:lnTo>
                    <a:pt x="3" y="415"/>
                  </a:lnTo>
                  <a:lnTo>
                    <a:pt x="0" y="318"/>
                  </a:lnTo>
                  <a:lnTo>
                    <a:pt x="9" y="338"/>
                  </a:lnTo>
                  <a:lnTo>
                    <a:pt x="17" y="358"/>
                  </a:lnTo>
                  <a:lnTo>
                    <a:pt x="28" y="375"/>
                  </a:lnTo>
                  <a:lnTo>
                    <a:pt x="43" y="392"/>
                  </a:lnTo>
                  <a:lnTo>
                    <a:pt x="57" y="406"/>
                  </a:lnTo>
                  <a:lnTo>
                    <a:pt x="74" y="415"/>
                  </a:lnTo>
                  <a:lnTo>
                    <a:pt x="94" y="421"/>
                  </a:lnTo>
                  <a:lnTo>
                    <a:pt x="116" y="423"/>
                  </a:lnTo>
                  <a:lnTo>
                    <a:pt x="139" y="421"/>
                  </a:lnTo>
                  <a:lnTo>
                    <a:pt x="156" y="415"/>
                  </a:lnTo>
                  <a:lnTo>
                    <a:pt x="173" y="406"/>
                  </a:lnTo>
                  <a:lnTo>
                    <a:pt x="185" y="395"/>
                  </a:lnTo>
                  <a:lnTo>
                    <a:pt x="193" y="381"/>
                  </a:lnTo>
                  <a:lnTo>
                    <a:pt x="199" y="367"/>
                  </a:lnTo>
                  <a:lnTo>
                    <a:pt x="205" y="352"/>
                  </a:lnTo>
                  <a:lnTo>
                    <a:pt x="205" y="335"/>
                  </a:lnTo>
                  <a:lnTo>
                    <a:pt x="205" y="318"/>
                  </a:lnTo>
                  <a:lnTo>
                    <a:pt x="199" y="301"/>
                  </a:lnTo>
                  <a:lnTo>
                    <a:pt x="193" y="290"/>
                  </a:lnTo>
                  <a:lnTo>
                    <a:pt x="185" y="278"/>
                  </a:lnTo>
                  <a:lnTo>
                    <a:pt x="153" y="259"/>
                  </a:lnTo>
                  <a:lnTo>
                    <a:pt x="97" y="230"/>
                  </a:lnTo>
                  <a:lnTo>
                    <a:pt x="74" y="219"/>
                  </a:lnTo>
                  <a:lnTo>
                    <a:pt x="54" y="205"/>
                  </a:lnTo>
                  <a:lnTo>
                    <a:pt x="37" y="193"/>
                  </a:lnTo>
                  <a:lnTo>
                    <a:pt x="26" y="179"/>
                  </a:lnTo>
                  <a:lnTo>
                    <a:pt x="14" y="165"/>
                  </a:lnTo>
                  <a:lnTo>
                    <a:pt x="9" y="148"/>
                  </a:lnTo>
                  <a:lnTo>
                    <a:pt x="3" y="131"/>
                  </a:lnTo>
                  <a:lnTo>
                    <a:pt x="3" y="114"/>
                  </a:lnTo>
                  <a:lnTo>
                    <a:pt x="6" y="88"/>
                  </a:lnTo>
                  <a:lnTo>
                    <a:pt x="11" y="65"/>
                  </a:lnTo>
                  <a:lnTo>
                    <a:pt x="26" y="45"/>
                  </a:lnTo>
                  <a:lnTo>
                    <a:pt x="43" y="28"/>
                  </a:lnTo>
                  <a:lnTo>
                    <a:pt x="65" y="17"/>
                  </a:lnTo>
                  <a:lnTo>
                    <a:pt x="85" y="6"/>
                  </a:lnTo>
                  <a:lnTo>
                    <a:pt x="111" y="0"/>
                  </a:lnTo>
                  <a:lnTo>
                    <a:pt x="136" y="0"/>
                  </a:lnTo>
                  <a:lnTo>
                    <a:pt x="162" y="0"/>
                  </a:lnTo>
                  <a:lnTo>
                    <a:pt x="185" y="6"/>
                  </a:lnTo>
                  <a:lnTo>
                    <a:pt x="207" y="14"/>
                  </a:lnTo>
                  <a:lnTo>
                    <a:pt x="227" y="23"/>
                  </a:lnTo>
                  <a:lnTo>
                    <a:pt x="230" y="108"/>
                  </a:lnTo>
                  <a:lnTo>
                    <a:pt x="227" y="94"/>
                  </a:lnTo>
                  <a:lnTo>
                    <a:pt x="219" y="80"/>
                  </a:lnTo>
                  <a:lnTo>
                    <a:pt x="207" y="65"/>
                  </a:lnTo>
                  <a:lnTo>
                    <a:pt x="196" y="51"/>
                  </a:lnTo>
                  <a:lnTo>
                    <a:pt x="182" y="40"/>
                  </a:lnTo>
                  <a:lnTo>
                    <a:pt x="165" y="31"/>
                  </a:lnTo>
                  <a:lnTo>
                    <a:pt x="148" y="28"/>
                  </a:lnTo>
                  <a:lnTo>
                    <a:pt x="128" y="26"/>
                  </a:lnTo>
                  <a:lnTo>
                    <a:pt x="108" y="26"/>
                  </a:lnTo>
                  <a:lnTo>
                    <a:pt x="94" y="31"/>
                  </a:lnTo>
                  <a:lnTo>
                    <a:pt x="82" y="37"/>
                  </a:lnTo>
                  <a:lnTo>
                    <a:pt x="71" y="48"/>
                  </a:lnTo>
                  <a:lnTo>
                    <a:pt x="65" y="57"/>
                  </a:lnTo>
                  <a:lnTo>
                    <a:pt x="60" y="68"/>
                  </a:lnTo>
                  <a:lnTo>
                    <a:pt x="57" y="82"/>
                  </a:lnTo>
                  <a:lnTo>
                    <a:pt x="54" y="94"/>
                  </a:lnTo>
                  <a:lnTo>
                    <a:pt x="57" y="108"/>
                  </a:lnTo>
                  <a:lnTo>
                    <a:pt x="60" y="119"/>
                  </a:lnTo>
                  <a:lnTo>
                    <a:pt x="65" y="128"/>
                  </a:lnTo>
                  <a:lnTo>
                    <a:pt x="71" y="139"/>
                  </a:lnTo>
                  <a:lnTo>
                    <a:pt x="99" y="156"/>
                  </a:lnTo>
                  <a:lnTo>
                    <a:pt x="142" y="179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Freeform 1732"/>
            <p:cNvSpPr>
              <a:spLocks noEditPoints="1"/>
            </p:cNvSpPr>
            <p:nvPr userDrawn="1"/>
          </p:nvSpPr>
          <p:spPr bwMode="auto">
            <a:xfrm>
              <a:off x="1900" y="3109"/>
              <a:ext cx="281" cy="311"/>
            </a:xfrm>
            <a:custGeom>
              <a:avLst/>
              <a:gdLst>
                <a:gd name="T0" fmla="*/ 142 w 281"/>
                <a:gd name="T1" fmla="*/ 0 h 310"/>
                <a:gd name="T2" fmla="*/ 184 w 281"/>
                <a:gd name="T3" fmla="*/ 6 h 310"/>
                <a:gd name="T4" fmla="*/ 218 w 281"/>
                <a:gd name="T5" fmla="*/ 23 h 310"/>
                <a:gd name="T6" fmla="*/ 235 w 281"/>
                <a:gd name="T7" fmla="*/ 34 h 310"/>
                <a:gd name="T8" fmla="*/ 258 w 281"/>
                <a:gd name="T9" fmla="*/ 63 h 310"/>
                <a:gd name="T10" fmla="*/ 267 w 281"/>
                <a:gd name="T11" fmla="*/ 80 h 310"/>
                <a:gd name="T12" fmla="*/ 278 w 281"/>
                <a:gd name="T13" fmla="*/ 117 h 310"/>
                <a:gd name="T14" fmla="*/ 281 w 281"/>
                <a:gd name="T15" fmla="*/ 172 h 310"/>
                <a:gd name="T16" fmla="*/ 281 w 281"/>
                <a:gd name="T17" fmla="*/ 190 h 310"/>
                <a:gd name="T18" fmla="*/ 272 w 281"/>
                <a:gd name="T19" fmla="*/ 226 h 310"/>
                <a:gd name="T20" fmla="*/ 264 w 281"/>
                <a:gd name="T21" fmla="*/ 246 h 310"/>
                <a:gd name="T22" fmla="*/ 241 w 281"/>
                <a:gd name="T23" fmla="*/ 278 h 310"/>
                <a:gd name="T24" fmla="*/ 213 w 281"/>
                <a:gd name="T25" fmla="*/ 306 h 310"/>
                <a:gd name="T26" fmla="*/ 196 w 281"/>
                <a:gd name="T27" fmla="*/ 315 h 310"/>
                <a:gd name="T28" fmla="*/ 159 w 281"/>
                <a:gd name="T29" fmla="*/ 326 h 310"/>
                <a:gd name="T30" fmla="*/ 139 w 281"/>
                <a:gd name="T31" fmla="*/ 326 h 310"/>
                <a:gd name="T32" fmla="*/ 93 w 281"/>
                <a:gd name="T33" fmla="*/ 320 h 310"/>
                <a:gd name="T34" fmla="*/ 65 w 281"/>
                <a:gd name="T35" fmla="*/ 309 h 310"/>
                <a:gd name="T36" fmla="*/ 45 w 281"/>
                <a:gd name="T37" fmla="*/ 289 h 310"/>
                <a:gd name="T38" fmla="*/ 34 w 281"/>
                <a:gd name="T39" fmla="*/ 280 h 310"/>
                <a:gd name="T40" fmla="*/ 8 w 281"/>
                <a:gd name="T41" fmla="*/ 229 h 310"/>
                <a:gd name="T42" fmla="*/ 0 w 281"/>
                <a:gd name="T43" fmla="*/ 172 h 310"/>
                <a:gd name="T44" fmla="*/ 0 w 281"/>
                <a:gd name="T45" fmla="*/ 137 h 310"/>
                <a:gd name="T46" fmla="*/ 8 w 281"/>
                <a:gd name="T47" fmla="*/ 100 h 310"/>
                <a:gd name="T48" fmla="*/ 17 w 281"/>
                <a:gd name="T49" fmla="*/ 80 h 310"/>
                <a:gd name="T50" fmla="*/ 37 w 281"/>
                <a:gd name="T51" fmla="*/ 49 h 310"/>
                <a:gd name="T52" fmla="*/ 68 w 281"/>
                <a:gd name="T53" fmla="*/ 23 h 310"/>
                <a:gd name="T54" fmla="*/ 82 w 281"/>
                <a:gd name="T55" fmla="*/ 12 h 310"/>
                <a:gd name="T56" fmla="*/ 122 w 281"/>
                <a:gd name="T57" fmla="*/ 0 h 310"/>
                <a:gd name="T58" fmla="*/ 142 w 281"/>
                <a:gd name="T59" fmla="*/ 0 h 310"/>
                <a:gd name="T60" fmla="*/ 136 w 281"/>
                <a:gd name="T61" fmla="*/ 23 h 310"/>
                <a:gd name="T62" fmla="*/ 99 w 281"/>
                <a:gd name="T63" fmla="*/ 34 h 310"/>
                <a:gd name="T64" fmla="*/ 76 w 281"/>
                <a:gd name="T65" fmla="*/ 66 h 310"/>
                <a:gd name="T66" fmla="*/ 68 w 281"/>
                <a:gd name="T67" fmla="*/ 85 h 310"/>
                <a:gd name="T68" fmla="*/ 57 w 281"/>
                <a:gd name="T69" fmla="*/ 131 h 310"/>
                <a:gd name="T70" fmla="*/ 57 w 281"/>
                <a:gd name="T71" fmla="*/ 175 h 310"/>
                <a:gd name="T72" fmla="*/ 65 w 281"/>
                <a:gd name="T73" fmla="*/ 226 h 310"/>
                <a:gd name="T74" fmla="*/ 82 w 281"/>
                <a:gd name="T75" fmla="*/ 266 h 310"/>
                <a:gd name="T76" fmla="*/ 96 w 281"/>
                <a:gd name="T77" fmla="*/ 283 h 310"/>
                <a:gd name="T78" fmla="*/ 128 w 281"/>
                <a:gd name="T79" fmla="*/ 300 h 310"/>
                <a:gd name="T80" fmla="*/ 145 w 281"/>
                <a:gd name="T81" fmla="*/ 300 h 310"/>
                <a:gd name="T82" fmla="*/ 179 w 281"/>
                <a:gd name="T83" fmla="*/ 289 h 310"/>
                <a:gd name="T84" fmla="*/ 204 w 281"/>
                <a:gd name="T85" fmla="*/ 261 h 310"/>
                <a:gd name="T86" fmla="*/ 213 w 281"/>
                <a:gd name="T87" fmla="*/ 241 h 310"/>
                <a:gd name="T88" fmla="*/ 224 w 281"/>
                <a:gd name="T89" fmla="*/ 195 h 310"/>
                <a:gd name="T90" fmla="*/ 224 w 281"/>
                <a:gd name="T91" fmla="*/ 151 h 310"/>
                <a:gd name="T92" fmla="*/ 210 w 281"/>
                <a:gd name="T93" fmla="*/ 85 h 310"/>
                <a:gd name="T94" fmla="*/ 199 w 281"/>
                <a:gd name="T95" fmla="*/ 60 h 310"/>
                <a:gd name="T96" fmla="*/ 182 w 281"/>
                <a:gd name="T97" fmla="*/ 40 h 310"/>
                <a:gd name="T98" fmla="*/ 162 w 281"/>
                <a:gd name="T99" fmla="*/ 29 h 310"/>
                <a:gd name="T100" fmla="*/ 136 w 281"/>
                <a:gd name="T101" fmla="*/ 23 h 31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281" h="310">
                  <a:moveTo>
                    <a:pt x="142" y="0"/>
                  </a:moveTo>
                  <a:lnTo>
                    <a:pt x="142" y="0"/>
                  </a:lnTo>
                  <a:lnTo>
                    <a:pt x="164" y="0"/>
                  </a:lnTo>
                  <a:lnTo>
                    <a:pt x="184" y="6"/>
                  </a:lnTo>
                  <a:lnTo>
                    <a:pt x="201" y="12"/>
                  </a:lnTo>
                  <a:lnTo>
                    <a:pt x="218" y="23"/>
                  </a:lnTo>
                  <a:lnTo>
                    <a:pt x="235" y="34"/>
                  </a:lnTo>
                  <a:lnTo>
                    <a:pt x="247" y="49"/>
                  </a:lnTo>
                  <a:lnTo>
                    <a:pt x="258" y="63"/>
                  </a:lnTo>
                  <a:lnTo>
                    <a:pt x="267" y="80"/>
                  </a:lnTo>
                  <a:lnTo>
                    <a:pt x="272" y="100"/>
                  </a:lnTo>
                  <a:lnTo>
                    <a:pt x="278" y="117"/>
                  </a:lnTo>
                  <a:lnTo>
                    <a:pt x="281" y="137"/>
                  </a:lnTo>
                  <a:lnTo>
                    <a:pt x="281" y="156"/>
                  </a:lnTo>
                  <a:lnTo>
                    <a:pt x="281" y="174"/>
                  </a:lnTo>
                  <a:lnTo>
                    <a:pt x="278" y="193"/>
                  </a:lnTo>
                  <a:lnTo>
                    <a:pt x="272" y="210"/>
                  </a:lnTo>
                  <a:lnTo>
                    <a:pt x="264" y="230"/>
                  </a:lnTo>
                  <a:lnTo>
                    <a:pt x="253" y="247"/>
                  </a:lnTo>
                  <a:lnTo>
                    <a:pt x="241" y="262"/>
                  </a:lnTo>
                  <a:lnTo>
                    <a:pt x="230" y="276"/>
                  </a:lnTo>
                  <a:lnTo>
                    <a:pt x="213" y="290"/>
                  </a:lnTo>
                  <a:lnTo>
                    <a:pt x="196" y="299"/>
                  </a:lnTo>
                  <a:lnTo>
                    <a:pt x="179" y="304"/>
                  </a:lnTo>
                  <a:lnTo>
                    <a:pt x="159" y="310"/>
                  </a:lnTo>
                  <a:lnTo>
                    <a:pt x="139" y="310"/>
                  </a:lnTo>
                  <a:lnTo>
                    <a:pt x="108" y="307"/>
                  </a:lnTo>
                  <a:lnTo>
                    <a:pt x="93" y="304"/>
                  </a:lnTo>
                  <a:lnTo>
                    <a:pt x="79" y="299"/>
                  </a:lnTo>
                  <a:lnTo>
                    <a:pt x="65" y="293"/>
                  </a:lnTo>
                  <a:lnTo>
                    <a:pt x="54" y="284"/>
                  </a:lnTo>
                  <a:lnTo>
                    <a:pt x="45" y="273"/>
                  </a:lnTo>
                  <a:lnTo>
                    <a:pt x="34" y="264"/>
                  </a:lnTo>
                  <a:lnTo>
                    <a:pt x="20" y="239"/>
                  </a:lnTo>
                  <a:lnTo>
                    <a:pt x="8" y="213"/>
                  </a:lnTo>
                  <a:lnTo>
                    <a:pt x="0" y="185"/>
                  </a:lnTo>
                  <a:lnTo>
                    <a:pt x="0" y="156"/>
                  </a:lnTo>
                  <a:lnTo>
                    <a:pt x="0" y="137"/>
                  </a:lnTo>
                  <a:lnTo>
                    <a:pt x="3" y="117"/>
                  </a:lnTo>
                  <a:lnTo>
                    <a:pt x="8" y="100"/>
                  </a:lnTo>
                  <a:lnTo>
                    <a:pt x="17" y="80"/>
                  </a:lnTo>
                  <a:lnTo>
                    <a:pt x="25" y="63"/>
                  </a:lnTo>
                  <a:lnTo>
                    <a:pt x="37" y="49"/>
                  </a:lnTo>
                  <a:lnTo>
                    <a:pt x="51" y="34"/>
                  </a:lnTo>
                  <a:lnTo>
                    <a:pt x="68" y="23"/>
                  </a:lnTo>
                  <a:lnTo>
                    <a:pt x="82" y="12"/>
                  </a:lnTo>
                  <a:lnTo>
                    <a:pt x="102" y="6"/>
                  </a:lnTo>
                  <a:lnTo>
                    <a:pt x="122" y="0"/>
                  </a:lnTo>
                  <a:lnTo>
                    <a:pt x="142" y="0"/>
                  </a:lnTo>
                  <a:close/>
                  <a:moveTo>
                    <a:pt x="136" y="23"/>
                  </a:moveTo>
                  <a:lnTo>
                    <a:pt x="136" y="23"/>
                  </a:lnTo>
                  <a:lnTo>
                    <a:pt x="116" y="26"/>
                  </a:lnTo>
                  <a:lnTo>
                    <a:pt x="99" y="34"/>
                  </a:lnTo>
                  <a:lnTo>
                    <a:pt x="88" y="49"/>
                  </a:lnTo>
                  <a:lnTo>
                    <a:pt x="76" y="66"/>
                  </a:lnTo>
                  <a:lnTo>
                    <a:pt x="68" y="85"/>
                  </a:lnTo>
                  <a:lnTo>
                    <a:pt x="62" y="108"/>
                  </a:lnTo>
                  <a:lnTo>
                    <a:pt x="57" y="131"/>
                  </a:lnTo>
                  <a:lnTo>
                    <a:pt x="57" y="159"/>
                  </a:lnTo>
                  <a:lnTo>
                    <a:pt x="59" y="185"/>
                  </a:lnTo>
                  <a:lnTo>
                    <a:pt x="65" y="210"/>
                  </a:lnTo>
                  <a:lnTo>
                    <a:pt x="74" y="230"/>
                  </a:lnTo>
                  <a:lnTo>
                    <a:pt x="82" y="250"/>
                  </a:lnTo>
                  <a:lnTo>
                    <a:pt x="96" y="267"/>
                  </a:lnTo>
                  <a:lnTo>
                    <a:pt x="110" y="279"/>
                  </a:lnTo>
                  <a:lnTo>
                    <a:pt x="128" y="284"/>
                  </a:lnTo>
                  <a:lnTo>
                    <a:pt x="145" y="284"/>
                  </a:lnTo>
                  <a:lnTo>
                    <a:pt x="164" y="282"/>
                  </a:lnTo>
                  <a:lnTo>
                    <a:pt x="179" y="273"/>
                  </a:lnTo>
                  <a:lnTo>
                    <a:pt x="193" y="262"/>
                  </a:lnTo>
                  <a:lnTo>
                    <a:pt x="204" y="245"/>
                  </a:lnTo>
                  <a:lnTo>
                    <a:pt x="213" y="225"/>
                  </a:lnTo>
                  <a:lnTo>
                    <a:pt x="218" y="202"/>
                  </a:lnTo>
                  <a:lnTo>
                    <a:pt x="224" y="179"/>
                  </a:lnTo>
                  <a:lnTo>
                    <a:pt x="224" y="151"/>
                  </a:lnTo>
                  <a:lnTo>
                    <a:pt x="218" y="117"/>
                  </a:lnTo>
                  <a:lnTo>
                    <a:pt x="210" y="85"/>
                  </a:lnTo>
                  <a:lnTo>
                    <a:pt x="199" y="60"/>
                  </a:lnTo>
                  <a:lnTo>
                    <a:pt x="182" y="40"/>
                  </a:lnTo>
                  <a:lnTo>
                    <a:pt x="173" y="31"/>
                  </a:lnTo>
                  <a:lnTo>
                    <a:pt x="162" y="29"/>
                  </a:lnTo>
                  <a:lnTo>
                    <a:pt x="150" y="23"/>
                  </a:lnTo>
                  <a:lnTo>
                    <a:pt x="136" y="23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1733"/>
            <p:cNvSpPr>
              <a:spLocks/>
            </p:cNvSpPr>
            <p:nvPr userDrawn="1"/>
          </p:nvSpPr>
          <p:spPr bwMode="auto">
            <a:xfrm>
              <a:off x="2493" y="3058"/>
              <a:ext cx="182" cy="362"/>
            </a:xfrm>
            <a:custGeom>
              <a:avLst/>
              <a:gdLst>
                <a:gd name="T0" fmla="*/ 86 w 182"/>
                <a:gd name="T1" fmla="*/ 0 h 361"/>
                <a:gd name="T2" fmla="*/ 86 w 182"/>
                <a:gd name="T3" fmla="*/ 60 h 361"/>
                <a:gd name="T4" fmla="*/ 174 w 182"/>
                <a:gd name="T5" fmla="*/ 60 h 361"/>
                <a:gd name="T6" fmla="*/ 151 w 182"/>
                <a:gd name="T7" fmla="*/ 85 h 361"/>
                <a:gd name="T8" fmla="*/ 83 w 182"/>
                <a:gd name="T9" fmla="*/ 85 h 361"/>
                <a:gd name="T10" fmla="*/ 83 w 182"/>
                <a:gd name="T11" fmla="*/ 283 h 361"/>
                <a:gd name="T12" fmla="*/ 83 w 182"/>
                <a:gd name="T13" fmla="*/ 283 h 361"/>
                <a:gd name="T14" fmla="*/ 83 w 182"/>
                <a:gd name="T15" fmla="*/ 300 h 361"/>
                <a:gd name="T16" fmla="*/ 86 w 182"/>
                <a:gd name="T17" fmla="*/ 312 h 361"/>
                <a:gd name="T18" fmla="*/ 91 w 182"/>
                <a:gd name="T19" fmla="*/ 323 h 361"/>
                <a:gd name="T20" fmla="*/ 97 w 182"/>
                <a:gd name="T21" fmla="*/ 334 h 361"/>
                <a:gd name="T22" fmla="*/ 105 w 182"/>
                <a:gd name="T23" fmla="*/ 340 h 361"/>
                <a:gd name="T24" fmla="*/ 117 w 182"/>
                <a:gd name="T25" fmla="*/ 346 h 361"/>
                <a:gd name="T26" fmla="*/ 128 w 182"/>
                <a:gd name="T27" fmla="*/ 349 h 361"/>
                <a:gd name="T28" fmla="*/ 142 w 182"/>
                <a:gd name="T29" fmla="*/ 351 h 361"/>
                <a:gd name="T30" fmla="*/ 142 w 182"/>
                <a:gd name="T31" fmla="*/ 351 h 361"/>
                <a:gd name="T32" fmla="*/ 157 w 182"/>
                <a:gd name="T33" fmla="*/ 349 h 361"/>
                <a:gd name="T34" fmla="*/ 165 w 182"/>
                <a:gd name="T35" fmla="*/ 346 h 361"/>
                <a:gd name="T36" fmla="*/ 165 w 182"/>
                <a:gd name="T37" fmla="*/ 346 h 361"/>
                <a:gd name="T38" fmla="*/ 182 w 182"/>
                <a:gd name="T39" fmla="*/ 334 h 361"/>
                <a:gd name="T40" fmla="*/ 182 w 182"/>
                <a:gd name="T41" fmla="*/ 334 h 361"/>
                <a:gd name="T42" fmla="*/ 182 w 182"/>
                <a:gd name="T43" fmla="*/ 340 h 361"/>
                <a:gd name="T44" fmla="*/ 179 w 182"/>
                <a:gd name="T45" fmla="*/ 349 h 361"/>
                <a:gd name="T46" fmla="*/ 162 w 182"/>
                <a:gd name="T47" fmla="*/ 363 h 361"/>
                <a:gd name="T48" fmla="*/ 162 w 182"/>
                <a:gd name="T49" fmla="*/ 363 h 361"/>
                <a:gd name="T50" fmla="*/ 154 w 182"/>
                <a:gd name="T51" fmla="*/ 368 h 361"/>
                <a:gd name="T52" fmla="*/ 142 w 182"/>
                <a:gd name="T53" fmla="*/ 374 h 361"/>
                <a:gd name="T54" fmla="*/ 131 w 182"/>
                <a:gd name="T55" fmla="*/ 377 h 361"/>
                <a:gd name="T56" fmla="*/ 117 w 182"/>
                <a:gd name="T57" fmla="*/ 377 h 361"/>
                <a:gd name="T58" fmla="*/ 117 w 182"/>
                <a:gd name="T59" fmla="*/ 377 h 361"/>
                <a:gd name="T60" fmla="*/ 100 w 182"/>
                <a:gd name="T61" fmla="*/ 377 h 361"/>
                <a:gd name="T62" fmla="*/ 83 w 182"/>
                <a:gd name="T63" fmla="*/ 371 h 361"/>
                <a:gd name="T64" fmla="*/ 66 w 182"/>
                <a:gd name="T65" fmla="*/ 363 h 361"/>
                <a:gd name="T66" fmla="*/ 54 w 182"/>
                <a:gd name="T67" fmla="*/ 351 h 361"/>
                <a:gd name="T68" fmla="*/ 54 w 182"/>
                <a:gd name="T69" fmla="*/ 351 h 361"/>
                <a:gd name="T70" fmla="*/ 43 w 182"/>
                <a:gd name="T71" fmla="*/ 340 h 361"/>
                <a:gd name="T72" fmla="*/ 34 w 182"/>
                <a:gd name="T73" fmla="*/ 323 h 361"/>
                <a:gd name="T74" fmla="*/ 29 w 182"/>
                <a:gd name="T75" fmla="*/ 306 h 361"/>
                <a:gd name="T76" fmla="*/ 29 w 182"/>
                <a:gd name="T77" fmla="*/ 283 h 361"/>
                <a:gd name="T78" fmla="*/ 29 w 182"/>
                <a:gd name="T79" fmla="*/ 85 h 361"/>
                <a:gd name="T80" fmla="*/ 0 w 182"/>
                <a:gd name="T81" fmla="*/ 85 h 361"/>
                <a:gd name="T82" fmla="*/ 86 w 182"/>
                <a:gd name="T83" fmla="*/ 0 h 361"/>
                <a:gd name="T84" fmla="*/ 86 w 182"/>
                <a:gd name="T85" fmla="*/ 0 h 36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82" h="361">
                  <a:moveTo>
                    <a:pt x="86" y="0"/>
                  </a:moveTo>
                  <a:lnTo>
                    <a:pt x="86" y="60"/>
                  </a:lnTo>
                  <a:lnTo>
                    <a:pt x="174" y="60"/>
                  </a:lnTo>
                  <a:lnTo>
                    <a:pt x="151" y="85"/>
                  </a:lnTo>
                  <a:lnTo>
                    <a:pt x="83" y="85"/>
                  </a:lnTo>
                  <a:lnTo>
                    <a:pt x="83" y="267"/>
                  </a:lnTo>
                  <a:lnTo>
                    <a:pt x="83" y="284"/>
                  </a:lnTo>
                  <a:lnTo>
                    <a:pt x="86" y="296"/>
                  </a:lnTo>
                  <a:lnTo>
                    <a:pt x="91" y="307"/>
                  </a:lnTo>
                  <a:lnTo>
                    <a:pt x="97" y="318"/>
                  </a:lnTo>
                  <a:lnTo>
                    <a:pt x="105" y="324"/>
                  </a:lnTo>
                  <a:lnTo>
                    <a:pt x="117" y="330"/>
                  </a:lnTo>
                  <a:lnTo>
                    <a:pt x="128" y="333"/>
                  </a:lnTo>
                  <a:lnTo>
                    <a:pt x="142" y="335"/>
                  </a:lnTo>
                  <a:lnTo>
                    <a:pt x="157" y="333"/>
                  </a:lnTo>
                  <a:lnTo>
                    <a:pt x="165" y="330"/>
                  </a:lnTo>
                  <a:lnTo>
                    <a:pt x="182" y="318"/>
                  </a:lnTo>
                  <a:lnTo>
                    <a:pt x="182" y="324"/>
                  </a:lnTo>
                  <a:lnTo>
                    <a:pt x="179" y="333"/>
                  </a:lnTo>
                  <a:lnTo>
                    <a:pt x="162" y="347"/>
                  </a:lnTo>
                  <a:lnTo>
                    <a:pt x="154" y="352"/>
                  </a:lnTo>
                  <a:lnTo>
                    <a:pt x="142" y="358"/>
                  </a:lnTo>
                  <a:lnTo>
                    <a:pt x="131" y="361"/>
                  </a:lnTo>
                  <a:lnTo>
                    <a:pt x="117" y="361"/>
                  </a:lnTo>
                  <a:lnTo>
                    <a:pt x="100" y="361"/>
                  </a:lnTo>
                  <a:lnTo>
                    <a:pt x="83" y="355"/>
                  </a:lnTo>
                  <a:lnTo>
                    <a:pt x="66" y="347"/>
                  </a:lnTo>
                  <a:lnTo>
                    <a:pt x="54" y="335"/>
                  </a:lnTo>
                  <a:lnTo>
                    <a:pt x="43" y="324"/>
                  </a:lnTo>
                  <a:lnTo>
                    <a:pt x="34" y="307"/>
                  </a:lnTo>
                  <a:lnTo>
                    <a:pt x="29" y="290"/>
                  </a:lnTo>
                  <a:lnTo>
                    <a:pt x="29" y="267"/>
                  </a:lnTo>
                  <a:lnTo>
                    <a:pt x="29" y="85"/>
                  </a:lnTo>
                  <a:lnTo>
                    <a:pt x="0" y="85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734"/>
            <p:cNvSpPr>
              <a:spLocks/>
            </p:cNvSpPr>
            <p:nvPr userDrawn="1"/>
          </p:nvSpPr>
          <p:spPr bwMode="auto">
            <a:xfrm>
              <a:off x="2694" y="2971"/>
              <a:ext cx="290" cy="443"/>
            </a:xfrm>
            <a:custGeom>
              <a:avLst/>
              <a:gdLst>
                <a:gd name="T0" fmla="*/ 176 w 290"/>
                <a:gd name="T1" fmla="*/ 139 h 443"/>
                <a:gd name="T2" fmla="*/ 213 w 290"/>
                <a:gd name="T3" fmla="*/ 145 h 443"/>
                <a:gd name="T4" fmla="*/ 244 w 290"/>
                <a:gd name="T5" fmla="*/ 162 h 443"/>
                <a:gd name="T6" fmla="*/ 256 w 290"/>
                <a:gd name="T7" fmla="*/ 176 h 443"/>
                <a:gd name="T8" fmla="*/ 270 w 290"/>
                <a:gd name="T9" fmla="*/ 207 h 443"/>
                <a:gd name="T10" fmla="*/ 273 w 290"/>
                <a:gd name="T11" fmla="*/ 421 h 443"/>
                <a:gd name="T12" fmla="*/ 273 w 290"/>
                <a:gd name="T13" fmla="*/ 429 h 443"/>
                <a:gd name="T14" fmla="*/ 276 w 290"/>
                <a:gd name="T15" fmla="*/ 435 h 443"/>
                <a:gd name="T16" fmla="*/ 199 w 290"/>
                <a:gd name="T17" fmla="*/ 443 h 443"/>
                <a:gd name="T18" fmla="*/ 207 w 290"/>
                <a:gd name="T19" fmla="*/ 438 h 443"/>
                <a:gd name="T20" fmla="*/ 216 w 290"/>
                <a:gd name="T21" fmla="*/ 426 h 443"/>
                <a:gd name="T22" fmla="*/ 216 w 290"/>
                <a:gd name="T23" fmla="*/ 250 h 443"/>
                <a:gd name="T24" fmla="*/ 216 w 290"/>
                <a:gd name="T25" fmla="*/ 233 h 443"/>
                <a:gd name="T26" fmla="*/ 207 w 290"/>
                <a:gd name="T27" fmla="*/ 207 h 443"/>
                <a:gd name="T28" fmla="*/ 202 w 290"/>
                <a:gd name="T29" fmla="*/ 196 h 443"/>
                <a:gd name="T30" fmla="*/ 179 w 290"/>
                <a:gd name="T31" fmla="*/ 182 h 443"/>
                <a:gd name="T32" fmla="*/ 148 w 290"/>
                <a:gd name="T33" fmla="*/ 176 h 443"/>
                <a:gd name="T34" fmla="*/ 128 w 290"/>
                <a:gd name="T35" fmla="*/ 179 h 443"/>
                <a:gd name="T36" fmla="*/ 108 w 290"/>
                <a:gd name="T37" fmla="*/ 188 h 443"/>
                <a:gd name="T38" fmla="*/ 77 w 290"/>
                <a:gd name="T39" fmla="*/ 210 h 443"/>
                <a:gd name="T40" fmla="*/ 77 w 290"/>
                <a:gd name="T41" fmla="*/ 421 h 443"/>
                <a:gd name="T42" fmla="*/ 82 w 290"/>
                <a:gd name="T43" fmla="*/ 432 h 443"/>
                <a:gd name="T44" fmla="*/ 88 w 290"/>
                <a:gd name="T45" fmla="*/ 438 h 443"/>
                <a:gd name="T46" fmla="*/ 6 w 290"/>
                <a:gd name="T47" fmla="*/ 443 h 443"/>
                <a:gd name="T48" fmla="*/ 11 w 290"/>
                <a:gd name="T49" fmla="*/ 438 h 443"/>
                <a:gd name="T50" fmla="*/ 20 w 290"/>
                <a:gd name="T51" fmla="*/ 426 h 443"/>
                <a:gd name="T52" fmla="*/ 20 w 290"/>
                <a:gd name="T53" fmla="*/ 40 h 443"/>
                <a:gd name="T54" fmla="*/ 20 w 290"/>
                <a:gd name="T55" fmla="*/ 31 h 443"/>
                <a:gd name="T56" fmla="*/ 17 w 290"/>
                <a:gd name="T57" fmla="*/ 23 h 443"/>
                <a:gd name="T58" fmla="*/ 77 w 290"/>
                <a:gd name="T59" fmla="*/ 0 h 443"/>
                <a:gd name="T60" fmla="*/ 77 w 290"/>
                <a:gd name="T61" fmla="*/ 185 h 443"/>
                <a:gd name="T62" fmla="*/ 128 w 290"/>
                <a:gd name="T63" fmla="*/ 151 h 443"/>
                <a:gd name="T64" fmla="*/ 176 w 290"/>
                <a:gd name="T65" fmla="*/ 139 h 44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90" h="443">
                  <a:moveTo>
                    <a:pt x="176" y="139"/>
                  </a:moveTo>
                  <a:lnTo>
                    <a:pt x="176" y="139"/>
                  </a:lnTo>
                  <a:lnTo>
                    <a:pt x="193" y="139"/>
                  </a:lnTo>
                  <a:lnTo>
                    <a:pt x="213" y="145"/>
                  </a:lnTo>
                  <a:lnTo>
                    <a:pt x="230" y="153"/>
                  </a:lnTo>
                  <a:lnTo>
                    <a:pt x="244" y="162"/>
                  </a:lnTo>
                  <a:lnTo>
                    <a:pt x="256" y="176"/>
                  </a:lnTo>
                  <a:lnTo>
                    <a:pt x="264" y="190"/>
                  </a:lnTo>
                  <a:lnTo>
                    <a:pt x="270" y="207"/>
                  </a:lnTo>
                  <a:lnTo>
                    <a:pt x="273" y="227"/>
                  </a:lnTo>
                  <a:lnTo>
                    <a:pt x="273" y="421"/>
                  </a:lnTo>
                  <a:lnTo>
                    <a:pt x="273" y="429"/>
                  </a:lnTo>
                  <a:lnTo>
                    <a:pt x="276" y="435"/>
                  </a:lnTo>
                  <a:lnTo>
                    <a:pt x="290" y="443"/>
                  </a:lnTo>
                  <a:lnTo>
                    <a:pt x="199" y="443"/>
                  </a:lnTo>
                  <a:lnTo>
                    <a:pt x="207" y="438"/>
                  </a:lnTo>
                  <a:lnTo>
                    <a:pt x="213" y="432"/>
                  </a:lnTo>
                  <a:lnTo>
                    <a:pt x="216" y="426"/>
                  </a:lnTo>
                  <a:lnTo>
                    <a:pt x="216" y="421"/>
                  </a:lnTo>
                  <a:lnTo>
                    <a:pt x="216" y="250"/>
                  </a:lnTo>
                  <a:lnTo>
                    <a:pt x="216" y="233"/>
                  </a:lnTo>
                  <a:lnTo>
                    <a:pt x="213" y="219"/>
                  </a:lnTo>
                  <a:lnTo>
                    <a:pt x="207" y="207"/>
                  </a:lnTo>
                  <a:lnTo>
                    <a:pt x="202" y="196"/>
                  </a:lnTo>
                  <a:lnTo>
                    <a:pt x="190" y="188"/>
                  </a:lnTo>
                  <a:lnTo>
                    <a:pt x="179" y="182"/>
                  </a:lnTo>
                  <a:lnTo>
                    <a:pt x="165" y="179"/>
                  </a:lnTo>
                  <a:lnTo>
                    <a:pt x="148" y="176"/>
                  </a:lnTo>
                  <a:lnTo>
                    <a:pt x="128" y="179"/>
                  </a:lnTo>
                  <a:lnTo>
                    <a:pt x="108" y="188"/>
                  </a:lnTo>
                  <a:lnTo>
                    <a:pt x="91" y="196"/>
                  </a:lnTo>
                  <a:lnTo>
                    <a:pt x="77" y="210"/>
                  </a:lnTo>
                  <a:lnTo>
                    <a:pt x="77" y="421"/>
                  </a:lnTo>
                  <a:lnTo>
                    <a:pt x="80" y="426"/>
                  </a:lnTo>
                  <a:lnTo>
                    <a:pt x="82" y="432"/>
                  </a:lnTo>
                  <a:lnTo>
                    <a:pt x="88" y="438"/>
                  </a:lnTo>
                  <a:lnTo>
                    <a:pt x="97" y="443"/>
                  </a:lnTo>
                  <a:lnTo>
                    <a:pt x="6" y="443"/>
                  </a:lnTo>
                  <a:lnTo>
                    <a:pt x="11" y="438"/>
                  </a:lnTo>
                  <a:lnTo>
                    <a:pt x="17" y="432"/>
                  </a:lnTo>
                  <a:lnTo>
                    <a:pt x="20" y="426"/>
                  </a:lnTo>
                  <a:lnTo>
                    <a:pt x="20" y="421"/>
                  </a:lnTo>
                  <a:lnTo>
                    <a:pt x="20" y="40"/>
                  </a:lnTo>
                  <a:lnTo>
                    <a:pt x="20" y="31"/>
                  </a:lnTo>
                  <a:lnTo>
                    <a:pt x="17" y="23"/>
                  </a:lnTo>
                  <a:lnTo>
                    <a:pt x="0" y="14"/>
                  </a:lnTo>
                  <a:lnTo>
                    <a:pt x="77" y="0"/>
                  </a:lnTo>
                  <a:lnTo>
                    <a:pt x="77" y="185"/>
                  </a:lnTo>
                  <a:lnTo>
                    <a:pt x="102" y="165"/>
                  </a:lnTo>
                  <a:lnTo>
                    <a:pt x="128" y="151"/>
                  </a:lnTo>
                  <a:lnTo>
                    <a:pt x="153" y="142"/>
                  </a:lnTo>
                  <a:lnTo>
                    <a:pt x="176" y="139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735"/>
            <p:cNvSpPr>
              <a:spLocks/>
            </p:cNvSpPr>
            <p:nvPr userDrawn="1"/>
          </p:nvSpPr>
          <p:spPr bwMode="auto">
            <a:xfrm>
              <a:off x="3275" y="3109"/>
              <a:ext cx="474" cy="305"/>
            </a:xfrm>
            <a:custGeom>
              <a:avLst/>
              <a:gdLst>
                <a:gd name="T0" fmla="*/ 348 w 475"/>
                <a:gd name="T1" fmla="*/ 0 h 304"/>
                <a:gd name="T2" fmla="*/ 382 w 475"/>
                <a:gd name="T3" fmla="*/ 6 h 304"/>
                <a:gd name="T4" fmla="*/ 413 w 475"/>
                <a:gd name="T5" fmla="*/ 23 h 304"/>
                <a:gd name="T6" fmla="*/ 428 w 475"/>
                <a:gd name="T7" fmla="*/ 37 h 304"/>
                <a:gd name="T8" fmla="*/ 442 w 475"/>
                <a:gd name="T9" fmla="*/ 68 h 304"/>
                <a:gd name="T10" fmla="*/ 442 w 475"/>
                <a:gd name="T11" fmla="*/ 298 h 304"/>
                <a:gd name="T12" fmla="*/ 445 w 475"/>
                <a:gd name="T13" fmla="*/ 303 h 304"/>
                <a:gd name="T14" fmla="*/ 447 w 475"/>
                <a:gd name="T15" fmla="*/ 309 h 304"/>
                <a:gd name="T16" fmla="*/ 371 w 475"/>
                <a:gd name="T17" fmla="*/ 320 h 304"/>
                <a:gd name="T18" fmla="*/ 376 w 475"/>
                <a:gd name="T19" fmla="*/ 315 h 304"/>
                <a:gd name="T20" fmla="*/ 388 w 475"/>
                <a:gd name="T21" fmla="*/ 303 h 304"/>
                <a:gd name="T22" fmla="*/ 388 w 475"/>
                <a:gd name="T23" fmla="*/ 108 h 304"/>
                <a:gd name="T24" fmla="*/ 388 w 475"/>
                <a:gd name="T25" fmla="*/ 91 h 304"/>
                <a:gd name="T26" fmla="*/ 379 w 475"/>
                <a:gd name="T27" fmla="*/ 66 h 304"/>
                <a:gd name="T28" fmla="*/ 371 w 475"/>
                <a:gd name="T29" fmla="*/ 57 h 304"/>
                <a:gd name="T30" fmla="*/ 351 w 475"/>
                <a:gd name="T31" fmla="*/ 43 h 304"/>
                <a:gd name="T32" fmla="*/ 320 w 475"/>
                <a:gd name="T33" fmla="*/ 37 h 304"/>
                <a:gd name="T34" fmla="*/ 300 w 475"/>
                <a:gd name="T35" fmla="*/ 40 h 304"/>
                <a:gd name="T36" fmla="*/ 266 w 475"/>
                <a:gd name="T37" fmla="*/ 60 h 304"/>
                <a:gd name="T38" fmla="*/ 251 w 475"/>
                <a:gd name="T39" fmla="*/ 77 h 304"/>
                <a:gd name="T40" fmla="*/ 251 w 475"/>
                <a:gd name="T41" fmla="*/ 298 h 304"/>
                <a:gd name="T42" fmla="*/ 254 w 475"/>
                <a:gd name="T43" fmla="*/ 303 h 304"/>
                <a:gd name="T44" fmla="*/ 257 w 475"/>
                <a:gd name="T45" fmla="*/ 309 h 304"/>
                <a:gd name="T46" fmla="*/ 194 w 475"/>
                <a:gd name="T47" fmla="*/ 320 h 304"/>
                <a:gd name="T48" fmla="*/ 202 w 475"/>
                <a:gd name="T49" fmla="*/ 315 h 304"/>
                <a:gd name="T50" fmla="*/ 211 w 475"/>
                <a:gd name="T51" fmla="*/ 303 h 304"/>
                <a:gd name="T52" fmla="*/ 211 w 475"/>
                <a:gd name="T53" fmla="*/ 105 h 304"/>
                <a:gd name="T54" fmla="*/ 211 w 475"/>
                <a:gd name="T55" fmla="*/ 88 h 304"/>
                <a:gd name="T56" fmla="*/ 202 w 475"/>
                <a:gd name="T57" fmla="*/ 63 h 304"/>
                <a:gd name="T58" fmla="*/ 185 w 475"/>
                <a:gd name="T59" fmla="*/ 46 h 304"/>
                <a:gd name="T60" fmla="*/ 160 w 475"/>
                <a:gd name="T61" fmla="*/ 37 h 304"/>
                <a:gd name="T62" fmla="*/ 145 w 475"/>
                <a:gd name="T63" fmla="*/ 37 h 304"/>
                <a:gd name="T64" fmla="*/ 108 w 475"/>
                <a:gd name="T65" fmla="*/ 46 h 304"/>
                <a:gd name="T66" fmla="*/ 80 w 475"/>
                <a:gd name="T67" fmla="*/ 68 h 304"/>
                <a:gd name="T68" fmla="*/ 80 w 475"/>
                <a:gd name="T69" fmla="*/ 298 h 304"/>
                <a:gd name="T70" fmla="*/ 83 w 475"/>
                <a:gd name="T71" fmla="*/ 309 h 304"/>
                <a:gd name="T72" fmla="*/ 97 w 475"/>
                <a:gd name="T73" fmla="*/ 320 h 304"/>
                <a:gd name="T74" fmla="*/ 6 w 475"/>
                <a:gd name="T75" fmla="*/ 320 h 304"/>
                <a:gd name="T76" fmla="*/ 20 w 475"/>
                <a:gd name="T77" fmla="*/ 309 h 304"/>
                <a:gd name="T78" fmla="*/ 23 w 475"/>
                <a:gd name="T79" fmla="*/ 298 h 304"/>
                <a:gd name="T80" fmla="*/ 23 w 475"/>
                <a:gd name="T81" fmla="*/ 40 h 304"/>
                <a:gd name="T82" fmla="*/ 18 w 475"/>
                <a:gd name="T83" fmla="*/ 23 h 304"/>
                <a:gd name="T84" fmla="*/ 9 w 475"/>
                <a:gd name="T85" fmla="*/ 17 h 304"/>
                <a:gd name="T86" fmla="*/ 80 w 475"/>
                <a:gd name="T87" fmla="*/ 0 h 304"/>
                <a:gd name="T88" fmla="*/ 80 w 475"/>
                <a:gd name="T89" fmla="*/ 43 h 304"/>
                <a:gd name="T90" fmla="*/ 123 w 475"/>
                <a:gd name="T91" fmla="*/ 14 h 304"/>
                <a:gd name="T92" fmla="*/ 134 w 475"/>
                <a:gd name="T93" fmla="*/ 9 h 304"/>
                <a:gd name="T94" fmla="*/ 160 w 475"/>
                <a:gd name="T95" fmla="*/ 0 h 304"/>
                <a:gd name="T96" fmla="*/ 174 w 475"/>
                <a:gd name="T97" fmla="*/ 0 h 304"/>
                <a:gd name="T98" fmla="*/ 202 w 475"/>
                <a:gd name="T99" fmla="*/ 3 h 304"/>
                <a:gd name="T100" fmla="*/ 228 w 475"/>
                <a:gd name="T101" fmla="*/ 14 h 304"/>
                <a:gd name="T102" fmla="*/ 237 w 475"/>
                <a:gd name="T103" fmla="*/ 23 h 304"/>
                <a:gd name="T104" fmla="*/ 240 w 475"/>
                <a:gd name="T105" fmla="*/ 43 h 304"/>
                <a:gd name="T106" fmla="*/ 246 w 475"/>
                <a:gd name="T107" fmla="*/ 57 h 304"/>
                <a:gd name="T108" fmla="*/ 291 w 475"/>
                <a:gd name="T109" fmla="*/ 17 h 304"/>
                <a:gd name="T110" fmla="*/ 305 w 475"/>
                <a:gd name="T111" fmla="*/ 9 h 304"/>
                <a:gd name="T112" fmla="*/ 334 w 475"/>
                <a:gd name="T113" fmla="*/ 0 h 304"/>
                <a:gd name="T114" fmla="*/ 348 w 475"/>
                <a:gd name="T115" fmla="*/ 0 h 304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475" h="304">
                  <a:moveTo>
                    <a:pt x="364" y="0"/>
                  </a:moveTo>
                  <a:lnTo>
                    <a:pt x="364" y="0"/>
                  </a:lnTo>
                  <a:lnTo>
                    <a:pt x="381" y="0"/>
                  </a:lnTo>
                  <a:lnTo>
                    <a:pt x="398" y="6"/>
                  </a:lnTo>
                  <a:lnTo>
                    <a:pt x="415" y="14"/>
                  </a:lnTo>
                  <a:lnTo>
                    <a:pt x="429" y="23"/>
                  </a:lnTo>
                  <a:lnTo>
                    <a:pt x="444" y="37"/>
                  </a:lnTo>
                  <a:lnTo>
                    <a:pt x="452" y="51"/>
                  </a:lnTo>
                  <a:lnTo>
                    <a:pt x="458" y="68"/>
                  </a:lnTo>
                  <a:lnTo>
                    <a:pt x="458" y="88"/>
                  </a:lnTo>
                  <a:lnTo>
                    <a:pt x="458" y="282"/>
                  </a:lnTo>
                  <a:lnTo>
                    <a:pt x="461" y="287"/>
                  </a:lnTo>
                  <a:lnTo>
                    <a:pt x="463" y="293"/>
                  </a:lnTo>
                  <a:lnTo>
                    <a:pt x="475" y="304"/>
                  </a:lnTo>
                  <a:lnTo>
                    <a:pt x="387" y="304"/>
                  </a:lnTo>
                  <a:lnTo>
                    <a:pt x="392" y="299"/>
                  </a:lnTo>
                  <a:lnTo>
                    <a:pt x="398" y="293"/>
                  </a:lnTo>
                  <a:lnTo>
                    <a:pt x="404" y="287"/>
                  </a:lnTo>
                  <a:lnTo>
                    <a:pt x="404" y="282"/>
                  </a:lnTo>
                  <a:lnTo>
                    <a:pt x="404" y="108"/>
                  </a:lnTo>
                  <a:lnTo>
                    <a:pt x="404" y="91"/>
                  </a:lnTo>
                  <a:lnTo>
                    <a:pt x="401" y="80"/>
                  </a:lnTo>
                  <a:lnTo>
                    <a:pt x="395" y="66"/>
                  </a:lnTo>
                  <a:lnTo>
                    <a:pt x="387" y="57"/>
                  </a:lnTo>
                  <a:lnTo>
                    <a:pt x="378" y="49"/>
                  </a:lnTo>
                  <a:lnTo>
                    <a:pt x="367" y="43"/>
                  </a:lnTo>
                  <a:lnTo>
                    <a:pt x="353" y="37"/>
                  </a:lnTo>
                  <a:lnTo>
                    <a:pt x="336" y="37"/>
                  </a:lnTo>
                  <a:lnTo>
                    <a:pt x="316" y="40"/>
                  </a:lnTo>
                  <a:lnTo>
                    <a:pt x="299" y="46"/>
                  </a:lnTo>
                  <a:lnTo>
                    <a:pt x="282" y="60"/>
                  </a:lnTo>
                  <a:lnTo>
                    <a:pt x="267" y="77"/>
                  </a:lnTo>
                  <a:lnTo>
                    <a:pt x="267" y="85"/>
                  </a:lnTo>
                  <a:lnTo>
                    <a:pt x="267" y="282"/>
                  </a:lnTo>
                  <a:lnTo>
                    <a:pt x="270" y="287"/>
                  </a:lnTo>
                  <a:lnTo>
                    <a:pt x="273" y="293"/>
                  </a:lnTo>
                  <a:lnTo>
                    <a:pt x="285" y="304"/>
                  </a:lnTo>
                  <a:lnTo>
                    <a:pt x="194" y="304"/>
                  </a:lnTo>
                  <a:lnTo>
                    <a:pt x="202" y="299"/>
                  </a:lnTo>
                  <a:lnTo>
                    <a:pt x="208" y="293"/>
                  </a:lnTo>
                  <a:lnTo>
                    <a:pt x="211" y="287"/>
                  </a:lnTo>
                  <a:lnTo>
                    <a:pt x="211" y="282"/>
                  </a:lnTo>
                  <a:lnTo>
                    <a:pt x="211" y="105"/>
                  </a:lnTo>
                  <a:lnTo>
                    <a:pt x="211" y="88"/>
                  </a:lnTo>
                  <a:lnTo>
                    <a:pt x="208" y="74"/>
                  </a:lnTo>
                  <a:lnTo>
                    <a:pt x="202" y="63"/>
                  </a:lnTo>
                  <a:lnTo>
                    <a:pt x="194" y="54"/>
                  </a:lnTo>
                  <a:lnTo>
                    <a:pt x="185" y="46"/>
                  </a:lnTo>
                  <a:lnTo>
                    <a:pt x="174" y="40"/>
                  </a:lnTo>
                  <a:lnTo>
                    <a:pt x="160" y="37"/>
                  </a:lnTo>
                  <a:lnTo>
                    <a:pt x="145" y="37"/>
                  </a:lnTo>
                  <a:lnTo>
                    <a:pt x="125" y="40"/>
                  </a:lnTo>
                  <a:lnTo>
                    <a:pt x="108" y="46"/>
                  </a:lnTo>
                  <a:lnTo>
                    <a:pt x="94" y="54"/>
                  </a:lnTo>
                  <a:lnTo>
                    <a:pt x="80" y="68"/>
                  </a:lnTo>
                  <a:lnTo>
                    <a:pt x="80" y="282"/>
                  </a:lnTo>
                  <a:lnTo>
                    <a:pt x="80" y="287"/>
                  </a:lnTo>
                  <a:lnTo>
                    <a:pt x="83" y="293"/>
                  </a:lnTo>
                  <a:lnTo>
                    <a:pt x="97" y="304"/>
                  </a:lnTo>
                  <a:lnTo>
                    <a:pt x="6" y="304"/>
                  </a:lnTo>
                  <a:lnTo>
                    <a:pt x="15" y="299"/>
                  </a:lnTo>
                  <a:lnTo>
                    <a:pt x="20" y="293"/>
                  </a:lnTo>
                  <a:lnTo>
                    <a:pt x="23" y="287"/>
                  </a:lnTo>
                  <a:lnTo>
                    <a:pt x="23" y="282"/>
                  </a:lnTo>
                  <a:lnTo>
                    <a:pt x="23" y="40"/>
                  </a:lnTo>
                  <a:lnTo>
                    <a:pt x="23" y="31"/>
                  </a:lnTo>
                  <a:lnTo>
                    <a:pt x="18" y="23"/>
                  </a:lnTo>
                  <a:lnTo>
                    <a:pt x="9" y="17"/>
                  </a:lnTo>
                  <a:lnTo>
                    <a:pt x="0" y="14"/>
                  </a:lnTo>
                  <a:lnTo>
                    <a:pt x="80" y="0"/>
                  </a:lnTo>
                  <a:lnTo>
                    <a:pt x="80" y="43"/>
                  </a:lnTo>
                  <a:lnTo>
                    <a:pt x="100" y="29"/>
                  </a:lnTo>
                  <a:lnTo>
                    <a:pt x="123" y="14"/>
                  </a:lnTo>
                  <a:lnTo>
                    <a:pt x="134" y="9"/>
                  </a:lnTo>
                  <a:lnTo>
                    <a:pt x="145" y="3"/>
                  </a:lnTo>
                  <a:lnTo>
                    <a:pt x="160" y="0"/>
                  </a:lnTo>
                  <a:lnTo>
                    <a:pt x="174" y="0"/>
                  </a:lnTo>
                  <a:lnTo>
                    <a:pt x="188" y="0"/>
                  </a:lnTo>
                  <a:lnTo>
                    <a:pt x="202" y="3"/>
                  </a:lnTo>
                  <a:lnTo>
                    <a:pt x="213" y="9"/>
                  </a:lnTo>
                  <a:lnTo>
                    <a:pt x="228" y="14"/>
                  </a:lnTo>
                  <a:lnTo>
                    <a:pt x="239" y="23"/>
                  </a:lnTo>
                  <a:lnTo>
                    <a:pt x="248" y="31"/>
                  </a:lnTo>
                  <a:lnTo>
                    <a:pt x="256" y="43"/>
                  </a:lnTo>
                  <a:lnTo>
                    <a:pt x="262" y="57"/>
                  </a:lnTo>
                  <a:lnTo>
                    <a:pt x="282" y="34"/>
                  </a:lnTo>
                  <a:lnTo>
                    <a:pt x="307" y="17"/>
                  </a:lnTo>
                  <a:lnTo>
                    <a:pt x="321" y="9"/>
                  </a:lnTo>
                  <a:lnTo>
                    <a:pt x="336" y="3"/>
                  </a:lnTo>
                  <a:lnTo>
                    <a:pt x="350" y="0"/>
                  </a:lnTo>
                  <a:lnTo>
                    <a:pt x="364" y="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1736"/>
            <p:cNvSpPr>
              <a:spLocks/>
            </p:cNvSpPr>
            <p:nvPr userDrawn="1"/>
          </p:nvSpPr>
          <p:spPr bwMode="auto">
            <a:xfrm>
              <a:off x="4071" y="3058"/>
              <a:ext cx="184" cy="362"/>
            </a:xfrm>
            <a:custGeom>
              <a:avLst/>
              <a:gdLst>
                <a:gd name="T0" fmla="*/ 85 w 184"/>
                <a:gd name="T1" fmla="*/ 0 h 361"/>
                <a:gd name="T2" fmla="*/ 85 w 184"/>
                <a:gd name="T3" fmla="*/ 60 h 361"/>
                <a:gd name="T4" fmla="*/ 173 w 184"/>
                <a:gd name="T5" fmla="*/ 60 h 361"/>
                <a:gd name="T6" fmla="*/ 150 w 184"/>
                <a:gd name="T7" fmla="*/ 85 h 361"/>
                <a:gd name="T8" fmla="*/ 82 w 184"/>
                <a:gd name="T9" fmla="*/ 85 h 361"/>
                <a:gd name="T10" fmla="*/ 82 w 184"/>
                <a:gd name="T11" fmla="*/ 283 h 361"/>
                <a:gd name="T12" fmla="*/ 82 w 184"/>
                <a:gd name="T13" fmla="*/ 283 h 361"/>
                <a:gd name="T14" fmla="*/ 85 w 184"/>
                <a:gd name="T15" fmla="*/ 300 h 361"/>
                <a:gd name="T16" fmla="*/ 88 w 184"/>
                <a:gd name="T17" fmla="*/ 312 h 361"/>
                <a:gd name="T18" fmla="*/ 91 w 184"/>
                <a:gd name="T19" fmla="*/ 323 h 361"/>
                <a:gd name="T20" fmla="*/ 99 w 184"/>
                <a:gd name="T21" fmla="*/ 334 h 361"/>
                <a:gd name="T22" fmla="*/ 105 w 184"/>
                <a:gd name="T23" fmla="*/ 340 h 361"/>
                <a:gd name="T24" fmla="*/ 116 w 184"/>
                <a:gd name="T25" fmla="*/ 346 h 361"/>
                <a:gd name="T26" fmla="*/ 128 w 184"/>
                <a:gd name="T27" fmla="*/ 349 h 361"/>
                <a:gd name="T28" fmla="*/ 142 w 184"/>
                <a:gd name="T29" fmla="*/ 351 h 361"/>
                <a:gd name="T30" fmla="*/ 142 w 184"/>
                <a:gd name="T31" fmla="*/ 351 h 361"/>
                <a:gd name="T32" fmla="*/ 156 w 184"/>
                <a:gd name="T33" fmla="*/ 349 h 361"/>
                <a:gd name="T34" fmla="*/ 165 w 184"/>
                <a:gd name="T35" fmla="*/ 346 h 361"/>
                <a:gd name="T36" fmla="*/ 165 w 184"/>
                <a:gd name="T37" fmla="*/ 346 h 361"/>
                <a:gd name="T38" fmla="*/ 184 w 184"/>
                <a:gd name="T39" fmla="*/ 334 h 361"/>
                <a:gd name="T40" fmla="*/ 184 w 184"/>
                <a:gd name="T41" fmla="*/ 334 h 361"/>
                <a:gd name="T42" fmla="*/ 182 w 184"/>
                <a:gd name="T43" fmla="*/ 340 h 361"/>
                <a:gd name="T44" fmla="*/ 179 w 184"/>
                <a:gd name="T45" fmla="*/ 349 h 361"/>
                <a:gd name="T46" fmla="*/ 162 w 184"/>
                <a:gd name="T47" fmla="*/ 363 h 361"/>
                <a:gd name="T48" fmla="*/ 162 w 184"/>
                <a:gd name="T49" fmla="*/ 363 h 361"/>
                <a:gd name="T50" fmla="*/ 153 w 184"/>
                <a:gd name="T51" fmla="*/ 368 h 361"/>
                <a:gd name="T52" fmla="*/ 142 w 184"/>
                <a:gd name="T53" fmla="*/ 374 h 361"/>
                <a:gd name="T54" fmla="*/ 130 w 184"/>
                <a:gd name="T55" fmla="*/ 377 h 361"/>
                <a:gd name="T56" fmla="*/ 119 w 184"/>
                <a:gd name="T57" fmla="*/ 377 h 361"/>
                <a:gd name="T58" fmla="*/ 119 w 184"/>
                <a:gd name="T59" fmla="*/ 377 h 361"/>
                <a:gd name="T60" fmla="*/ 99 w 184"/>
                <a:gd name="T61" fmla="*/ 377 h 361"/>
                <a:gd name="T62" fmla="*/ 82 w 184"/>
                <a:gd name="T63" fmla="*/ 371 h 361"/>
                <a:gd name="T64" fmla="*/ 65 w 184"/>
                <a:gd name="T65" fmla="*/ 363 h 361"/>
                <a:gd name="T66" fmla="*/ 54 w 184"/>
                <a:gd name="T67" fmla="*/ 351 h 361"/>
                <a:gd name="T68" fmla="*/ 54 w 184"/>
                <a:gd name="T69" fmla="*/ 351 h 361"/>
                <a:gd name="T70" fmla="*/ 42 w 184"/>
                <a:gd name="T71" fmla="*/ 340 h 361"/>
                <a:gd name="T72" fmla="*/ 34 w 184"/>
                <a:gd name="T73" fmla="*/ 323 h 361"/>
                <a:gd name="T74" fmla="*/ 31 w 184"/>
                <a:gd name="T75" fmla="*/ 306 h 361"/>
                <a:gd name="T76" fmla="*/ 28 w 184"/>
                <a:gd name="T77" fmla="*/ 283 h 361"/>
                <a:gd name="T78" fmla="*/ 28 w 184"/>
                <a:gd name="T79" fmla="*/ 85 h 361"/>
                <a:gd name="T80" fmla="*/ 0 w 184"/>
                <a:gd name="T81" fmla="*/ 85 h 361"/>
                <a:gd name="T82" fmla="*/ 85 w 184"/>
                <a:gd name="T83" fmla="*/ 0 h 361"/>
                <a:gd name="T84" fmla="*/ 85 w 184"/>
                <a:gd name="T85" fmla="*/ 0 h 36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84" h="361">
                  <a:moveTo>
                    <a:pt x="85" y="0"/>
                  </a:moveTo>
                  <a:lnTo>
                    <a:pt x="85" y="60"/>
                  </a:lnTo>
                  <a:lnTo>
                    <a:pt x="173" y="60"/>
                  </a:lnTo>
                  <a:lnTo>
                    <a:pt x="150" y="85"/>
                  </a:lnTo>
                  <a:lnTo>
                    <a:pt x="82" y="85"/>
                  </a:lnTo>
                  <a:lnTo>
                    <a:pt x="82" y="267"/>
                  </a:lnTo>
                  <a:lnTo>
                    <a:pt x="85" y="284"/>
                  </a:lnTo>
                  <a:lnTo>
                    <a:pt x="88" y="296"/>
                  </a:lnTo>
                  <a:lnTo>
                    <a:pt x="91" y="307"/>
                  </a:lnTo>
                  <a:lnTo>
                    <a:pt x="99" y="318"/>
                  </a:lnTo>
                  <a:lnTo>
                    <a:pt x="105" y="324"/>
                  </a:lnTo>
                  <a:lnTo>
                    <a:pt x="116" y="330"/>
                  </a:lnTo>
                  <a:lnTo>
                    <a:pt x="128" y="333"/>
                  </a:lnTo>
                  <a:lnTo>
                    <a:pt x="142" y="335"/>
                  </a:lnTo>
                  <a:lnTo>
                    <a:pt x="156" y="333"/>
                  </a:lnTo>
                  <a:lnTo>
                    <a:pt x="165" y="330"/>
                  </a:lnTo>
                  <a:lnTo>
                    <a:pt x="184" y="318"/>
                  </a:lnTo>
                  <a:lnTo>
                    <a:pt x="182" y="324"/>
                  </a:lnTo>
                  <a:lnTo>
                    <a:pt x="179" y="333"/>
                  </a:lnTo>
                  <a:lnTo>
                    <a:pt x="162" y="347"/>
                  </a:lnTo>
                  <a:lnTo>
                    <a:pt x="153" y="352"/>
                  </a:lnTo>
                  <a:lnTo>
                    <a:pt x="142" y="358"/>
                  </a:lnTo>
                  <a:lnTo>
                    <a:pt x="130" y="361"/>
                  </a:lnTo>
                  <a:lnTo>
                    <a:pt x="119" y="361"/>
                  </a:lnTo>
                  <a:lnTo>
                    <a:pt x="99" y="361"/>
                  </a:lnTo>
                  <a:lnTo>
                    <a:pt x="82" y="355"/>
                  </a:lnTo>
                  <a:lnTo>
                    <a:pt x="65" y="347"/>
                  </a:lnTo>
                  <a:lnTo>
                    <a:pt x="54" y="335"/>
                  </a:lnTo>
                  <a:lnTo>
                    <a:pt x="42" y="324"/>
                  </a:lnTo>
                  <a:lnTo>
                    <a:pt x="34" y="307"/>
                  </a:lnTo>
                  <a:lnTo>
                    <a:pt x="31" y="290"/>
                  </a:lnTo>
                  <a:lnTo>
                    <a:pt x="28" y="267"/>
                  </a:lnTo>
                  <a:lnTo>
                    <a:pt x="28" y="85"/>
                  </a:lnTo>
                  <a:lnTo>
                    <a:pt x="0" y="85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1737"/>
            <p:cNvSpPr>
              <a:spLocks noEditPoints="1"/>
            </p:cNvSpPr>
            <p:nvPr userDrawn="1"/>
          </p:nvSpPr>
          <p:spPr bwMode="auto">
            <a:xfrm>
              <a:off x="4253" y="3109"/>
              <a:ext cx="282" cy="311"/>
            </a:xfrm>
            <a:custGeom>
              <a:avLst/>
              <a:gdLst>
                <a:gd name="T0" fmla="*/ 128 w 284"/>
                <a:gd name="T1" fmla="*/ 0 h 310"/>
                <a:gd name="T2" fmla="*/ 168 w 284"/>
                <a:gd name="T3" fmla="*/ 6 h 310"/>
                <a:gd name="T4" fmla="*/ 201 w 284"/>
                <a:gd name="T5" fmla="*/ 23 h 310"/>
                <a:gd name="T6" fmla="*/ 208 w 284"/>
                <a:gd name="T7" fmla="*/ 34 h 310"/>
                <a:gd name="T8" fmla="*/ 229 w 284"/>
                <a:gd name="T9" fmla="*/ 63 h 310"/>
                <a:gd name="T10" fmla="*/ 237 w 284"/>
                <a:gd name="T11" fmla="*/ 80 h 310"/>
                <a:gd name="T12" fmla="*/ 249 w 284"/>
                <a:gd name="T13" fmla="*/ 117 h 310"/>
                <a:gd name="T14" fmla="*/ 252 w 284"/>
                <a:gd name="T15" fmla="*/ 172 h 310"/>
                <a:gd name="T16" fmla="*/ 252 w 284"/>
                <a:gd name="T17" fmla="*/ 190 h 310"/>
                <a:gd name="T18" fmla="*/ 240 w 284"/>
                <a:gd name="T19" fmla="*/ 226 h 310"/>
                <a:gd name="T20" fmla="*/ 235 w 284"/>
                <a:gd name="T21" fmla="*/ 246 h 310"/>
                <a:gd name="T22" fmla="*/ 212 w 284"/>
                <a:gd name="T23" fmla="*/ 278 h 310"/>
                <a:gd name="T24" fmla="*/ 198 w 284"/>
                <a:gd name="T25" fmla="*/ 306 h 310"/>
                <a:gd name="T26" fmla="*/ 182 w 284"/>
                <a:gd name="T27" fmla="*/ 315 h 310"/>
                <a:gd name="T28" fmla="*/ 145 w 284"/>
                <a:gd name="T29" fmla="*/ 326 h 310"/>
                <a:gd name="T30" fmla="*/ 126 w 284"/>
                <a:gd name="T31" fmla="*/ 326 h 310"/>
                <a:gd name="T32" fmla="*/ 77 w 284"/>
                <a:gd name="T33" fmla="*/ 320 h 310"/>
                <a:gd name="T34" fmla="*/ 68 w 284"/>
                <a:gd name="T35" fmla="*/ 309 h 310"/>
                <a:gd name="T36" fmla="*/ 45 w 284"/>
                <a:gd name="T37" fmla="*/ 289 h 310"/>
                <a:gd name="T38" fmla="*/ 36 w 284"/>
                <a:gd name="T39" fmla="*/ 280 h 310"/>
                <a:gd name="T40" fmla="*/ 11 w 284"/>
                <a:gd name="T41" fmla="*/ 229 h 310"/>
                <a:gd name="T42" fmla="*/ 0 w 284"/>
                <a:gd name="T43" fmla="*/ 172 h 310"/>
                <a:gd name="T44" fmla="*/ 2 w 284"/>
                <a:gd name="T45" fmla="*/ 137 h 310"/>
                <a:gd name="T46" fmla="*/ 11 w 284"/>
                <a:gd name="T47" fmla="*/ 100 h 310"/>
                <a:gd name="T48" fmla="*/ 19 w 284"/>
                <a:gd name="T49" fmla="*/ 80 h 310"/>
                <a:gd name="T50" fmla="*/ 39 w 284"/>
                <a:gd name="T51" fmla="*/ 49 h 310"/>
                <a:gd name="T52" fmla="*/ 68 w 284"/>
                <a:gd name="T53" fmla="*/ 23 h 310"/>
                <a:gd name="T54" fmla="*/ 71 w 284"/>
                <a:gd name="T55" fmla="*/ 12 h 310"/>
                <a:gd name="T56" fmla="*/ 106 w 284"/>
                <a:gd name="T57" fmla="*/ 0 h 310"/>
                <a:gd name="T58" fmla="*/ 128 w 284"/>
                <a:gd name="T59" fmla="*/ 0 h 310"/>
                <a:gd name="T60" fmla="*/ 123 w 284"/>
                <a:gd name="T61" fmla="*/ 23 h 310"/>
                <a:gd name="T62" fmla="*/ 86 w 284"/>
                <a:gd name="T63" fmla="*/ 34 h 310"/>
                <a:gd name="T64" fmla="*/ 71 w 284"/>
                <a:gd name="T65" fmla="*/ 66 h 310"/>
                <a:gd name="T66" fmla="*/ 68 w 284"/>
                <a:gd name="T67" fmla="*/ 85 h 310"/>
                <a:gd name="T68" fmla="*/ 59 w 284"/>
                <a:gd name="T69" fmla="*/ 131 h 310"/>
                <a:gd name="T70" fmla="*/ 59 w 284"/>
                <a:gd name="T71" fmla="*/ 175 h 310"/>
                <a:gd name="T72" fmla="*/ 68 w 284"/>
                <a:gd name="T73" fmla="*/ 226 h 310"/>
                <a:gd name="T74" fmla="*/ 71 w 284"/>
                <a:gd name="T75" fmla="*/ 266 h 310"/>
                <a:gd name="T76" fmla="*/ 80 w 284"/>
                <a:gd name="T77" fmla="*/ 283 h 310"/>
                <a:gd name="T78" fmla="*/ 111 w 284"/>
                <a:gd name="T79" fmla="*/ 300 h 310"/>
                <a:gd name="T80" fmla="*/ 131 w 284"/>
                <a:gd name="T81" fmla="*/ 300 h 310"/>
                <a:gd name="T82" fmla="*/ 165 w 284"/>
                <a:gd name="T83" fmla="*/ 289 h 310"/>
                <a:gd name="T84" fmla="*/ 191 w 284"/>
                <a:gd name="T85" fmla="*/ 261 h 310"/>
                <a:gd name="T86" fmla="*/ 198 w 284"/>
                <a:gd name="T87" fmla="*/ 241 h 310"/>
                <a:gd name="T88" fmla="*/ 202 w 284"/>
                <a:gd name="T89" fmla="*/ 195 h 310"/>
                <a:gd name="T90" fmla="*/ 202 w 284"/>
                <a:gd name="T91" fmla="*/ 151 h 310"/>
                <a:gd name="T92" fmla="*/ 197 w 284"/>
                <a:gd name="T93" fmla="*/ 85 h 310"/>
                <a:gd name="T94" fmla="*/ 185 w 284"/>
                <a:gd name="T95" fmla="*/ 60 h 310"/>
                <a:gd name="T96" fmla="*/ 168 w 284"/>
                <a:gd name="T97" fmla="*/ 40 h 310"/>
                <a:gd name="T98" fmla="*/ 148 w 284"/>
                <a:gd name="T99" fmla="*/ 29 h 310"/>
                <a:gd name="T100" fmla="*/ 123 w 284"/>
                <a:gd name="T101" fmla="*/ 23 h 31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284" h="310">
                  <a:moveTo>
                    <a:pt x="144" y="0"/>
                  </a:moveTo>
                  <a:lnTo>
                    <a:pt x="144" y="0"/>
                  </a:lnTo>
                  <a:lnTo>
                    <a:pt x="164" y="0"/>
                  </a:lnTo>
                  <a:lnTo>
                    <a:pt x="184" y="6"/>
                  </a:lnTo>
                  <a:lnTo>
                    <a:pt x="204" y="12"/>
                  </a:lnTo>
                  <a:lnTo>
                    <a:pt x="221" y="23"/>
                  </a:lnTo>
                  <a:lnTo>
                    <a:pt x="235" y="34"/>
                  </a:lnTo>
                  <a:lnTo>
                    <a:pt x="250" y="49"/>
                  </a:lnTo>
                  <a:lnTo>
                    <a:pt x="261" y="63"/>
                  </a:lnTo>
                  <a:lnTo>
                    <a:pt x="269" y="80"/>
                  </a:lnTo>
                  <a:lnTo>
                    <a:pt x="275" y="100"/>
                  </a:lnTo>
                  <a:lnTo>
                    <a:pt x="281" y="117"/>
                  </a:lnTo>
                  <a:lnTo>
                    <a:pt x="284" y="137"/>
                  </a:lnTo>
                  <a:lnTo>
                    <a:pt x="284" y="156"/>
                  </a:lnTo>
                  <a:lnTo>
                    <a:pt x="284" y="174"/>
                  </a:lnTo>
                  <a:lnTo>
                    <a:pt x="278" y="193"/>
                  </a:lnTo>
                  <a:lnTo>
                    <a:pt x="272" y="210"/>
                  </a:lnTo>
                  <a:lnTo>
                    <a:pt x="267" y="230"/>
                  </a:lnTo>
                  <a:lnTo>
                    <a:pt x="255" y="247"/>
                  </a:lnTo>
                  <a:lnTo>
                    <a:pt x="244" y="262"/>
                  </a:lnTo>
                  <a:lnTo>
                    <a:pt x="230" y="276"/>
                  </a:lnTo>
                  <a:lnTo>
                    <a:pt x="215" y="290"/>
                  </a:lnTo>
                  <a:lnTo>
                    <a:pt x="198" y="299"/>
                  </a:lnTo>
                  <a:lnTo>
                    <a:pt x="181" y="304"/>
                  </a:lnTo>
                  <a:lnTo>
                    <a:pt x="161" y="310"/>
                  </a:lnTo>
                  <a:lnTo>
                    <a:pt x="142" y="310"/>
                  </a:lnTo>
                  <a:lnTo>
                    <a:pt x="110" y="307"/>
                  </a:lnTo>
                  <a:lnTo>
                    <a:pt x="93" y="304"/>
                  </a:lnTo>
                  <a:lnTo>
                    <a:pt x="82" y="299"/>
                  </a:lnTo>
                  <a:lnTo>
                    <a:pt x="68" y="293"/>
                  </a:lnTo>
                  <a:lnTo>
                    <a:pt x="56" y="284"/>
                  </a:lnTo>
                  <a:lnTo>
                    <a:pt x="45" y="273"/>
                  </a:lnTo>
                  <a:lnTo>
                    <a:pt x="36" y="264"/>
                  </a:lnTo>
                  <a:lnTo>
                    <a:pt x="19" y="239"/>
                  </a:lnTo>
                  <a:lnTo>
                    <a:pt x="11" y="213"/>
                  </a:lnTo>
                  <a:lnTo>
                    <a:pt x="2" y="185"/>
                  </a:lnTo>
                  <a:lnTo>
                    <a:pt x="0" y="156"/>
                  </a:lnTo>
                  <a:lnTo>
                    <a:pt x="2" y="137"/>
                  </a:lnTo>
                  <a:lnTo>
                    <a:pt x="5" y="117"/>
                  </a:lnTo>
                  <a:lnTo>
                    <a:pt x="11" y="100"/>
                  </a:lnTo>
                  <a:lnTo>
                    <a:pt x="19" y="80"/>
                  </a:lnTo>
                  <a:lnTo>
                    <a:pt x="28" y="63"/>
                  </a:lnTo>
                  <a:lnTo>
                    <a:pt x="39" y="49"/>
                  </a:lnTo>
                  <a:lnTo>
                    <a:pt x="54" y="34"/>
                  </a:lnTo>
                  <a:lnTo>
                    <a:pt x="68" y="23"/>
                  </a:lnTo>
                  <a:lnTo>
                    <a:pt x="85" y="12"/>
                  </a:lnTo>
                  <a:lnTo>
                    <a:pt x="105" y="6"/>
                  </a:lnTo>
                  <a:lnTo>
                    <a:pt x="122" y="0"/>
                  </a:lnTo>
                  <a:lnTo>
                    <a:pt x="144" y="0"/>
                  </a:lnTo>
                  <a:close/>
                  <a:moveTo>
                    <a:pt x="139" y="23"/>
                  </a:moveTo>
                  <a:lnTo>
                    <a:pt x="139" y="23"/>
                  </a:lnTo>
                  <a:lnTo>
                    <a:pt x="119" y="26"/>
                  </a:lnTo>
                  <a:lnTo>
                    <a:pt x="102" y="34"/>
                  </a:lnTo>
                  <a:lnTo>
                    <a:pt x="88" y="49"/>
                  </a:lnTo>
                  <a:lnTo>
                    <a:pt x="76" y="66"/>
                  </a:lnTo>
                  <a:lnTo>
                    <a:pt x="68" y="85"/>
                  </a:lnTo>
                  <a:lnTo>
                    <a:pt x="62" y="108"/>
                  </a:lnTo>
                  <a:lnTo>
                    <a:pt x="59" y="131"/>
                  </a:lnTo>
                  <a:lnTo>
                    <a:pt x="59" y="159"/>
                  </a:lnTo>
                  <a:lnTo>
                    <a:pt x="62" y="185"/>
                  </a:lnTo>
                  <a:lnTo>
                    <a:pt x="68" y="210"/>
                  </a:lnTo>
                  <a:lnTo>
                    <a:pt x="73" y="230"/>
                  </a:lnTo>
                  <a:lnTo>
                    <a:pt x="85" y="250"/>
                  </a:lnTo>
                  <a:lnTo>
                    <a:pt x="96" y="267"/>
                  </a:lnTo>
                  <a:lnTo>
                    <a:pt x="113" y="279"/>
                  </a:lnTo>
                  <a:lnTo>
                    <a:pt x="127" y="284"/>
                  </a:lnTo>
                  <a:lnTo>
                    <a:pt x="147" y="284"/>
                  </a:lnTo>
                  <a:lnTo>
                    <a:pt x="164" y="282"/>
                  </a:lnTo>
                  <a:lnTo>
                    <a:pt x="181" y="273"/>
                  </a:lnTo>
                  <a:lnTo>
                    <a:pt x="196" y="262"/>
                  </a:lnTo>
                  <a:lnTo>
                    <a:pt x="207" y="245"/>
                  </a:lnTo>
                  <a:lnTo>
                    <a:pt x="215" y="225"/>
                  </a:lnTo>
                  <a:lnTo>
                    <a:pt x="221" y="202"/>
                  </a:lnTo>
                  <a:lnTo>
                    <a:pt x="224" y="179"/>
                  </a:lnTo>
                  <a:lnTo>
                    <a:pt x="224" y="151"/>
                  </a:lnTo>
                  <a:lnTo>
                    <a:pt x="221" y="117"/>
                  </a:lnTo>
                  <a:lnTo>
                    <a:pt x="213" y="85"/>
                  </a:lnTo>
                  <a:lnTo>
                    <a:pt x="201" y="60"/>
                  </a:lnTo>
                  <a:lnTo>
                    <a:pt x="184" y="40"/>
                  </a:lnTo>
                  <a:lnTo>
                    <a:pt x="176" y="31"/>
                  </a:lnTo>
                  <a:lnTo>
                    <a:pt x="164" y="29"/>
                  </a:lnTo>
                  <a:lnTo>
                    <a:pt x="150" y="23"/>
                  </a:lnTo>
                  <a:lnTo>
                    <a:pt x="139" y="23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738"/>
            <p:cNvSpPr>
              <a:spLocks/>
            </p:cNvSpPr>
            <p:nvPr userDrawn="1"/>
          </p:nvSpPr>
          <p:spPr bwMode="auto">
            <a:xfrm>
              <a:off x="4547" y="3109"/>
              <a:ext cx="284" cy="305"/>
            </a:xfrm>
            <a:custGeom>
              <a:avLst/>
              <a:gdLst>
                <a:gd name="T0" fmla="*/ 170 w 284"/>
                <a:gd name="T1" fmla="*/ 0 h 304"/>
                <a:gd name="T2" fmla="*/ 219 w 284"/>
                <a:gd name="T3" fmla="*/ 12 h 304"/>
                <a:gd name="T4" fmla="*/ 239 w 284"/>
                <a:gd name="T5" fmla="*/ 23 h 304"/>
                <a:gd name="T6" fmla="*/ 253 w 284"/>
                <a:gd name="T7" fmla="*/ 43 h 304"/>
                <a:gd name="T8" fmla="*/ 264 w 284"/>
                <a:gd name="T9" fmla="*/ 63 h 304"/>
                <a:gd name="T10" fmla="*/ 267 w 284"/>
                <a:gd name="T11" fmla="*/ 88 h 304"/>
                <a:gd name="T12" fmla="*/ 267 w 284"/>
                <a:gd name="T13" fmla="*/ 298 h 304"/>
                <a:gd name="T14" fmla="*/ 270 w 284"/>
                <a:gd name="T15" fmla="*/ 309 h 304"/>
                <a:gd name="T16" fmla="*/ 284 w 284"/>
                <a:gd name="T17" fmla="*/ 320 h 304"/>
                <a:gd name="T18" fmla="*/ 196 w 284"/>
                <a:gd name="T19" fmla="*/ 320 h 304"/>
                <a:gd name="T20" fmla="*/ 207 w 284"/>
                <a:gd name="T21" fmla="*/ 309 h 304"/>
                <a:gd name="T22" fmla="*/ 213 w 284"/>
                <a:gd name="T23" fmla="*/ 298 h 304"/>
                <a:gd name="T24" fmla="*/ 213 w 284"/>
                <a:gd name="T25" fmla="*/ 111 h 304"/>
                <a:gd name="T26" fmla="*/ 207 w 284"/>
                <a:gd name="T27" fmla="*/ 80 h 304"/>
                <a:gd name="T28" fmla="*/ 196 w 284"/>
                <a:gd name="T29" fmla="*/ 57 h 304"/>
                <a:gd name="T30" fmla="*/ 173 w 284"/>
                <a:gd name="T31" fmla="*/ 43 h 304"/>
                <a:gd name="T32" fmla="*/ 145 w 284"/>
                <a:gd name="T33" fmla="*/ 37 h 304"/>
                <a:gd name="T34" fmla="*/ 125 w 284"/>
                <a:gd name="T35" fmla="*/ 40 h 304"/>
                <a:gd name="T36" fmla="*/ 108 w 284"/>
                <a:gd name="T37" fmla="*/ 49 h 304"/>
                <a:gd name="T38" fmla="*/ 79 w 284"/>
                <a:gd name="T39" fmla="*/ 71 h 304"/>
                <a:gd name="T40" fmla="*/ 79 w 284"/>
                <a:gd name="T41" fmla="*/ 298 h 304"/>
                <a:gd name="T42" fmla="*/ 82 w 284"/>
                <a:gd name="T43" fmla="*/ 309 h 304"/>
                <a:gd name="T44" fmla="*/ 97 w 284"/>
                <a:gd name="T45" fmla="*/ 320 h 304"/>
                <a:gd name="T46" fmla="*/ 6 w 284"/>
                <a:gd name="T47" fmla="*/ 320 h 304"/>
                <a:gd name="T48" fmla="*/ 17 w 284"/>
                <a:gd name="T49" fmla="*/ 309 h 304"/>
                <a:gd name="T50" fmla="*/ 23 w 284"/>
                <a:gd name="T51" fmla="*/ 298 h 304"/>
                <a:gd name="T52" fmla="*/ 23 w 284"/>
                <a:gd name="T53" fmla="*/ 40 h 304"/>
                <a:gd name="T54" fmla="*/ 17 w 284"/>
                <a:gd name="T55" fmla="*/ 26 h 304"/>
                <a:gd name="T56" fmla="*/ 0 w 284"/>
                <a:gd name="T57" fmla="*/ 14 h 304"/>
                <a:gd name="T58" fmla="*/ 79 w 284"/>
                <a:gd name="T59" fmla="*/ 46 h 304"/>
                <a:gd name="T60" fmla="*/ 97 w 284"/>
                <a:gd name="T61" fmla="*/ 29 h 304"/>
                <a:gd name="T62" fmla="*/ 119 w 284"/>
                <a:gd name="T63" fmla="*/ 14 h 304"/>
                <a:gd name="T64" fmla="*/ 145 w 284"/>
                <a:gd name="T65" fmla="*/ 3 h 304"/>
                <a:gd name="T66" fmla="*/ 170 w 284"/>
                <a:gd name="T67" fmla="*/ 0 h 30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84" h="304">
                  <a:moveTo>
                    <a:pt x="170" y="0"/>
                  </a:moveTo>
                  <a:lnTo>
                    <a:pt x="170" y="0"/>
                  </a:lnTo>
                  <a:lnTo>
                    <a:pt x="196" y="3"/>
                  </a:lnTo>
                  <a:lnTo>
                    <a:pt x="219" y="12"/>
                  </a:lnTo>
                  <a:lnTo>
                    <a:pt x="239" y="23"/>
                  </a:lnTo>
                  <a:lnTo>
                    <a:pt x="253" y="43"/>
                  </a:lnTo>
                  <a:lnTo>
                    <a:pt x="258" y="51"/>
                  </a:lnTo>
                  <a:lnTo>
                    <a:pt x="264" y="63"/>
                  </a:lnTo>
                  <a:lnTo>
                    <a:pt x="267" y="77"/>
                  </a:lnTo>
                  <a:lnTo>
                    <a:pt x="267" y="88"/>
                  </a:lnTo>
                  <a:lnTo>
                    <a:pt x="267" y="282"/>
                  </a:lnTo>
                  <a:lnTo>
                    <a:pt x="267" y="287"/>
                  </a:lnTo>
                  <a:lnTo>
                    <a:pt x="270" y="293"/>
                  </a:lnTo>
                  <a:lnTo>
                    <a:pt x="284" y="304"/>
                  </a:lnTo>
                  <a:lnTo>
                    <a:pt x="196" y="304"/>
                  </a:lnTo>
                  <a:lnTo>
                    <a:pt x="202" y="301"/>
                  </a:lnTo>
                  <a:lnTo>
                    <a:pt x="207" y="293"/>
                  </a:lnTo>
                  <a:lnTo>
                    <a:pt x="210" y="287"/>
                  </a:lnTo>
                  <a:lnTo>
                    <a:pt x="213" y="282"/>
                  </a:lnTo>
                  <a:lnTo>
                    <a:pt x="213" y="111"/>
                  </a:lnTo>
                  <a:lnTo>
                    <a:pt x="210" y="94"/>
                  </a:lnTo>
                  <a:lnTo>
                    <a:pt x="207" y="80"/>
                  </a:lnTo>
                  <a:lnTo>
                    <a:pt x="202" y="66"/>
                  </a:lnTo>
                  <a:lnTo>
                    <a:pt x="196" y="57"/>
                  </a:lnTo>
                  <a:lnTo>
                    <a:pt x="185" y="49"/>
                  </a:lnTo>
                  <a:lnTo>
                    <a:pt x="173" y="43"/>
                  </a:lnTo>
                  <a:lnTo>
                    <a:pt x="159" y="40"/>
                  </a:lnTo>
                  <a:lnTo>
                    <a:pt x="145" y="37"/>
                  </a:lnTo>
                  <a:lnTo>
                    <a:pt x="125" y="40"/>
                  </a:lnTo>
                  <a:lnTo>
                    <a:pt x="108" y="49"/>
                  </a:lnTo>
                  <a:lnTo>
                    <a:pt x="91" y="57"/>
                  </a:lnTo>
                  <a:lnTo>
                    <a:pt x="79" y="71"/>
                  </a:lnTo>
                  <a:lnTo>
                    <a:pt x="79" y="282"/>
                  </a:lnTo>
                  <a:lnTo>
                    <a:pt x="79" y="287"/>
                  </a:lnTo>
                  <a:lnTo>
                    <a:pt x="82" y="293"/>
                  </a:lnTo>
                  <a:lnTo>
                    <a:pt x="97" y="304"/>
                  </a:lnTo>
                  <a:lnTo>
                    <a:pt x="6" y="304"/>
                  </a:lnTo>
                  <a:lnTo>
                    <a:pt x="14" y="301"/>
                  </a:lnTo>
                  <a:lnTo>
                    <a:pt x="17" y="293"/>
                  </a:lnTo>
                  <a:lnTo>
                    <a:pt x="20" y="287"/>
                  </a:lnTo>
                  <a:lnTo>
                    <a:pt x="23" y="282"/>
                  </a:lnTo>
                  <a:lnTo>
                    <a:pt x="23" y="40"/>
                  </a:lnTo>
                  <a:lnTo>
                    <a:pt x="20" y="31"/>
                  </a:lnTo>
                  <a:lnTo>
                    <a:pt x="17" y="26"/>
                  </a:lnTo>
                  <a:lnTo>
                    <a:pt x="11" y="20"/>
                  </a:lnTo>
                  <a:lnTo>
                    <a:pt x="0" y="14"/>
                  </a:lnTo>
                  <a:lnTo>
                    <a:pt x="79" y="0"/>
                  </a:lnTo>
                  <a:lnTo>
                    <a:pt x="79" y="46"/>
                  </a:lnTo>
                  <a:lnTo>
                    <a:pt x="97" y="29"/>
                  </a:lnTo>
                  <a:lnTo>
                    <a:pt x="119" y="14"/>
                  </a:lnTo>
                  <a:lnTo>
                    <a:pt x="133" y="9"/>
                  </a:lnTo>
                  <a:lnTo>
                    <a:pt x="145" y="3"/>
                  </a:lnTo>
                  <a:lnTo>
                    <a:pt x="159" y="0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739"/>
            <p:cNvSpPr>
              <a:spLocks/>
            </p:cNvSpPr>
            <p:nvPr userDrawn="1"/>
          </p:nvSpPr>
          <p:spPr bwMode="auto">
            <a:xfrm>
              <a:off x="3764" y="3109"/>
              <a:ext cx="292" cy="453"/>
            </a:xfrm>
            <a:custGeom>
              <a:avLst/>
              <a:gdLst>
                <a:gd name="T0" fmla="*/ 265 w 293"/>
                <a:gd name="T1" fmla="*/ 85 h 452"/>
                <a:gd name="T2" fmla="*/ 234 w 293"/>
                <a:gd name="T3" fmla="*/ 37 h 452"/>
                <a:gd name="T4" fmla="*/ 214 w 293"/>
                <a:gd name="T5" fmla="*/ 20 h 452"/>
                <a:gd name="T6" fmla="*/ 194 w 293"/>
                <a:gd name="T7" fmla="*/ 9 h 452"/>
                <a:gd name="T8" fmla="*/ 149 w 293"/>
                <a:gd name="T9" fmla="*/ 0 h 452"/>
                <a:gd name="T10" fmla="*/ 139 w 293"/>
                <a:gd name="T11" fmla="*/ 3 h 452"/>
                <a:gd name="T12" fmla="*/ 114 w 293"/>
                <a:gd name="T13" fmla="*/ 12 h 452"/>
                <a:gd name="T14" fmla="*/ 77 w 293"/>
                <a:gd name="T15" fmla="*/ 40 h 452"/>
                <a:gd name="T16" fmla="*/ 0 w 293"/>
                <a:gd name="T17" fmla="*/ 17 h 452"/>
                <a:gd name="T18" fmla="*/ 9 w 293"/>
                <a:gd name="T19" fmla="*/ 20 h 452"/>
                <a:gd name="T20" fmla="*/ 20 w 293"/>
                <a:gd name="T21" fmla="*/ 34 h 452"/>
                <a:gd name="T22" fmla="*/ 23 w 293"/>
                <a:gd name="T23" fmla="*/ 442 h 452"/>
                <a:gd name="T24" fmla="*/ 20 w 293"/>
                <a:gd name="T25" fmla="*/ 451 h 452"/>
                <a:gd name="T26" fmla="*/ 11 w 293"/>
                <a:gd name="T27" fmla="*/ 465 h 452"/>
                <a:gd name="T28" fmla="*/ 94 w 293"/>
                <a:gd name="T29" fmla="*/ 468 h 452"/>
                <a:gd name="T30" fmla="*/ 88 w 293"/>
                <a:gd name="T31" fmla="*/ 465 h 452"/>
                <a:gd name="T32" fmla="*/ 80 w 293"/>
                <a:gd name="T33" fmla="*/ 451 h 452"/>
                <a:gd name="T34" fmla="*/ 77 w 293"/>
                <a:gd name="T35" fmla="*/ 68 h 452"/>
                <a:gd name="T36" fmla="*/ 91 w 293"/>
                <a:gd name="T37" fmla="*/ 54 h 452"/>
                <a:gd name="T38" fmla="*/ 105 w 293"/>
                <a:gd name="T39" fmla="*/ 46 h 452"/>
                <a:gd name="T40" fmla="*/ 142 w 293"/>
                <a:gd name="T41" fmla="*/ 34 h 452"/>
                <a:gd name="T42" fmla="*/ 146 w 293"/>
                <a:gd name="T43" fmla="*/ 37 h 452"/>
                <a:gd name="T44" fmla="*/ 174 w 293"/>
                <a:gd name="T45" fmla="*/ 51 h 452"/>
                <a:gd name="T46" fmla="*/ 189 w 293"/>
                <a:gd name="T47" fmla="*/ 63 h 452"/>
                <a:gd name="T48" fmla="*/ 208 w 293"/>
                <a:gd name="T49" fmla="*/ 100 h 452"/>
                <a:gd name="T50" fmla="*/ 214 w 293"/>
                <a:gd name="T51" fmla="*/ 156 h 452"/>
                <a:gd name="T52" fmla="*/ 214 w 293"/>
                <a:gd name="T53" fmla="*/ 185 h 452"/>
                <a:gd name="T54" fmla="*/ 200 w 293"/>
                <a:gd name="T55" fmla="*/ 249 h 452"/>
                <a:gd name="T56" fmla="*/ 189 w 293"/>
                <a:gd name="T57" fmla="*/ 266 h 452"/>
                <a:gd name="T58" fmla="*/ 160 w 293"/>
                <a:gd name="T59" fmla="*/ 292 h 452"/>
                <a:gd name="T60" fmla="*/ 136 w 293"/>
                <a:gd name="T61" fmla="*/ 300 h 452"/>
                <a:gd name="T62" fmla="*/ 122 w 293"/>
                <a:gd name="T63" fmla="*/ 300 h 452"/>
                <a:gd name="T64" fmla="*/ 99 w 293"/>
                <a:gd name="T65" fmla="*/ 292 h 452"/>
                <a:gd name="T66" fmla="*/ 102 w 293"/>
                <a:gd name="T67" fmla="*/ 320 h 452"/>
                <a:gd name="T68" fmla="*/ 122 w 293"/>
                <a:gd name="T69" fmla="*/ 326 h 452"/>
                <a:gd name="T70" fmla="*/ 145 w 293"/>
                <a:gd name="T71" fmla="*/ 326 h 452"/>
                <a:gd name="T72" fmla="*/ 174 w 293"/>
                <a:gd name="T73" fmla="*/ 320 h 452"/>
                <a:gd name="T74" fmla="*/ 203 w 293"/>
                <a:gd name="T75" fmla="*/ 306 h 452"/>
                <a:gd name="T76" fmla="*/ 225 w 293"/>
                <a:gd name="T77" fmla="*/ 289 h 452"/>
                <a:gd name="T78" fmla="*/ 237 w 293"/>
                <a:gd name="T79" fmla="*/ 278 h 452"/>
                <a:gd name="T80" fmla="*/ 265 w 293"/>
                <a:gd name="T81" fmla="*/ 210 h 452"/>
                <a:gd name="T82" fmla="*/ 277 w 293"/>
                <a:gd name="T83" fmla="*/ 154 h 452"/>
                <a:gd name="T84" fmla="*/ 274 w 293"/>
                <a:gd name="T85" fmla="*/ 117 h 452"/>
                <a:gd name="T86" fmla="*/ 265 w 293"/>
                <a:gd name="T87" fmla="*/ 85 h 45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293" h="452">
                  <a:moveTo>
                    <a:pt x="281" y="85"/>
                  </a:moveTo>
                  <a:lnTo>
                    <a:pt x="281" y="85"/>
                  </a:lnTo>
                  <a:lnTo>
                    <a:pt x="267" y="57"/>
                  </a:lnTo>
                  <a:lnTo>
                    <a:pt x="250" y="37"/>
                  </a:lnTo>
                  <a:lnTo>
                    <a:pt x="230" y="20"/>
                  </a:lnTo>
                  <a:lnTo>
                    <a:pt x="210" y="9"/>
                  </a:lnTo>
                  <a:lnTo>
                    <a:pt x="187" y="3"/>
                  </a:lnTo>
                  <a:lnTo>
                    <a:pt x="165" y="0"/>
                  </a:lnTo>
                  <a:lnTo>
                    <a:pt x="139" y="3"/>
                  </a:lnTo>
                  <a:lnTo>
                    <a:pt x="114" y="12"/>
                  </a:lnTo>
                  <a:lnTo>
                    <a:pt x="94" y="26"/>
                  </a:lnTo>
                  <a:lnTo>
                    <a:pt x="77" y="40"/>
                  </a:lnTo>
                  <a:lnTo>
                    <a:pt x="77" y="0"/>
                  </a:lnTo>
                  <a:lnTo>
                    <a:pt x="0" y="17"/>
                  </a:lnTo>
                  <a:lnTo>
                    <a:pt x="9" y="20"/>
                  </a:lnTo>
                  <a:lnTo>
                    <a:pt x="17" y="26"/>
                  </a:lnTo>
                  <a:lnTo>
                    <a:pt x="20" y="34"/>
                  </a:lnTo>
                  <a:lnTo>
                    <a:pt x="23" y="43"/>
                  </a:lnTo>
                  <a:lnTo>
                    <a:pt x="23" y="426"/>
                  </a:lnTo>
                  <a:lnTo>
                    <a:pt x="20" y="435"/>
                  </a:lnTo>
                  <a:lnTo>
                    <a:pt x="17" y="443"/>
                  </a:lnTo>
                  <a:lnTo>
                    <a:pt x="11" y="449"/>
                  </a:lnTo>
                  <a:lnTo>
                    <a:pt x="6" y="452"/>
                  </a:lnTo>
                  <a:lnTo>
                    <a:pt x="94" y="452"/>
                  </a:lnTo>
                  <a:lnTo>
                    <a:pt x="88" y="449"/>
                  </a:lnTo>
                  <a:lnTo>
                    <a:pt x="82" y="443"/>
                  </a:lnTo>
                  <a:lnTo>
                    <a:pt x="80" y="435"/>
                  </a:lnTo>
                  <a:lnTo>
                    <a:pt x="77" y="426"/>
                  </a:lnTo>
                  <a:lnTo>
                    <a:pt x="77" y="68"/>
                  </a:lnTo>
                  <a:lnTo>
                    <a:pt x="91" y="54"/>
                  </a:lnTo>
                  <a:lnTo>
                    <a:pt x="105" y="46"/>
                  </a:lnTo>
                  <a:lnTo>
                    <a:pt x="122" y="37"/>
                  </a:lnTo>
                  <a:lnTo>
                    <a:pt x="142" y="34"/>
                  </a:lnTo>
                  <a:lnTo>
                    <a:pt x="159" y="37"/>
                  </a:lnTo>
                  <a:lnTo>
                    <a:pt x="173" y="43"/>
                  </a:lnTo>
                  <a:lnTo>
                    <a:pt x="190" y="51"/>
                  </a:lnTo>
                  <a:lnTo>
                    <a:pt x="205" y="63"/>
                  </a:lnTo>
                  <a:lnTo>
                    <a:pt x="216" y="80"/>
                  </a:lnTo>
                  <a:lnTo>
                    <a:pt x="224" y="100"/>
                  </a:lnTo>
                  <a:lnTo>
                    <a:pt x="230" y="125"/>
                  </a:lnTo>
                  <a:lnTo>
                    <a:pt x="230" y="156"/>
                  </a:lnTo>
                  <a:lnTo>
                    <a:pt x="230" y="185"/>
                  </a:lnTo>
                  <a:lnTo>
                    <a:pt x="224" y="210"/>
                  </a:lnTo>
                  <a:lnTo>
                    <a:pt x="216" y="233"/>
                  </a:lnTo>
                  <a:lnTo>
                    <a:pt x="205" y="250"/>
                  </a:lnTo>
                  <a:lnTo>
                    <a:pt x="190" y="267"/>
                  </a:lnTo>
                  <a:lnTo>
                    <a:pt x="176" y="276"/>
                  </a:lnTo>
                  <a:lnTo>
                    <a:pt x="156" y="284"/>
                  </a:lnTo>
                  <a:lnTo>
                    <a:pt x="136" y="284"/>
                  </a:lnTo>
                  <a:lnTo>
                    <a:pt x="122" y="284"/>
                  </a:lnTo>
                  <a:lnTo>
                    <a:pt x="111" y="282"/>
                  </a:lnTo>
                  <a:lnTo>
                    <a:pt x="99" y="276"/>
                  </a:lnTo>
                  <a:lnTo>
                    <a:pt x="88" y="264"/>
                  </a:lnTo>
                  <a:lnTo>
                    <a:pt x="102" y="304"/>
                  </a:lnTo>
                  <a:lnTo>
                    <a:pt x="122" y="310"/>
                  </a:lnTo>
                  <a:lnTo>
                    <a:pt x="145" y="310"/>
                  </a:lnTo>
                  <a:lnTo>
                    <a:pt x="176" y="307"/>
                  </a:lnTo>
                  <a:lnTo>
                    <a:pt x="190" y="304"/>
                  </a:lnTo>
                  <a:lnTo>
                    <a:pt x="205" y="299"/>
                  </a:lnTo>
                  <a:lnTo>
                    <a:pt x="219" y="290"/>
                  </a:lnTo>
                  <a:lnTo>
                    <a:pt x="230" y="284"/>
                  </a:lnTo>
                  <a:lnTo>
                    <a:pt x="241" y="273"/>
                  </a:lnTo>
                  <a:lnTo>
                    <a:pt x="253" y="262"/>
                  </a:lnTo>
                  <a:lnTo>
                    <a:pt x="270" y="236"/>
                  </a:lnTo>
                  <a:lnTo>
                    <a:pt x="281" y="210"/>
                  </a:lnTo>
                  <a:lnTo>
                    <a:pt x="290" y="182"/>
                  </a:lnTo>
                  <a:lnTo>
                    <a:pt x="293" y="154"/>
                  </a:lnTo>
                  <a:lnTo>
                    <a:pt x="290" y="117"/>
                  </a:lnTo>
                  <a:lnTo>
                    <a:pt x="281" y="8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740"/>
            <p:cNvSpPr>
              <a:spLocks/>
            </p:cNvSpPr>
            <p:nvPr userDrawn="1"/>
          </p:nvSpPr>
          <p:spPr bwMode="auto">
            <a:xfrm>
              <a:off x="2192" y="3109"/>
              <a:ext cx="209" cy="311"/>
            </a:xfrm>
            <a:custGeom>
              <a:avLst/>
              <a:gdLst>
                <a:gd name="T0" fmla="*/ 198 w 208"/>
                <a:gd name="T1" fmla="*/ 280 h 310"/>
                <a:gd name="T2" fmla="*/ 198 w 208"/>
                <a:gd name="T3" fmla="*/ 280 h 310"/>
                <a:gd name="T4" fmla="*/ 181 w 208"/>
                <a:gd name="T5" fmla="*/ 286 h 310"/>
                <a:gd name="T6" fmla="*/ 161 w 208"/>
                <a:gd name="T7" fmla="*/ 289 h 310"/>
                <a:gd name="T8" fmla="*/ 161 w 208"/>
                <a:gd name="T9" fmla="*/ 289 h 310"/>
                <a:gd name="T10" fmla="*/ 147 w 208"/>
                <a:gd name="T11" fmla="*/ 289 h 310"/>
                <a:gd name="T12" fmla="*/ 136 w 208"/>
                <a:gd name="T13" fmla="*/ 283 h 310"/>
                <a:gd name="T14" fmla="*/ 124 w 208"/>
                <a:gd name="T15" fmla="*/ 278 h 310"/>
                <a:gd name="T16" fmla="*/ 100 w 208"/>
                <a:gd name="T17" fmla="*/ 266 h 310"/>
                <a:gd name="T18" fmla="*/ 100 w 208"/>
                <a:gd name="T19" fmla="*/ 266 h 310"/>
                <a:gd name="T20" fmla="*/ 91 w 208"/>
                <a:gd name="T21" fmla="*/ 255 h 310"/>
                <a:gd name="T22" fmla="*/ 83 w 208"/>
                <a:gd name="T23" fmla="*/ 241 h 310"/>
                <a:gd name="T24" fmla="*/ 80 w 208"/>
                <a:gd name="T25" fmla="*/ 224 h 310"/>
                <a:gd name="T26" fmla="*/ 80 w 208"/>
                <a:gd name="T27" fmla="*/ 207 h 310"/>
                <a:gd name="T28" fmla="*/ 80 w 208"/>
                <a:gd name="T29" fmla="*/ 0 h 310"/>
                <a:gd name="T30" fmla="*/ 0 w 208"/>
                <a:gd name="T31" fmla="*/ 14 h 310"/>
                <a:gd name="T32" fmla="*/ 0 w 208"/>
                <a:gd name="T33" fmla="*/ 14 h 310"/>
                <a:gd name="T34" fmla="*/ 12 w 208"/>
                <a:gd name="T35" fmla="*/ 20 h 310"/>
                <a:gd name="T36" fmla="*/ 17 w 208"/>
                <a:gd name="T37" fmla="*/ 26 h 310"/>
                <a:gd name="T38" fmla="*/ 23 w 208"/>
                <a:gd name="T39" fmla="*/ 31 h 310"/>
                <a:gd name="T40" fmla="*/ 23 w 208"/>
                <a:gd name="T41" fmla="*/ 40 h 310"/>
                <a:gd name="T42" fmla="*/ 23 w 208"/>
                <a:gd name="T43" fmla="*/ 207 h 310"/>
                <a:gd name="T44" fmla="*/ 23 w 208"/>
                <a:gd name="T45" fmla="*/ 207 h 310"/>
                <a:gd name="T46" fmla="*/ 26 w 208"/>
                <a:gd name="T47" fmla="*/ 235 h 310"/>
                <a:gd name="T48" fmla="*/ 32 w 208"/>
                <a:gd name="T49" fmla="*/ 261 h 310"/>
                <a:gd name="T50" fmla="*/ 40 w 208"/>
                <a:gd name="T51" fmla="*/ 280 h 310"/>
                <a:gd name="T52" fmla="*/ 54 w 208"/>
                <a:gd name="T53" fmla="*/ 298 h 310"/>
                <a:gd name="T54" fmla="*/ 54 w 208"/>
                <a:gd name="T55" fmla="*/ 298 h 310"/>
                <a:gd name="T56" fmla="*/ 71 w 208"/>
                <a:gd name="T57" fmla="*/ 312 h 310"/>
                <a:gd name="T58" fmla="*/ 85 w 208"/>
                <a:gd name="T59" fmla="*/ 320 h 310"/>
                <a:gd name="T60" fmla="*/ 103 w 208"/>
                <a:gd name="T61" fmla="*/ 326 h 310"/>
                <a:gd name="T62" fmla="*/ 138 w 208"/>
                <a:gd name="T63" fmla="*/ 326 h 310"/>
                <a:gd name="T64" fmla="*/ 138 w 208"/>
                <a:gd name="T65" fmla="*/ 326 h 310"/>
                <a:gd name="T66" fmla="*/ 158 w 208"/>
                <a:gd name="T67" fmla="*/ 326 h 310"/>
                <a:gd name="T68" fmla="*/ 178 w 208"/>
                <a:gd name="T69" fmla="*/ 320 h 310"/>
                <a:gd name="T70" fmla="*/ 195 w 208"/>
                <a:gd name="T71" fmla="*/ 312 h 310"/>
                <a:gd name="T72" fmla="*/ 212 w 208"/>
                <a:gd name="T73" fmla="*/ 298 h 310"/>
                <a:gd name="T74" fmla="*/ 224 w 208"/>
                <a:gd name="T75" fmla="*/ 261 h 310"/>
                <a:gd name="T76" fmla="*/ 224 w 208"/>
                <a:gd name="T77" fmla="*/ 261 h 310"/>
                <a:gd name="T78" fmla="*/ 212 w 208"/>
                <a:gd name="T79" fmla="*/ 272 h 310"/>
                <a:gd name="T80" fmla="*/ 198 w 208"/>
                <a:gd name="T81" fmla="*/ 280 h 310"/>
                <a:gd name="T82" fmla="*/ 198 w 208"/>
                <a:gd name="T83" fmla="*/ 280 h 31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08" h="310">
                  <a:moveTo>
                    <a:pt x="182" y="264"/>
                  </a:moveTo>
                  <a:lnTo>
                    <a:pt x="182" y="264"/>
                  </a:lnTo>
                  <a:lnTo>
                    <a:pt x="165" y="270"/>
                  </a:lnTo>
                  <a:lnTo>
                    <a:pt x="145" y="273"/>
                  </a:lnTo>
                  <a:lnTo>
                    <a:pt x="131" y="273"/>
                  </a:lnTo>
                  <a:lnTo>
                    <a:pt x="120" y="267"/>
                  </a:lnTo>
                  <a:lnTo>
                    <a:pt x="108" y="262"/>
                  </a:lnTo>
                  <a:lnTo>
                    <a:pt x="100" y="250"/>
                  </a:lnTo>
                  <a:lnTo>
                    <a:pt x="91" y="239"/>
                  </a:lnTo>
                  <a:lnTo>
                    <a:pt x="83" y="225"/>
                  </a:lnTo>
                  <a:lnTo>
                    <a:pt x="80" y="208"/>
                  </a:lnTo>
                  <a:lnTo>
                    <a:pt x="80" y="191"/>
                  </a:lnTo>
                  <a:lnTo>
                    <a:pt x="80" y="0"/>
                  </a:lnTo>
                  <a:lnTo>
                    <a:pt x="0" y="14"/>
                  </a:lnTo>
                  <a:lnTo>
                    <a:pt x="12" y="20"/>
                  </a:lnTo>
                  <a:lnTo>
                    <a:pt x="17" y="26"/>
                  </a:lnTo>
                  <a:lnTo>
                    <a:pt x="23" y="31"/>
                  </a:lnTo>
                  <a:lnTo>
                    <a:pt x="23" y="40"/>
                  </a:lnTo>
                  <a:lnTo>
                    <a:pt x="23" y="191"/>
                  </a:lnTo>
                  <a:lnTo>
                    <a:pt x="26" y="219"/>
                  </a:lnTo>
                  <a:lnTo>
                    <a:pt x="32" y="245"/>
                  </a:lnTo>
                  <a:lnTo>
                    <a:pt x="40" y="264"/>
                  </a:lnTo>
                  <a:lnTo>
                    <a:pt x="54" y="282"/>
                  </a:lnTo>
                  <a:lnTo>
                    <a:pt x="71" y="296"/>
                  </a:lnTo>
                  <a:lnTo>
                    <a:pt x="85" y="304"/>
                  </a:lnTo>
                  <a:lnTo>
                    <a:pt x="103" y="310"/>
                  </a:lnTo>
                  <a:lnTo>
                    <a:pt x="122" y="310"/>
                  </a:lnTo>
                  <a:lnTo>
                    <a:pt x="142" y="310"/>
                  </a:lnTo>
                  <a:lnTo>
                    <a:pt x="162" y="304"/>
                  </a:lnTo>
                  <a:lnTo>
                    <a:pt x="179" y="296"/>
                  </a:lnTo>
                  <a:lnTo>
                    <a:pt x="196" y="282"/>
                  </a:lnTo>
                  <a:lnTo>
                    <a:pt x="208" y="245"/>
                  </a:lnTo>
                  <a:lnTo>
                    <a:pt x="196" y="256"/>
                  </a:lnTo>
                  <a:lnTo>
                    <a:pt x="182" y="264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741"/>
            <p:cNvSpPr>
              <a:spLocks/>
            </p:cNvSpPr>
            <p:nvPr userDrawn="1"/>
          </p:nvSpPr>
          <p:spPr bwMode="auto">
            <a:xfrm>
              <a:off x="2383" y="3109"/>
              <a:ext cx="104" cy="311"/>
            </a:xfrm>
            <a:custGeom>
              <a:avLst/>
              <a:gdLst>
                <a:gd name="T0" fmla="*/ 63 w 105"/>
                <a:gd name="T1" fmla="*/ 269 h 310"/>
                <a:gd name="T2" fmla="*/ 63 w 105"/>
                <a:gd name="T3" fmla="*/ 0 h 310"/>
                <a:gd name="T4" fmla="*/ 0 w 105"/>
                <a:gd name="T5" fmla="*/ 14 h 310"/>
                <a:gd name="T6" fmla="*/ 0 w 105"/>
                <a:gd name="T7" fmla="*/ 14 h 310"/>
                <a:gd name="T8" fmla="*/ 11 w 105"/>
                <a:gd name="T9" fmla="*/ 17 h 310"/>
                <a:gd name="T10" fmla="*/ 17 w 105"/>
                <a:gd name="T11" fmla="*/ 23 h 310"/>
                <a:gd name="T12" fmla="*/ 17 w 105"/>
                <a:gd name="T13" fmla="*/ 23 h 310"/>
                <a:gd name="T14" fmla="*/ 22 w 105"/>
                <a:gd name="T15" fmla="*/ 31 h 310"/>
                <a:gd name="T16" fmla="*/ 22 w 105"/>
                <a:gd name="T17" fmla="*/ 40 h 310"/>
                <a:gd name="T18" fmla="*/ 22 w 105"/>
                <a:gd name="T19" fmla="*/ 255 h 310"/>
                <a:gd name="T20" fmla="*/ 25 w 105"/>
                <a:gd name="T21" fmla="*/ 280 h 310"/>
                <a:gd name="T22" fmla="*/ 25 w 105"/>
                <a:gd name="T23" fmla="*/ 280 h 310"/>
                <a:gd name="T24" fmla="*/ 25 w 105"/>
                <a:gd name="T25" fmla="*/ 280 h 310"/>
                <a:gd name="T26" fmla="*/ 25 w 105"/>
                <a:gd name="T27" fmla="*/ 280 h 310"/>
                <a:gd name="T28" fmla="*/ 25 w 105"/>
                <a:gd name="T29" fmla="*/ 298 h 310"/>
                <a:gd name="T30" fmla="*/ 31 w 105"/>
                <a:gd name="T31" fmla="*/ 309 h 310"/>
                <a:gd name="T32" fmla="*/ 31 w 105"/>
                <a:gd name="T33" fmla="*/ 309 h 310"/>
                <a:gd name="T34" fmla="*/ 37 w 105"/>
                <a:gd name="T35" fmla="*/ 317 h 310"/>
                <a:gd name="T36" fmla="*/ 48 w 105"/>
                <a:gd name="T37" fmla="*/ 326 h 310"/>
                <a:gd name="T38" fmla="*/ 89 w 105"/>
                <a:gd name="T39" fmla="*/ 306 h 310"/>
                <a:gd name="T40" fmla="*/ 89 w 105"/>
                <a:gd name="T41" fmla="*/ 306 h 310"/>
                <a:gd name="T42" fmla="*/ 77 w 105"/>
                <a:gd name="T43" fmla="*/ 303 h 310"/>
                <a:gd name="T44" fmla="*/ 69 w 105"/>
                <a:gd name="T45" fmla="*/ 295 h 310"/>
                <a:gd name="T46" fmla="*/ 63 w 105"/>
                <a:gd name="T47" fmla="*/ 283 h 310"/>
                <a:gd name="T48" fmla="*/ 63 w 105"/>
                <a:gd name="T49" fmla="*/ 269 h 310"/>
                <a:gd name="T50" fmla="*/ 63 w 105"/>
                <a:gd name="T51" fmla="*/ 269 h 31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05" h="310">
                  <a:moveTo>
                    <a:pt x="79" y="253"/>
                  </a:moveTo>
                  <a:lnTo>
                    <a:pt x="79" y="0"/>
                  </a:lnTo>
                  <a:lnTo>
                    <a:pt x="0" y="14"/>
                  </a:lnTo>
                  <a:lnTo>
                    <a:pt x="11" y="17"/>
                  </a:lnTo>
                  <a:lnTo>
                    <a:pt x="17" y="23"/>
                  </a:lnTo>
                  <a:lnTo>
                    <a:pt x="22" y="31"/>
                  </a:lnTo>
                  <a:lnTo>
                    <a:pt x="22" y="40"/>
                  </a:lnTo>
                  <a:lnTo>
                    <a:pt x="22" y="239"/>
                  </a:lnTo>
                  <a:lnTo>
                    <a:pt x="25" y="264"/>
                  </a:lnTo>
                  <a:lnTo>
                    <a:pt x="25" y="282"/>
                  </a:lnTo>
                  <a:lnTo>
                    <a:pt x="31" y="293"/>
                  </a:lnTo>
                  <a:lnTo>
                    <a:pt x="37" y="301"/>
                  </a:lnTo>
                  <a:lnTo>
                    <a:pt x="48" y="310"/>
                  </a:lnTo>
                  <a:lnTo>
                    <a:pt x="105" y="290"/>
                  </a:lnTo>
                  <a:lnTo>
                    <a:pt x="93" y="287"/>
                  </a:lnTo>
                  <a:lnTo>
                    <a:pt x="85" y="279"/>
                  </a:lnTo>
                  <a:lnTo>
                    <a:pt x="79" y="267"/>
                  </a:lnTo>
                  <a:lnTo>
                    <a:pt x="79" y="253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742"/>
            <p:cNvSpPr>
              <a:spLocks/>
            </p:cNvSpPr>
            <p:nvPr userDrawn="1"/>
          </p:nvSpPr>
          <p:spPr bwMode="auto">
            <a:xfrm>
              <a:off x="3009" y="3109"/>
              <a:ext cx="250" cy="311"/>
            </a:xfrm>
            <a:custGeom>
              <a:avLst/>
              <a:gdLst>
                <a:gd name="T0" fmla="*/ 233 w 250"/>
                <a:gd name="T1" fmla="*/ 295 h 310"/>
                <a:gd name="T2" fmla="*/ 230 w 250"/>
                <a:gd name="T3" fmla="*/ 275 h 310"/>
                <a:gd name="T4" fmla="*/ 230 w 250"/>
                <a:gd name="T5" fmla="*/ 85 h 310"/>
                <a:gd name="T6" fmla="*/ 222 w 250"/>
                <a:gd name="T7" fmla="*/ 46 h 310"/>
                <a:gd name="T8" fmla="*/ 199 w 250"/>
                <a:gd name="T9" fmla="*/ 17 h 310"/>
                <a:gd name="T10" fmla="*/ 185 w 250"/>
                <a:gd name="T11" fmla="*/ 12 h 310"/>
                <a:gd name="T12" fmla="*/ 148 w 250"/>
                <a:gd name="T13" fmla="*/ 0 h 310"/>
                <a:gd name="T14" fmla="*/ 128 w 250"/>
                <a:gd name="T15" fmla="*/ 0 h 310"/>
                <a:gd name="T16" fmla="*/ 77 w 250"/>
                <a:gd name="T17" fmla="*/ 9 h 310"/>
                <a:gd name="T18" fmla="*/ 29 w 250"/>
                <a:gd name="T19" fmla="*/ 31 h 310"/>
                <a:gd name="T20" fmla="*/ 29 w 250"/>
                <a:gd name="T21" fmla="*/ 111 h 310"/>
                <a:gd name="T22" fmla="*/ 43 w 250"/>
                <a:gd name="T23" fmla="*/ 74 h 310"/>
                <a:gd name="T24" fmla="*/ 63 w 250"/>
                <a:gd name="T25" fmla="*/ 49 h 310"/>
                <a:gd name="T26" fmla="*/ 74 w 250"/>
                <a:gd name="T27" fmla="*/ 37 h 310"/>
                <a:gd name="T28" fmla="*/ 105 w 250"/>
                <a:gd name="T29" fmla="*/ 26 h 310"/>
                <a:gd name="T30" fmla="*/ 122 w 250"/>
                <a:gd name="T31" fmla="*/ 23 h 310"/>
                <a:gd name="T32" fmla="*/ 145 w 250"/>
                <a:gd name="T33" fmla="*/ 29 h 310"/>
                <a:gd name="T34" fmla="*/ 162 w 250"/>
                <a:gd name="T35" fmla="*/ 40 h 310"/>
                <a:gd name="T36" fmla="*/ 171 w 250"/>
                <a:gd name="T37" fmla="*/ 49 h 310"/>
                <a:gd name="T38" fmla="*/ 176 w 250"/>
                <a:gd name="T39" fmla="*/ 68 h 310"/>
                <a:gd name="T40" fmla="*/ 176 w 250"/>
                <a:gd name="T41" fmla="*/ 80 h 310"/>
                <a:gd name="T42" fmla="*/ 174 w 250"/>
                <a:gd name="T43" fmla="*/ 108 h 310"/>
                <a:gd name="T44" fmla="*/ 165 w 250"/>
                <a:gd name="T45" fmla="*/ 117 h 310"/>
                <a:gd name="T46" fmla="*/ 151 w 250"/>
                <a:gd name="T47" fmla="*/ 122 h 310"/>
                <a:gd name="T48" fmla="*/ 97 w 250"/>
                <a:gd name="T49" fmla="*/ 139 h 310"/>
                <a:gd name="T50" fmla="*/ 43 w 250"/>
                <a:gd name="T51" fmla="*/ 175 h 310"/>
                <a:gd name="T52" fmla="*/ 23 w 250"/>
                <a:gd name="T53" fmla="*/ 190 h 310"/>
                <a:gd name="T54" fmla="*/ 3 w 250"/>
                <a:gd name="T55" fmla="*/ 226 h 310"/>
                <a:gd name="T56" fmla="*/ 0 w 250"/>
                <a:gd name="T57" fmla="*/ 249 h 310"/>
                <a:gd name="T58" fmla="*/ 6 w 250"/>
                <a:gd name="T59" fmla="*/ 275 h 310"/>
                <a:gd name="T60" fmla="*/ 20 w 250"/>
                <a:gd name="T61" fmla="*/ 300 h 310"/>
                <a:gd name="T62" fmla="*/ 32 w 250"/>
                <a:gd name="T63" fmla="*/ 312 h 310"/>
                <a:gd name="T64" fmla="*/ 60 w 250"/>
                <a:gd name="T65" fmla="*/ 326 h 310"/>
                <a:gd name="T66" fmla="*/ 77 w 250"/>
                <a:gd name="T67" fmla="*/ 326 h 310"/>
                <a:gd name="T68" fmla="*/ 120 w 250"/>
                <a:gd name="T69" fmla="*/ 320 h 310"/>
                <a:gd name="T70" fmla="*/ 159 w 250"/>
                <a:gd name="T71" fmla="*/ 295 h 310"/>
                <a:gd name="T72" fmla="*/ 171 w 250"/>
                <a:gd name="T73" fmla="*/ 263 h 310"/>
                <a:gd name="T74" fmla="*/ 139 w 250"/>
                <a:gd name="T75" fmla="*/ 283 h 310"/>
                <a:gd name="T76" fmla="*/ 103 w 250"/>
                <a:gd name="T77" fmla="*/ 289 h 310"/>
                <a:gd name="T78" fmla="*/ 94 w 250"/>
                <a:gd name="T79" fmla="*/ 289 h 310"/>
                <a:gd name="T80" fmla="*/ 74 w 250"/>
                <a:gd name="T81" fmla="*/ 283 h 310"/>
                <a:gd name="T82" fmla="*/ 68 w 250"/>
                <a:gd name="T83" fmla="*/ 275 h 310"/>
                <a:gd name="T84" fmla="*/ 57 w 250"/>
                <a:gd name="T85" fmla="*/ 258 h 310"/>
                <a:gd name="T86" fmla="*/ 54 w 250"/>
                <a:gd name="T87" fmla="*/ 238 h 310"/>
                <a:gd name="T88" fmla="*/ 54 w 250"/>
                <a:gd name="T89" fmla="*/ 226 h 310"/>
                <a:gd name="T90" fmla="*/ 63 w 250"/>
                <a:gd name="T91" fmla="*/ 209 h 310"/>
                <a:gd name="T92" fmla="*/ 68 w 250"/>
                <a:gd name="T93" fmla="*/ 201 h 310"/>
                <a:gd name="T94" fmla="*/ 108 w 250"/>
                <a:gd name="T95" fmla="*/ 178 h 310"/>
                <a:gd name="T96" fmla="*/ 154 w 250"/>
                <a:gd name="T97" fmla="*/ 148 h 310"/>
                <a:gd name="T98" fmla="*/ 176 w 250"/>
                <a:gd name="T99" fmla="*/ 258 h 310"/>
                <a:gd name="T100" fmla="*/ 176 w 250"/>
                <a:gd name="T101" fmla="*/ 278 h 310"/>
                <a:gd name="T102" fmla="*/ 179 w 250"/>
                <a:gd name="T103" fmla="*/ 298 h 310"/>
                <a:gd name="T104" fmla="*/ 182 w 250"/>
                <a:gd name="T105" fmla="*/ 309 h 310"/>
                <a:gd name="T106" fmla="*/ 199 w 250"/>
                <a:gd name="T107" fmla="*/ 326 h 310"/>
                <a:gd name="T108" fmla="*/ 250 w 250"/>
                <a:gd name="T109" fmla="*/ 306 h 310"/>
                <a:gd name="T110" fmla="*/ 233 w 250"/>
                <a:gd name="T111" fmla="*/ 295 h 31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250" h="310">
                  <a:moveTo>
                    <a:pt x="233" y="279"/>
                  </a:moveTo>
                  <a:lnTo>
                    <a:pt x="233" y="279"/>
                  </a:lnTo>
                  <a:lnTo>
                    <a:pt x="230" y="273"/>
                  </a:lnTo>
                  <a:lnTo>
                    <a:pt x="230" y="259"/>
                  </a:lnTo>
                  <a:lnTo>
                    <a:pt x="230" y="85"/>
                  </a:lnTo>
                  <a:lnTo>
                    <a:pt x="228" y="63"/>
                  </a:lnTo>
                  <a:lnTo>
                    <a:pt x="222" y="46"/>
                  </a:lnTo>
                  <a:lnTo>
                    <a:pt x="213" y="29"/>
                  </a:lnTo>
                  <a:lnTo>
                    <a:pt x="199" y="17"/>
                  </a:lnTo>
                  <a:lnTo>
                    <a:pt x="185" y="12"/>
                  </a:lnTo>
                  <a:lnTo>
                    <a:pt x="168" y="6"/>
                  </a:lnTo>
                  <a:lnTo>
                    <a:pt x="148" y="0"/>
                  </a:lnTo>
                  <a:lnTo>
                    <a:pt x="128" y="0"/>
                  </a:lnTo>
                  <a:lnTo>
                    <a:pt x="103" y="3"/>
                  </a:lnTo>
                  <a:lnTo>
                    <a:pt x="77" y="9"/>
                  </a:lnTo>
                  <a:lnTo>
                    <a:pt x="51" y="17"/>
                  </a:lnTo>
                  <a:lnTo>
                    <a:pt x="29" y="31"/>
                  </a:lnTo>
                  <a:lnTo>
                    <a:pt x="29" y="111"/>
                  </a:lnTo>
                  <a:lnTo>
                    <a:pt x="37" y="91"/>
                  </a:lnTo>
                  <a:lnTo>
                    <a:pt x="43" y="74"/>
                  </a:lnTo>
                  <a:lnTo>
                    <a:pt x="54" y="60"/>
                  </a:lnTo>
                  <a:lnTo>
                    <a:pt x="63" y="49"/>
                  </a:lnTo>
                  <a:lnTo>
                    <a:pt x="74" y="37"/>
                  </a:lnTo>
                  <a:lnTo>
                    <a:pt x="88" y="31"/>
                  </a:lnTo>
                  <a:lnTo>
                    <a:pt x="105" y="26"/>
                  </a:lnTo>
                  <a:lnTo>
                    <a:pt x="122" y="23"/>
                  </a:lnTo>
                  <a:lnTo>
                    <a:pt x="134" y="26"/>
                  </a:lnTo>
                  <a:lnTo>
                    <a:pt x="145" y="29"/>
                  </a:lnTo>
                  <a:lnTo>
                    <a:pt x="157" y="34"/>
                  </a:lnTo>
                  <a:lnTo>
                    <a:pt x="162" y="40"/>
                  </a:lnTo>
                  <a:lnTo>
                    <a:pt x="171" y="49"/>
                  </a:lnTo>
                  <a:lnTo>
                    <a:pt x="174" y="60"/>
                  </a:lnTo>
                  <a:lnTo>
                    <a:pt x="176" y="68"/>
                  </a:lnTo>
                  <a:lnTo>
                    <a:pt x="176" y="80"/>
                  </a:lnTo>
                  <a:lnTo>
                    <a:pt x="176" y="100"/>
                  </a:lnTo>
                  <a:lnTo>
                    <a:pt x="174" y="108"/>
                  </a:lnTo>
                  <a:lnTo>
                    <a:pt x="165" y="117"/>
                  </a:lnTo>
                  <a:lnTo>
                    <a:pt x="151" y="122"/>
                  </a:lnTo>
                  <a:lnTo>
                    <a:pt x="97" y="139"/>
                  </a:lnTo>
                  <a:lnTo>
                    <a:pt x="63" y="151"/>
                  </a:lnTo>
                  <a:lnTo>
                    <a:pt x="43" y="159"/>
                  </a:lnTo>
                  <a:lnTo>
                    <a:pt x="23" y="174"/>
                  </a:lnTo>
                  <a:lnTo>
                    <a:pt x="12" y="191"/>
                  </a:lnTo>
                  <a:lnTo>
                    <a:pt x="3" y="210"/>
                  </a:lnTo>
                  <a:lnTo>
                    <a:pt x="0" y="233"/>
                  </a:lnTo>
                  <a:lnTo>
                    <a:pt x="0" y="245"/>
                  </a:lnTo>
                  <a:lnTo>
                    <a:pt x="6" y="259"/>
                  </a:lnTo>
                  <a:lnTo>
                    <a:pt x="12" y="270"/>
                  </a:lnTo>
                  <a:lnTo>
                    <a:pt x="20" y="284"/>
                  </a:lnTo>
                  <a:lnTo>
                    <a:pt x="32" y="296"/>
                  </a:lnTo>
                  <a:lnTo>
                    <a:pt x="43" y="304"/>
                  </a:lnTo>
                  <a:lnTo>
                    <a:pt x="60" y="310"/>
                  </a:lnTo>
                  <a:lnTo>
                    <a:pt x="77" y="310"/>
                  </a:lnTo>
                  <a:lnTo>
                    <a:pt x="100" y="310"/>
                  </a:lnTo>
                  <a:lnTo>
                    <a:pt x="120" y="304"/>
                  </a:lnTo>
                  <a:lnTo>
                    <a:pt x="139" y="293"/>
                  </a:lnTo>
                  <a:lnTo>
                    <a:pt x="159" y="279"/>
                  </a:lnTo>
                  <a:lnTo>
                    <a:pt x="171" y="247"/>
                  </a:lnTo>
                  <a:lnTo>
                    <a:pt x="157" y="259"/>
                  </a:lnTo>
                  <a:lnTo>
                    <a:pt x="139" y="267"/>
                  </a:lnTo>
                  <a:lnTo>
                    <a:pt x="122" y="273"/>
                  </a:lnTo>
                  <a:lnTo>
                    <a:pt x="103" y="273"/>
                  </a:lnTo>
                  <a:lnTo>
                    <a:pt x="94" y="273"/>
                  </a:lnTo>
                  <a:lnTo>
                    <a:pt x="83" y="270"/>
                  </a:lnTo>
                  <a:lnTo>
                    <a:pt x="74" y="267"/>
                  </a:lnTo>
                  <a:lnTo>
                    <a:pt x="68" y="259"/>
                  </a:lnTo>
                  <a:lnTo>
                    <a:pt x="63" y="253"/>
                  </a:lnTo>
                  <a:lnTo>
                    <a:pt x="57" y="242"/>
                  </a:lnTo>
                  <a:lnTo>
                    <a:pt x="54" y="233"/>
                  </a:lnTo>
                  <a:lnTo>
                    <a:pt x="54" y="222"/>
                  </a:lnTo>
                  <a:lnTo>
                    <a:pt x="54" y="210"/>
                  </a:lnTo>
                  <a:lnTo>
                    <a:pt x="57" y="202"/>
                  </a:lnTo>
                  <a:lnTo>
                    <a:pt x="63" y="193"/>
                  </a:lnTo>
                  <a:lnTo>
                    <a:pt x="68" y="185"/>
                  </a:lnTo>
                  <a:lnTo>
                    <a:pt x="86" y="174"/>
                  </a:lnTo>
                  <a:lnTo>
                    <a:pt x="108" y="162"/>
                  </a:lnTo>
                  <a:lnTo>
                    <a:pt x="154" y="148"/>
                  </a:lnTo>
                  <a:lnTo>
                    <a:pt x="176" y="137"/>
                  </a:lnTo>
                  <a:lnTo>
                    <a:pt x="176" y="242"/>
                  </a:lnTo>
                  <a:lnTo>
                    <a:pt x="176" y="262"/>
                  </a:lnTo>
                  <a:lnTo>
                    <a:pt x="179" y="282"/>
                  </a:lnTo>
                  <a:lnTo>
                    <a:pt x="182" y="293"/>
                  </a:lnTo>
                  <a:lnTo>
                    <a:pt x="191" y="301"/>
                  </a:lnTo>
                  <a:lnTo>
                    <a:pt x="199" y="310"/>
                  </a:lnTo>
                  <a:lnTo>
                    <a:pt x="250" y="290"/>
                  </a:lnTo>
                  <a:lnTo>
                    <a:pt x="239" y="284"/>
                  </a:lnTo>
                  <a:lnTo>
                    <a:pt x="233" y="279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743"/>
            <p:cNvSpPr>
              <a:spLocks/>
            </p:cNvSpPr>
            <p:nvPr userDrawn="1"/>
          </p:nvSpPr>
          <p:spPr bwMode="auto">
            <a:xfrm>
              <a:off x="2871" y="2867"/>
              <a:ext cx="136" cy="169"/>
            </a:xfrm>
            <a:custGeom>
              <a:avLst/>
              <a:gdLst>
                <a:gd name="T0" fmla="*/ 31 w 136"/>
                <a:gd name="T1" fmla="*/ 11 h 170"/>
                <a:gd name="T2" fmla="*/ 31 w 136"/>
                <a:gd name="T3" fmla="*/ 100 h 170"/>
                <a:gd name="T4" fmla="*/ 31 w 136"/>
                <a:gd name="T5" fmla="*/ 100 h 170"/>
                <a:gd name="T6" fmla="*/ 34 w 136"/>
                <a:gd name="T7" fmla="*/ 115 h 170"/>
                <a:gd name="T8" fmla="*/ 40 w 136"/>
                <a:gd name="T9" fmla="*/ 126 h 170"/>
                <a:gd name="T10" fmla="*/ 46 w 136"/>
                <a:gd name="T11" fmla="*/ 134 h 170"/>
                <a:gd name="T12" fmla="*/ 51 w 136"/>
                <a:gd name="T13" fmla="*/ 137 h 170"/>
                <a:gd name="T14" fmla="*/ 63 w 136"/>
                <a:gd name="T15" fmla="*/ 140 h 170"/>
                <a:gd name="T16" fmla="*/ 74 w 136"/>
                <a:gd name="T17" fmla="*/ 143 h 170"/>
                <a:gd name="T18" fmla="*/ 74 w 136"/>
                <a:gd name="T19" fmla="*/ 143 h 170"/>
                <a:gd name="T20" fmla="*/ 85 w 136"/>
                <a:gd name="T21" fmla="*/ 143 h 170"/>
                <a:gd name="T22" fmla="*/ 94 w 136"/>
                <a:gd name="T23" fmla="*/ 140 h 170"/>
                <a:gd name="T24" fmla="*/ 102 w 136"/>
                <a:gd name="T25" fmla="*/ 134 h 170"/>
                <a:gd name="T26" fmla="*/ 108 w 136"/>
                <a:gd name="T27" fmla="*/ 129 h 170"/>
                <a:gd name="T28" fmla="*/ 111 w 136"/>
                <a:gd name="T29" fmla="*/ 123 h 170"/>
                <a:gd name="T30" fmla="*/ 114 w 136"/>
                <a:gd name="T31" fmla="*/ 115 h 170"/>
                <a:gd name="T32" fmla="*/ 117 w 136"/>
                <a:gd name="T33" fmla="*/ 100 h 170"/>
                <a:gd name="T34" fmla="*/ 117 w 136"/>
                <a:gd name="T35" fmla="*/ 11 h 170"/>
                <a:gd name="T36" fmla="*/ 117 w 136"/>
                <a:gd name="T37" fmla="*/ 11 h 170"/>
                <a:gd name="T38" fmla="*/ 114 w 136"/>
                <a:gd name="T39" fmla="*/ 3 h 170"/>
                <a:gd name="T40" fmla="*/ 108 w 136"/>
                <a:gd name="T41" fmla="*/ 0 h 170"/>
                <a:gd name="T42" fmla="*/ 136 w 136"/>
                <a:gd name="T43" fmla="*/ 0 h 170"/>
                <a:gd name="T44" fmla="*/ 136 w 136"/>
                <a:gd name="T45" fmla="*/ 0 h 170"/>
                <a:gd name="T46" fmla="*/ 131 w 136"/>
                <a:gd name="T47" fmla="*/ 3 h 170"/>
                <a:gd name="T48" fmla="*/ 131 w 136"/>
                <a:gd name="T49" fmla="*/ 11 h 170"/>
                <a:gd name="T50" fmla="*/ 128 w 136"/>
                <a:gd name="T51" fmla="*/ 98 h 170"/>
                <a:gd name="T52" fmla="*/ 128 w 136"/>
                <a:gd name="T53" fmla="*/ 98 h 170"/>
                <a:gd name="T54" fmla="*/ 128 w 136"/>
                <a:gd name="T55" fmla="*/ 112 h 170"/>
                <a:gd name="T56" fmla="*/ 125 w 136"/>
                <a:gd name="T57" fmla="*/ 123 h 170"/>
                <a:gd name="T58" fmla="*/ 119 w 136"/>
                <a:gd name="T59" fmla="*/ 134 h 170"/>
                <a:gd name="T60" fmla="*/ 111 w 136"/>
                <a:gd name="T61" fmla="*/ 140 h 170"/>
                <a:gd name="T62" fmla="*/ 102 w 136"/>
                <a:gd name="T63" fmla="*/ 146 h 170"/>
                <a:gd name="T64" fmla="*/ 94 w 136"/>
                <a:gd name="T65" fmla="*/ 151 h 170"/>
                <a:gd name="T66" fmla="*/ 71 w 136"/>
                <a:gd name="T67" fmla="*/ 154 h 170"/>
                <a:gd name="T68" fmla="*/ 71 w 136"/>
                <a:gd name="T69" fmla="*/ 154 h 170"/>
                <a:gd name="T70" fmla="*/ 51 w 136"/>
                <a:gd name="T71" fmla="*/ 151 h 170"/>
                <a:gd name="T72" fmla="*/ 40 w 136"/>
                <a:gd name="T73" fmla="*/ 149 h 170"/>
                <a:gd name="T74" fmla="*/ 31 w 136"/>
                <a:gd name="T75" fmla="*/ 143 h 170"/>
                <a:gd name="T76" fmla="*/ 20 w 136"/>
                <a:gd name="T77" fmla="*/ 134 h 170"/>
                <a:gd name="T78" fmla="*/ 14 w 136"/>
                <a:gd name="T79" fmla="*/ 126 h 170"/>
                <a:gd name="T80" fmla="*/ 9 w 136"/>
                <a:gd name="T81" fmla="*/ 112 h 170"/>
                <a:gd name="T82" fmla="*/ 9 w 136"/>
                <a:gd name="T83" fmla="*/ 98 h 170"/>
                <a:gd name="T84" fmla="*/ 9 w 136"/>
                <a:gd name="T85" fmla="*/ 11 h 170"/>
                <a:gd name="T86" fmla="*/ 9 w 136"/>
                <a:gd name="T87" fmla="*/ 11 h 170"/>
                <a:gd name="T88" fmla="*/ 6 w 136"/>
                <a:gd name="T89" fmla="*/ 3 h 170"/>
                <a:gd name="T90" fmla="*/ 0 w 136"/>
                <a:gd name="T91" fmla="*/ 0 h 170"/>
                <a:gd name="T92" fmla="*/ 40 w 136"/>
                <a:gd name="T93" fmla="*/ 0 h 170"/>
                <a:gd name="T94" fmla="*/ 40 w 136"/>
                <a:gd name="T95" fmla="*/ 0 h 170"/>
                <a:gd name="T96" fmla="*/ 34 w 136"/>
                <a:gd name="T97" fmla="*/ 3 h 170"/>
                <a:gd name="T98" fmla="*/ 31 w 136"/>
                <a:gd name="T99" fmla="*/ 11 h 170"/>
                <a:gd name="T100" fmla="*/ 31 w 136"/>
                <a:gd name="T101" fmla="*/ 11 h 17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36" h="170">
                  <a:moveTo>
                    <a:pt x="31" y="11"/>
                  </a:moveTo>
                  <a:lnTo>
                    <a:pt x="31" y="116"/>
                  </a:lnTo>
                  <a:lnTo>
                    <a:pt x="34" y="131"/>
                  </a:lnTo>
                  <a:lnTo>
                    <a:pt x="40" y="142"/>
                  </a:lnTo>
                  <a:lnTo>
                    <a:pt x="46" y="150"/>
                  </a:lnTo>
                  <a:lnTo>
                    <a:pt x="51" y="153"/>
                  </a:lnTo>
                  <a:lnTo>
                    <a:pt x="63" y="156"/>
                  </a:lnTo>
                  <a:lnTo>
                    <a:pt x="74" y="159"/>
                  </a:lnTo>
                  <a:lnTo>
                    <a:pt x="85" y="159"/>
                  </a:lnTo>
                  <a:lnTo>
                    <a:pt x="94" y="156"/>
                  </a:lnTo>
                  <a:lnTo>
                    <a:pt x="102" y="150"/>
                  </a:lnTo>
                  <a:lnTo>
                    <a:pt x="108" y="145"/>
                  </a:lnTo>
                  <a:lnTo>
                    <a:pt x="111" y="139"/>
                  </a:lnTo>
                  <a:lnTo>
                    <a:pt x="114" y="131"/>
                  </a:lnTo>
                  <a:lnTo>
                    <a:pt x="117" y="116"/>
                  </a:lnTo>
                  <a:lnTo>
                    <a:pt x="117" y="11"/>
                  </a:lnTo>
                  <a:lnTo>
                    <a:pt x="114" y="3"/>
                  </a:lnTo>
                  <a:lnTo>
                    <a:pt x="108" y="0"/>
                  </a:lnTo>
                  <a:lnTo>
                    <a:pt x="136" y="0"/>
                  </a:lnTo>
                  <a:lnTo>
                    <a:pt x="131" y="3"/>
                  </a:lnTo>
                  <a:lnTo>
                    <a:pt x="131" y="11"/>
                  </a:lnTo>
                  <a:lnTo>
                    <a:pt x="128" y="114"/>
                  </a:lnTo>
                  <a:lnTo>
                    <a:pt x="128" y="128"/>
                  </a:lnTo>
                  <a:lnTo>
                    <a:pt x="125" y="139"/>
                  </a:lnTo>
                  <a:lnTo>
                    <a:pt x="119" y="150"/>
                  </a:lnTo>
                  <a:lnTo>
                    <a:pt x="111" y="156"/>
                  </a:lnTo>
                  <a:lnTo>
                    <a:pt x="102" y="162"/>
                  </a:lnTo>
                  <a:lnTo>
                    <a:pt x="94" y="167"/>
                  </a:lnTo>
                  <a:lnTo>
                    <a:pt x="71" y="170"/>
                  </a:lnTo>
                  <a:lnTo>
                    <a:pt x="51" y="167"/>
                  </a:lnTo>
                  <a:lnTo>
                    <a:pt x="40" y="165"/>
                  </a:lnTo>
                  <a:lnTo>
                    <a:pt x="31" y="159"/>
                  </a:lnTo>
                  <a:lnTo>
                    <a:pt x="20" y="150"/>
                  </a:lnTo>
                  <a:lnTo>
                    <a:pt x="14" y="142"/>
                  </a:lnTo>
                  <a:lnTo>
                    <a:pt x="9" y="128"/>
                  </a:lnTo>
                  <a:lnTo>
                    <a:pt x="9" y="114"/>
                  </a:lnTo>
                  <a:lnTo>
                    <a:pt x="9" y="11"/>
                  </a:lnTo>
                  <a:lnTo>
                    <a:pt x="6" y="3"/>
                  </a:lnTo>
                  <a:lnTo>
                    <a:pt x="0" y="0"/>
                  </a:lnTo>
                  <a:lnTo>
                    <a:pt x="40" y="0"/>
                  </a:lnTo>
                  <a:lnTo>
                    <a:pt x="34" y="3"/>
                  </a:lnTo>
                  <a:lnTo>
                    <a:pt x="31" y="11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744"/>
            <p:cNvSpPr>
              <a:spLocks/>
            </p:cNvSpPr>
            <p:nvPr userDrawn="1"/>
          </p:nvSpPr>
          <p:spPr bwMode="auto">
            <a:xfrm>
              <a:off x="3022" y="2867"/>
              <a:ext cx="152" cy="172"/>
            </a:xfrm>
            <a:custGeom>
              <a:avLst/>
              <a:gdLst>
                <a:gd name="T0" fmla="*/ 117 w 153"/>
                <a:gd name="T1" fmla="*/ 11 h 173"/>
                <a:gd name="T2" fmla="*/ 117 w 153"/>
                <a:gd name="T3" fmla="*/ 11 h 173"/>
                <a:gd name="T4" fmla="*/ 117 w 153"/>
                <a:gd name="T5" fmla="*/ 3 h 173"/>
                <a:gd name="T6" fmla="*/ 111 w 153"/>
                <a:gd name="T7" fmla="*/ 0 h 173"/>
                <a:gd name="T8" fmla="*/ 137 w 153"/>
                <a:gd name="T9" fmla="*/ 0 h 173"/>
                <a:gd name="T10" fmla="*/ 137 w 153"/>
                <a:gd name="T11" fmla="*/ 0 h 173"/>
                <a:gd name="T12" fmla="*/ 131 w 153"/>
                <a:gd name="T13" fmla="*/ 3 h 173"/>
                <a:gd name="T14" fmla="*/ 131 w 153"/>
                <a:gd name="T15" fmla="*/ 11 h 173"/>
                <a:gd name="T16" fmla="*/ 131 w 153"/>
                <a:gd name="T17" fmla="*/ 157 h 173"/>
                <a:gd name="T18" fmla="*/ 131 w 153"/>
                <a:gd name="T19" fmla="*/ 157 h 173"/>
                <a:gd name="T20" fmla="*/ 76 w 153"/>
                <a:gd name="T21" fmla="*/ 86 h 173"/>
                <a:gd name="T22" fmla="*/ 28 w 153"/>
                <a:gd name="T23" fmla="*/ 25 h 173"/>
                <a:gd name="T24" fmla="*/ 28 w 153"/>
                <a:gd name="T25" fmla="*/ 140 h 173"/>
                <a:gd name="T26" fmla="*/ 28 w 153"/>
                <a:gd name="T27" fmla="*/ 140 h 173"/>
                <a:gd name="T28" fmla="*/ 31 w 153"/>
                <a:gd name="T29" fmla="*/ 149 h 173"/>
                <a:gd name="T30" fmla="*/ 34 w 153"/>
                <a:gd name="T31" fmla="*/ 151 h 173"/>
                <a:gd name="T32" fmla="*/ 8 w 153"/>
                <a:gd name="T33" fmla="*/ 151 h 173"/>
                <a:gd name="T34" fmla="*/ 8 w 153"/>
                <a:gd name="T35" fmla="*/ 151 h 173"/>
                <a:gd name="T36" fmla="*/ 14 w 153"/>
                <a:gd name="T37" fmla="*/ 149 h 173"/>
                <a:gd name="T38" fmla="*/ 14 w 153"/>
                <a:gd name="T39" fmla="*/ 140 h 173"/>
                <a:gd name="T40" fmla="*/ 14 w 153"/>
                <a:gd name="T41" fmla="*/ 20 h 173"/>
                <a:gd name="T42" fmla="*/ 14 w 153"/>
                <a:gd name="T43" fmla="*/ 20 h 173"/>
                <a:gd name="T44" fmla="*/ 14 w 153"/>
                <a:gd name="T45" fmla="*/ 14 h 173"/>
                <a:gd name="T46" fmla="*/ 11 w 153"/>
                <a:gd name="T47" fmla="*/ 8 h 173"/>
                <a:gd name="T48" fmla="*/ 11 w 153"/>
                <a:gd name="T49" fmla="*/ 8 h 173"/>
                <a:gd name="T50" fmla="*/ 8 w 153"/>
                <a:gd name="T51" fmla="*/ 3 h 173"/>
                <a:gd name="T52" fmla="*/ 0 w 153"/>
                <a:gd name="T53" fmla="*/ 0 h 173"/>
                <a:gd name="T54" fmla="*/ 37 w 153"/>
                <a:gd name="T55" fmla="*/ 0 h 173"/>
                <a:gd name="T56" fmla="*/ 117 w 153"/>
                <a:gd name="T57" fmla="*/ 103 h 173"/>
                <a:gd name="T58" fmla="*/ 117 w 153"/>
                <a:gd name="T59" fmla="*/ 11 h 173"/>
                <a:gd name="T60" fmla="*/ 117 w 153"/>
                <a:gd name="T61" fmla="*/ 11 h 173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53" h="173">
                  <a:moveTo>
                    <a:pt x="133" y="11"/>
                  </a:moveTo>
                  <a:lnTo>
                    <a:pt x="133" y="11"/>
                  </a:lnTo>
                  <a:lnTo>
                    <a:pt x="133" y="3"/>
                  </a:lnTo>
                  <a:lnTo>
                    <a:pt x="127" y="0"/>
                  </a:lnTo>
                  <a:lnTo>
                    <a:pt x="153" y="0"/>
                  </a:lnTo>
                  <a:lnTo>
                    <a:pt x="147" y="3"/>
                  </a:lnTo>
                  <a:lnTo>
                    <a:pt x="147" y="11"/>
                  </a:lnTo>
                  <a:lnTo>
                    <a:pt x="147" y="173"/>
                  </a:lnTo>
                  <a:lnTo>
                    <a:pt x="88" y="99"/>
                  </a:lnTo>
                  <a:lnTo>
                    <a:pt x="28" y="25"/>
                  </a:lnTo>
                  <a:lnTo>
                    <a:pt x="28" y="156"/>
                  </a:lnTo>
                  <a:lnTo>
                    <a:pt x="31" y="165"/>
                  </a:lnTo>
                  <a:lnTo>
                    <a:pt x="34" y="167"/>
                  </a:lnTo>
                  <a:lnTo>
                    <a:pt x="8" y="167"/>
                  </a:lnTo>
                  <a:lnTo>
                    <a:pt x="14" y="165"/>
                  </a:lnTo>
                  <a:lnTo>
                    <a:pt x="14" y="156"/>
                  </a:lnTo>
                  <a:lnTo>
                    <a:pt x="14" y="20"/>
                  </a:lnTo>
                  <a:lnTo>
                    <a:pt x="14" y="14"/>
                  </a:lnTo>
                  <a:lnTo>
                    <a:pt x="11" y="8"/>
                  </a:lnTo>
                  <a:lnTo>
                    <a:pt x="8" y="3"/>
                  </a:lnTo>
                  <a:lnTo>
                    <a:pt x="0" y="0"/>
                  </a:lnTo>
                  <a:lnTo>
                    <a:pt x="37" y="0"/>
                  </a:lnTo>
                  <a:lnTo>
                    <a:pt x="133" y="119"/>
                  </a:lnTo>
                  <a:lnTo>
                    <a:pt x="133" y="11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745"/>
            <p:cNvSpPr>
              <a:spLocks/>
            </p:cNvSpPr>
            <p:nvPr userDrawn="1"/>
          </p:nvSpPr>
          <p:spPr bwMode="auto">
            <a:xfrm>
              <a:off x="3201" y="2867"/>
              <a:ext cx="38" cy="167"/>
            </a:xfrm>
            <a:custGeom>
              <a:avLst/>
              <a:gdLst>
                <a:gd name="T0" fmla="*/ 53 w 37"/>
                <a:gd name="T1" fmla="*/ 0 h 167"/>
                <a:gd name="T2" fmla="*/ 53 w 37"/>
                <a:gd name="T3" fmla="*/ 0 h 167"/>
                <a:gd name="T4" fmla="*/ 47 w 37"/>
                <a:gd name="T5" fmla="*/ 3 h 167"/>
                <a:gd name="T6" fmla="*/ 44 w 37"/>
                <a:gd name="T7" fmla="*/ 11 h 167"/>
                <a:gd name="T8" fmla="*/ 44 w 37"/>
                <a:gd name="T9" fmla="*/ 156 h 167"/>
                <a:gd name="T10" fmla="*/ 44 w 37"/>
                <a:gd name="T11" fmla="*/ 156 h 167"/>
                <a:gd name="T12" fmla="*/ 47 w 37"/>
                <a:gd name="T13" fmla="*/ 165 h 167"/>
                <a:gd name="T14" fmla="*/ 53 w 37"/>
                <a:gd name="T15" fmla="*/ 167 h 167"/>
                <a:gd name="T16" fmla="*/ 0 w 37"/>
                <a:gd name="T17" fmla="*/ 167 h 167"/>
                <a:gd name="T18" fmla="*/ 0 w 37"/>
                <a:gd name="T19" fmla="*/ 167 h 167"/>
                <a:gd name="T20" fmla="*/ 2 w 37"/>
                <a:gd name="T21" fmla="*/ 165 h 167"/>
                <a:gd name="T22" fmla="*/ 5 w 37"/>
                <a:gd name="T23" fmla="*/ 156 h 167"/>
                <a:gd name="T24" fmla="*/ 5 w 37"/>
                <a:gd name="T25" fmla="*/ 11 h 167"/>
                <a:gd name="T26" fmla="*/ 5 w 37"/>
                <a:gd name="T27" fmla="*/ 11 h 167"/>
                <a:gd name="T28" fmla="*/ 2 w 37"/>
                <a:gd name="T29" fmla="*/ 3 h 167"/>
                <a:gd name="T30" fmla="*/ 0 w 37"/>
                <a:gd name="T31" fmla="*/ 0 h 167"/>
                <a:gd name="T32" fmla="*/ 53 w 37"/>
                <a:gd name="T33" fmla="*/ 0 h 167"/>
                <a:gd name="T34" fmla="*/ 53 w 37"/>
                <a:gd name="T35" fmla="*/ 0 h 16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7" h="167">
                  <a:moveTo>
                    <a:pt x="37" y="0"/>
                  </a:moveTo>
                  <a:lnTo>
                    <a:pt x="37" y="0"/>
                  </a:lnTo>
                  <a:lnTo>
                    <a:pt x="31" y="3"/>
                  </a:lnTo>
                  <a:lnTo>
                    <a:pt x="28" y="11"/>
                  </a:lnTo>
                  <a:lnTo>
                    <a:pt x="28" y="156"/>
                  </a:lnTo>
                  <a:lnTo>
                    <a:pt x="31" y="165"/>
                  </a:lnTo>
                  <a:lnTo>
                    <a:pt x="37" y="167"/>
                  </a:lnTo>
                  <a:lnTo>
                    <a:pt x="0" y="167"/>
                  </a:lnTo>
                  <a:lnTo>
                    <a:pt x="2" y="165"/>
                  </a:lnTo>
                  <a:lnTo>
                    <a:pt x="5" y="156"/>
                  </a:lnTo>
                  <a:lnTo>
                    <a:pt x="5" y="11"/>
                  </a:lnTo>
                  <a:lnTo>
                    <a:pt x="2" y="3"/>
                  </a:lnTo>
                  <a:lnTo>
                    <a:pt x="0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746"/>
            <p:cNvSpPr>
              <a:spLocks/>
            </p:cNvSpPr>
            <p:nvPr userDrawn="1"/>
          </p:nvSpPr>
          <p:spPr bwMode="auto">
            <a:xfrm>
              <a:off x="3250" y="2867"/>
              <a:ext cx="152" cy="172"/>
            </a:xfrm>
            <a:custGeom>
              <a:avLst/>
              <a:gdLst>
                <a:gd name="T0" fmla="*/ 115 w 153"/>
                <a:gd name="T1" fmla="*/ 11 h 173"/>
                <a:gd name="T2" fmla="*/ 115 w 153"/>
                <a:gd name="T3" fmla="*/ 11 h 173"/>
                <a:gd name="T4" fmla="*/ 115 w 153"/>
                <a:gd name="T5" fmla="*/ 3 h 173"/>
                <a:gd name="T6" fmla="*/ 109 w 153"/>
                <a:gd name="T7" fmla="*/ 0 h 173"/>
                <a:gd name="T8" fmla="*/ 137 w 153"/>
                <a:gd name="T9" fmla="*/ 0 h 173"/>
                <a:gd name="T10" fmla="*/ 137 w 153"/>
                <a:gd name="T11" fmla="*/ 0 h 173"/>
                <a:gd name="T12" fmla="*/ 132 w 153"/>
                <a:gd name="T13" fmla="*/ 6 h 173"/>
                <a:gd name="T14" fmla="*/ 126 w 153"/>
                <a:gd name="T15" fmla="*/ 11 h 173"/>
                <a:gd name="T16" fmla="*/ 126 w 153"/>
                <a:gd name="T17" fmla="*/ 11 h 173"/>
                <a:gd name="T18" fmla="*/ 76 w 153"/>
                <a:gd name="T19" fmla="*/ 157 h 173"/>
                <a:gd name="T20" fmla="*/ 76 w 153"/>
                <a:gd name="T21" fmla="*/ 157 h 173"/>
                <a:gd name="T22" fmla="*/ 14 w 153"/>
                <a:gd name="T23" fmla="*/ 11 h 173"/>
                <a:gd name="T24" fmla="*/ 14 w 153"/>
                <a:gd name="T25" fmla="*/ 11 h 173"/>
                <a:gd name="T26" fmla="*/ 8 w 153"/>
                <a:gd name="T27" fmla="*/ 6 h 173"/>
                <a:gd name="T28" fmla="*/ 0 w 153"/>
                <a:gd name="T29" fmla="*/ 0 h 173"/>
                <a:gd name="T30" fmla="*/ 45 w 153"/>
                <a:gd name="T31" fmla="*/ 0 h 173"/>
                <a:gd name="T32" fmla="*/ 45 w 153"/>
                <a:gd name="T33" fmla="*/ 0 h 173"/>
                <a:gd name="T34" fmla="*/ 43 w 153"/>
                <a:gd name="T35" fmla="*/ 3 h 173"/>
                <a:gd name="T36" fmla="*/ 40 w 153"/>
                <a:gd name="T37" fmla="*/ 6 h 173"/>
                <a:gd name="T38" fmla="*/ 43 w 153"/>
                <a:gd name="T39" fmla="*/ 14 h 173"/>
                <a:gd name="T40" fmla="*/ 43 w 153"/>
                <a:gd name="T41" fmla="*/ 14 h 173"/>
                <a:gd name="T42" fmla="*/ 76 w 153"/>
                <a:gd name="T43" fmla="*/ 112 h 173"/>
                <a:gd name="T44" fmla="*/ 76 w 153"/>
                <a:gd name="T45" fmla="*/ 112 h 173"/>
                <a:gd name="T46" fmla="*/ 115 w 153"/>
                <a:gd name="T47" fmla="*/ 11 h 173"/>
                <a:gd name="T48" fmla="*/ 115 w 153"/>
                <a:gd name="T49" fmla="*/ 11 h 17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53" h="173">
                  <a:moveTo>
                    <a:pt x="131" y="11"/>
                  </a:moveTo>
                  <a:lnTo>
                    <a:pt x="131" y="11"/>
                  </a:lnTo>
                  <a:lnTo>
                    <a:pt x="131" y="3"/>
                  </a:lnTo>
                  <a:lnTo>
                    <a:pt x="125" y="0"/>
                  </a:lnTo>
                  <a:lnTo>
                    <a:pt x="153" y="0"/>
                  </a:lnTo>
                  <a:lnTo>
                    <a:pt x="148" y="6"/>
                  </a:lnTo>
                  <a:lnTo>
                    <a:pt x="142" y="11"/>
                  </a:lnTo>
                  <a:lnTo>
                    <a:pt x="82" y="173"/>
                  </a:lnTo>
                  <a:lnTo>
                    <a:pt x="14" y="11"/>
                  </a:lnTo>
                  <a:lnTo>
                    <a:pt x="8" y="6"/>
                  </a:lnTo>
                  <a:lnTo>
                    <a:pt x="0" y="0"/>
                  </a:lnTo>
                  <a:lnTo>
                    <a:pt x="45" y="0"/>
                  </a:lnTo>
                  <a:lnTo>
                    <a:pt x="43" y="3"/>
                  </a:lnTo>
                  <a:lnTo>
                    <a:pt x="40" y="6"/>
                  </a:lnTo>
                  <a:lnTo>
                    <a:pt x="43" y="14"/>
                  </a:lnTo>
                  <a:lnTo>
                    <a:pt x="85" y="128"/>
                  </a:lnTo>
                  <a:lnTo>
                    <a:pt x="131" y="11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747"/>
            <p:cNvSpPr>
              <a:spLocks/>
            </p:cNvSpPr>
            <p:nvPr userDrawn="1"/>
          </p:nvSpPr>
          <p:spPr bwMode="auto">
            <a:xfrm>
              <a:off x="3411" y="2867"/>
              <a:ext cx="104" cy="167"/>
            </a:xfrm>
            <a:custGeom>
              <a:avLst/>
              <a:gdLst>
                <a:gd name="T0" fmla="*/ 78 w 105"/>
                <a:gd name="T1" fmla="*/ 23 h 167"/>
                <a:gd name="T2" fmla="*/ 78 w 105"/>
                <a:gd name="T3" fmla="*/ 23 h 167"/>
                <a:gd name="T4" fmla="*/ 69 w 105"/>
                <a:gd name="T5" fmla="*/ 14 h 167"/>
                <a:gd name="T6" fmla="*/ 58 w 105"/>
                <a:gd name="T7" fmla="*/ 11 h 167"/>
                <a:gd name="T8" fmla="*/ 58 w 105"/>
                <a:gd name="T9" fmla="*/ 11 h 167"/>
                <a:gd name="T10" fmla="*/ 31 w 105"/>
                <a:gd name="T11" fmla="*/ 11 h 167"/>
                <a:gd name="T12" fmla="*/ 31 w 105"/>
                <a:gd name="T13" fmla="*/ 68 h 167"/>
                <a:gd name="T14" fmla="*/ 55 w 105"/>
                <a:gd name="T15" fmla="*/ 68 h 167"/>
                <a:gd name="T16" fmla="*/ 55 w 105"/>
                <a:gd name="T17" fmla="*/ 68 h 167"/>
                <a:gd name="T18" fmla="*/ 60 w 105"/>
                <a:gd name="T19" fmla="*/ 65 h 167"/>
                <a:gd name="T20" fmla="*/ 63 w 105"/>
                <a:gd name="T21" fmla="*/ 62 h 167"/>
                <a:gd name="T22" fmla="*/ 63 w 105"/>
                <a:gd name="T23" fmla="*/ 88 h 167"/>
                <a:gd name="T24" fmla="*/ 63 w 105"/>
                <a:gd name="T25" fmla="*/ 88 h 167"/>
                <a:gd name="T26" fmla="*/ 60 w 105"/>
                <a:gd name="T27" fmla="*/ 82 h 167"/>
                <a:gd name="T28" fmla="*/ 55 w 105"/>
                <a:gd name="T29" fmla="*/ 82 h 167"/>
                <a:gd name="T30" fmla="*/ 31 w 105"/>
                <a:gd name="T31" fmla="*/ 82 h 167"/>
                <a:gd name="T32" fmla="*/ 31 w 105"/>
                <a:gd name="T33" fmla="*/ 153 h 167"/>
                <a:gd name="T34" fmla="*/ 31 w 105"/>
                <a:gd name="T35" fmla="*/ 153 h 167"/>
                <a:gd name="T36" fmla="*/ 52 w 105"/>
                <a:gd name="T37" fmla="*/ 156 h 167"/>
                <a:gd name="T38" fmla="*/ 52 w 105"/>
                <a:gd name="T39" fmla="*/ 156 h 167"/>
                <a:gd name="T40" fmla="*/ 60 w 105"/>
                <a:gd name="T41" fmla="*/ 156 h 167"/>
                <a:gd name="T42" fmla="*/ 72 w 105"/>
                <a:gd name="T43" fmla="*/ 153 h 167"/>
                <a:gd name="T44" fmla="*/ 80 w 105"/>
                <a:gd name="T45" fmla="*/ 148 h 167"/>
                <a:gd name="T46" fmla="*/ 89 w 105"/>
                <a:gd name="T47" fmla="*/ 139 h 167"/>
                <a:gd name="T48" fmla="*/ 83 w 105"/>
                <a:gd name="T49" fmla="*/ 167 h 167"/>
                <a:gd name="T50" fmla="*/ 0 w 105"/>
                <a:gd name="T51" fmla="*/ 167 h 167"/>
                <a:gd name="T52" fmla="*/ 0 w 105"/>
                <a:gd name="T53" fmla="*/ 167 h 167"/>
                <a:gd name="T54" fmla="*/ 5 w 105"/>
                <a:gd name="T55" fmla="*/ 165 h 167"/>
                <a:gd name="T56" fmla="*/ 8 w 105"/>
                <a:gd name="T57" fmla="*/ 156 h 167"/>
                <a:gd name="T58" fmla="*/ 8 w 105"/>
                <a:gd name="T59" fmla="*/ 11 h 167"/>
                <a:gd name="T60" fmla="*/ 8 w 105"/>
                <a:gd name="T61" fmla="*/ 11 h 167"/>
                <a:gd name="T62" fmla="*/ 5 w 105"/>
                <a:gd name="T63" fmla="*/ 3 h 167"/>
                <a:gd name="T64" fmla="*/ 0 w 105"/>
                <a:gd name="T65" fmla="*/ 0 h 167"/>
                <a:gd name="T66" fmla="*/ 78 w 105"/>
                <a:gd name="T67" fmla="*/ 0 h 167"/>
                <a:gd name="T68" fmla="*/ 78 w 105"/>
                <a:gd name="T69" fmla="*/ 23 h 167"/>
                <a:gd name="T70" fmla="*/ 78 w 105"/>
                <a:gd name="T71" fmla="*/ 23 h 16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5" h="167">
                  <a:moveTo>
                    <a:pt x="94" y="23"/>
                  </a:moveTo>
                  <a:lnTo>
                    <a:pt x="94" y="23"/>
                  </a:lnTo>
                  <a:lnTo>
                    <a:pt x="85" y="14"/>
                  </a:lnTo>
                  <a:lnTo>
                    <a:pt x="74" y="11"/>
                  </a:lnTo>
                  <a:lnTo>
                    <a:pt x="31" y="11"/>
                  </a:lnTo>
                  <a:lnTo>
                    <a:pt x="31" y="68"/>
                  </a:lnTo>
                  <a:lnTo>
                    <a:pt x="71" y="68"/>
                  </a:lnTo>
                  <a:lnTo>
                    <a:pt x="76" y="65"/>
                  </a:lnTo>
                  <a:lnTo>
                    <a:pt x="79" y="62"/>
                  </a:lnTo>
                  <a:lnTo>
                    <a:pt x="79" y="88"/>
                  </a:lnTo>
                  <a:lnTo>
                    <a:pt x="76" y="82"/>
                  </a:lnTo>
                  <a:lnTo>
                    <a:pt x="71" y="82"/>
                  </a:lnTo>
                  <a:lnTo>
                    <a:pt x="31" y="82"/>
                  </a:lnTo>
                  <a:lnTo>
                    <a:pt x="31" y="153"/>
                  </a:lnTo>
                  <a:lnTo>
                    <a:pt x="59" y="156"/>
                  </a:lnTo>
                  <a:lnTo>
                    <a:pt x="76" y="156"/>
                  </a:lnTo>
                  <a:lnTo>
                    <a:pt x="88" y="153"/>
                  </a:lnTo>
                  <a:lnTo>
                    <a:pt x="96" y="148"/>
                  </a:lnTo>
                  <a:lnTo>
                    <a:pt x="105" y="139"/>
                  </a:lnTo>
                  <a:lnTo>
                    <a:pt x="99" y="167"/>
                  </a:lnTo>
                  <a:lnTo>
                    <a:pt x="0" y="167"/>
                  </a:lnTo>
                  <a:lnTo>
                    <a:pt x="5" y="165"/>
                  </a:lnTo>
                  <a:lnTo>
                    <a:pt x="8" y="156"/>
                  </a:lnTo>
                  <a:lnTo>
                    <a:pt x="8" y="11"/>
                  </a:lnTo>
                  <a:lnTo>
                    <a:pt x="5" y="3"/>
                  </a:lnTo>
                  <a:lnTo>
                    <a:pt x="0" y="0"/>
                  </a:lnTo>
                  <a:lnTo>
                    <a:pt x="94" y="0"/>
                  </a:lnTo>
                  <a:lnTo>
                    <a:pt x="94" y="23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1748"/>
            <p:cNvSpPr>
              <a:spLocks noEditPoints="1"/>
            </p:cNvSpPr>
            <p:nvPr userDrawn="1"/>
          </p:nvSpPr>
          <p:spPr bwMode="auto">
            <a:xfrm>
              <a:off x="3527" y="2867"/>
              <a:ext cx="146" cy="167"/>
            </a:xfrm>
            <a:custGeom>
              <a:avLst/>
              <a:gdLst>
                <a:gd name="T0" fmla="*/ 68 w 145"/>
                <a:gd name="T1" fmla="*/ 82 h 167"/>
                <a:gd name="T2" fmla="*/ 101 w 145"/>
                <a:gd name="T3" fmla="*/ 91 h 167"/>
                <a:gd name="T4" fmla="*/ 110 w 145"/>
                <a:gd name="T5" fmla="*/ 102 h 167"/>
                <a:gd name="T6" fmla="*/ 136 w 145"/>
                <a:gd name="T7" fmla="*/ 145 h 167"/>
                <a:gd name="T8" fmla="*/ 147 w 145"/>
                <a:gd name="T9" fmla="*/ 159 h 167"/>
                <a:gd name="T10" fmla="*/ 161 w 145"/>
                <a:gd name="T11" fmla="*/ 167 h 167"/>
                <a:gd name="T12" fmla="*/ 136 w 145"/>
                <a:gd name="T13" fmla="*/ 167 h 167"/>
                <a:gd name="T14" fmla="*/ 124 w 145"/>
                <a:gd name="T15" fmla="*/ 165 h 167"/>
                <a:gd name="T16" fmla="*/ 116 w 145"/>
                <a:gd name="T17" fmla="*/ 156 h 167"/>
                <a:gd name="T18" fmla="*/ 71 w 145"/>
                <a:gd name="T19" fmla="*/ 111 h 167"/>
                <a:gd name="T20" fmla="*/ 54 w 145"/>
                <a:gd name="T21" fmla="*/ 91 h 167"/>
                <a:gd name="T22" fmla="*/ 46 w 145"/>
                <a:gd name="T23" fmla="*/ 91 h 167"/>
                <a:gd name="T24" fmla="*/ 32 w 145"/>
                <a:gd name="T25" fmla="*/ 156 h 167"/>
                <a:gd name="T26" fmla="*/ 34 w 145"/>
                <a:gd name="T27" fmla="*/ 165 h 167"/>
                <a:gd name="T28" fmla="*/ 0 w 145"/>
                <a:gd name="T29" fmla="*/ 167 h 167"/>
                <a:gd name="T30" fmla="*/ 6 w 145"/>
                <a:gd name="T31" fmla="*/ 165 h 167"/>
                <a:gd name="T32" fmla="*/ 9 w 145"/>
                <a:gd name="T33" fmla="*/ 11 h 167"/>
                <a:gd name="T34" fmla="*/ 6 w 145"/>
                <a:gd name="T35" fmla="*/ 3 h 167"/>
                <a:gd name="T36" fmla="*/ 49 w 145"/>
                <a:gd name="T37" fmla="*/ 0 h 167"/>
                <a:gd name="T38" fmla="*/ 66 w 145"/>
                <a:gd name="T39" fmla="*/ 0 h 167"/>
                <a:gd name="T40" fmla="*/ 104 w 145"/>
                <a:gd name="T41" fmla="*/ 8 h 167"/>
                <a:gd name="T42" fmla="*/ 119 w 145"/>
                <a:gd name="T43" fmla="*/ 20 h 167"/>
                <a:gd name="T44" fmla="*/ 124 w 145"/>
                <a:gd name="T45" fmla="*/ 40 h 167"/>
                <a:gd name="T46" fmla="*/ 124 w 145"/>
                <a:gd name="T47" fmla="*/ 51 h 167"/>
                <a:gd name="T48" fmla="*/ 116 w 145"/>
                <a:gd name="T49" fmla="*/ 65 h 167"/>
                <a:gd name="T50" fmla="*/ 99 w 145"/>
                <a:gd name="T51" fmla="*/ 79 h 167"/>
                <a:gd name="T52" fmla="*/ 68 w 145"/>
                <a:gd name="T53" fmla="*/ 82 h 167"/>
                <a:gd name="T54" fmla="*/ 32 w 145"/>
                <a:gd name="T55" fmla="*/ 77 h 167"/>
                <a:gd name="T56" fmla="*/ 46 w 145"/>
                <a:gd name="T57" fmla="*/ 77 h 167"/>
                <a:gd name="T58" fmla="*/ 60 w 145"/>
                <a:gd name="T59" fmla="*/ 77 h 167"/>
                <a:gd name="T60" fmla="*/ 93 w 145"/>
                <a:gd name="T61" fmla="*/ 65 h 167"/>
                <a:gd name="T62" fmla="*/ 99 w 145"/>
                <a:gd name="T63" fmla="*/ 51 h 167"/>
                <a:gd name="T64" fmla="*/ 99 w 145"/>
                <a:gd name="T65" fmla="*/ 42 h 167"/>
                <a:gd name="T66" fmla="*/ 93 w 145"/>
                <a:gd name="T67" fmla="*/ 20 h 167"/>
                <a:gd name="T68" fmla="*/ 60 w 145"/>
                <a:gd name="T69" fmla="*/ 11 h 167"/>
                <a:gd name="T70" fmla="*/ 49 w 145"/>
                <a:gd name="T71" fmla="*/ 8 h 167"/>
                <a:gd name="T72" fmla="*/ 32 w 145"/>
                <a:gd name="T73" fmla="*/ 11 h 16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45" h="167">
                  <a:moveTo>
                    <a:pt x="68" y="82"/>
                  </a:moveTo>
                  <a:lnTo>
                    <a:pt x="68" y="82"/>
                  </a:lnTo>
                  <a:lnTo>
                    <a:pt x="77" y="85"/>
                  </a:lnTo>
                  <a:lnTo>
                    <a:pt x="85" y="91"/>
                  </a:lnTo>
                  <a:lnTo>
                    <a:pt x="94" y="102"/>
                  </a:lnTo>
                  <a:lnTo>
                    <a:pt x="108" y="125"/>
                  </a:lnTo>
                  <a:lnTo>
                    <a:pt x="120" y="145"/>
                  </a:lnTo>
                  <a:lnTo>
                    <a:pt x="131" y="159"/>
                  </a:lnTo>
                  <a:lnTo>
                    <a:pt x="139" y="165"/>
                  </a:lnTo>
                  <a:lnTo>
                    <a:pt x="145" y="167"/>
                  </a:lnTo>
                  <a:lnTo>
                    <a:pt x="120" y="167"/>
                  </a:lnTo>
                  <a:lnTo>
                    <a:pt x="114" y="167"/>
                  </a:lnTo>
                  <a:lnTo>
                    <a:pt x="108" y="165"/>
                  </a:lnTo>
                  <a:lnTo>
                    <a:pt x="100" y="156"/>
                  </a:lnTo>
                  <a:lnTo>
                    <a:pt x="71" y="111"/>
                  </a:lnTo>
                  <a:lnTo>
                    <a:pt x="60" y="96"/>
                  </a:lnTo>
                  <a:lnTo>
                    <a:pt x="54" y="91"/>
                  </a:lnTo>
                  <a:lnTo>
                    <a:pt x="46" y="91"/>
                  </a:lnTo>
                  <a:lnTo>
                    <a:pt x="32" y="91"/>
                  </a:lnTo>
                  <a:lnTo>
                    <a:pt x="32" y="156"/>
                  </a:lnTo>
                  <a:lnTo>
                    <a:pt x="34" y="165"/>
                  </a:lnTo>
                  <a:lnTo>
                    <a:pt x="37" y="167"/>
                  </a:lnTo>
                  <a:lnTo>
                    <a:pt x="0" y="167"/>
                  </a:lnTo>
                  <a:lnTo>
                    <a:pt x="6" y="165"/>
                  </a:lnTo>
                  <a:lnTo>
                    <a:pt x="9" y="156"/>
                  </a:lnTo>
                  <a:lnTo>
                    <a:pt x="9" y="11"/>
                  </a:lnTo>
                  <a:lnTo>
                    <a:pt x="6" y="3"/>
                  </a:lnTo>
                  <a:lnTo>
                    <a:pt x="0" y="0"/>
                  </a:lnTo>
                  <a:lnTo>
                    <a:pt x="49" y="0"/>
                  </a:lnTo>
                  <a:lnTo>
                    <a:pt x="66" y="0"/>
                  </a:lnTo>
                  <a:lnTo>
                    <a:pt x="77" y="3"/>
                  </a:lnTo>
                  <a:lnTo>
                    <a:pt x="88" y="8"/>
                  </a:lnTo>
                  <a:lnTo>
                    <a:pt x="97" y="14"/>
                  </a:lnTo>
                  <a:lnTo>
                    <a:pt x="103" y="20"/>
                  </a:lnTo>
                  <a:lnTo>
                    <a:pt x="105" y="28"/>
                  </a:lnTo>
                  <a:lnTo>
                    <a:pt x="108" y="40"/>
                  </a:lnTo>
                  <a:lnTo>
                    <a:pt x="108" y="51"/>
                  </a:lnTo>
                  <a:lnTo>
                    <a:pt x="105" y="60"/>
                  </a:lnTo>
                  <a:lnTo>
                    <a:pt x="100" y="65"/>
                  </a:lnTo>
                  <a:lnTo>
                    <a:pt x="94" y="71"/>
                  </a:lnTo>
                  <a:lnTo>
                    <a:pt x="83" y="79"/>
                  </a:lnTo>
                  <a:lnTo>
                    <a:pt x="68" y="82"/>
                  </a:lnTo>
                  <a:close/>
                  <a:moveTo>
                    <a:pt x="32" y="11"/>
                  </a:moveTo>
                  <a:lnTo>
                    <a:pt x="32" y="77"/>
                  </a:lnTo>
                  <a:lnTo>
                    <a:pt x="46" y="77"/>
                  </a:lnTo>
                  <a:lnTo>
                    <a:pt x="60" y="77"/>
                  </a:lnTo>
                  <a:lnTo>
                    <a:pt x="71" y="68"/>
                  </a:lnTo>
                  <a:lnTo>
                    <a:pt x="77" y="65"/>
                  </a:lnTo>
                  <a:lnTo>
                    <a:pt x="80" y="57"/>
                  </a:lnTo>
                  <a:lnTo>
                    <a:pt x="83" y="51"/>
                  </a:lnTo>
                  <a:lnTo>
                    <a:pt x="83" y="42"/>
                  </a:lnTo>
                  <a:lnTo>
                    <a:pt x="83" y="31"/>
                  </a:lnTo>
                  <a:lnTo>
                    <a:pt x="77" y="20"/>
                  </a:lnTo>
                  <a:lnTo>
                    <a:pt x="66" y="11"/>
                  </a:lnTo>
                  <a:lnTo>
                    <a:pt x="60" y="11"/>
                  </a:lnTo>
                  <a:lnTo>
                    <a:pt x="49" y="8"/>
                  </a:lnTo>
                  <a:lnTo>
                    <a:pt x="32" y="11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1749"/>
            <p:cNvSpPr>
              <a:spLocks/>
            </p:cNvSpPr>
            <p:nvPr userDrawn="1"/>
          </p:nvSpPr>
          <p:spPr bwMode="auto">
            <a:xfrm>
              <a:off x="3673" y="2863"/>
              <a:ext cx="100" cy="172"/>
            </a:xfrm>
            <a:custGeom>
              <a:avLst/>
              <a:gdLst>
                <a:gd name="T0" fmla="*/ 73 w 102"/>
                <a:gd name="T1" fmla="*/ 106 h 173"/>
                <a:gd name="T2" fmla="*/ 70 w 102"/>
                <a:gd name="T3" fmla="*/ 126 h 173"/>
                <a:gd name="T4" fmla="*/ 64 w 102"/>
                <a:gd name="T5" fmla="*/ 143 h 173"/>
                <a:gd name="T6" fmla="*/ 52 w 102"/>
                <a:gd name="T7" fmla="*/ 154 h 173"/>
                <a:gd name="T8" fmla="*/ 32 w 102"/>
                <a:gd name="T9" fmla="*/ 157 h 173"/>
                <a:gd name="T10" fmla="*/ 25 w 102"/>
                <a:gd name="T11" fmla="*/ 154 h 173"/>
                <a:gd name="T12" fmla="*/ 3 w 102"/>
                <a:gd name="T13" fmla="*/ 143 h 173"/>
                <a:gd name="T14" fmla="*/ 0 w 102"/>
                <a:gd name="T15" fmla="*/ 106 h 173"/>
                <a:gd name="T16" fmla="*/ 14 w 102"/>
                <a:gd name="T17" fmla="*/ 132 h 173"/>
                <a:gd name="T18" fmla="*/ 25 w 102"/>
                <a:gd name="T19" fmla="*/ 146 h 173"/>
                <a:gd name="T20" fmla="*/ 30 w 102"/>
                <a:gd name="T21" fmla="*/ 146 h 173"/>
                <a:gd name="T22" fmla="*/ 47 w 102"/>
                <a:gd name="T23" fmla="*/ 143 h 173"/>
                <a:gd name="T24" fmla="*/ 58 w 102"/>
                <a:gd name="T25" fmla="*/ 135 h 173"/>
                <a:gd name="T26" fmla="*/ 62 w 102"/>
                <a:gd name="T27" fmla="*/ 115 h 173"/>
                <a:gd name="T28" fmla="*/ 62 w 102"/>
                <a:gd name="T29" fmla="*/ 106 h 173"/>
                <a:gd name="T30" fmla="*/ 52 w 102"/>
                <a:gd name="T31" fmla="*/ 89 h 173"/>
                <a:gd name="T32" fmla="*/ 25 w 102"/>
                <a:gd name="T33" fmla="*/ 86 h 173"/>
                <a:gd name="T34" fmla="*/ 23 w 102"/>
                <a:gd name="T35" fmla="*/ 80 h 173"/>
                <a:gd name="T36" fmla="*/ 3 w 102"/>
                <a:gd name="T37" fmla="*/ 57 h 173"/>
                <a:gd name="T38" fmla="*/ 3 w 102"/>
                <a:gd name="T39" fmla="*/ 43 h 173"/>
                <a:gd name="T40" fmla="*/ 6 w 102"/>
                <a:gd name="T41" fmla="*/ 26 h 173"/>
                <a:gd name="T42" fmla="*/ 20 w 102"/>
                <a:gd name="T43" fmla="*/ 11 h 173"/>
                <a:gd name="T44" fmla="*/ 38 w 102"/>
                <a:gd name="T45" fmla="*/ 0 h 173"/>
                <a:gd name="T46" fmla="*/ 55 w 102"/>
                <a:gd name="T47" fmla="*/ 3 h 173"/>
                <a:gd name="T48" fmla="*/ 66 w 102"/>
                <a:gd name="T49" fmla="*/ 9 h 173"/>
                <a:gd name="T50" fmla="*/ 67 w 102"/>
                <a:gd name="T51" fmla="*/ 43 h 173"/>
                <a:gd name="T52" fmla="*/ 60 w 102"/>
                <a:gd name="T53" fmla="*/ 23 h 173"/>
                <a:gd name="T54" fmla="*/ 41 w 102"/>
                <a:gd name="T55" fmla="*/ 11 h 173"/>
                <a:gd name="T56" fmla="*/ 32 w 102"/>
                <a:gd name="T57" fmla="*/ 11 h 173"/>
                <a:gd name="T58" fmla="*/ 25 w 102"/>
                <a:gd name="T59" fmla="*/ 20 h 173"/>
                <a:gd name="T60" fmla="*/ 23 w 102"/>
                <a:gd name="T61" fmla="*/ 37 h 173"/>
                <a:gd name="T62" fmla="*/ 23 w 102"/>
                <a:gd name="T63" fmla="*/ 45 h 173"/>
                <a:gd name="T64" fmla="*/ 25 w 102"/>
                <a:gd name="T65" fmla="*/ 63 h 173"/>
                <a:gd name="T66" fmla="*/ 41 w 102"/>
                <a:gd name="T67" fmla="*/ 68 h 173"/>
                <a:gd name="T68" fmla="*/ 66 w 102"/>
                <a:gd name="T69" fmla="*/ 86 h 173"/>
                <a:gd name="T70" fmla="*/ 72 w 102"/>
                <a:gd name="T71" fmla="*/ 86 h 173"/>
                <a:gd name="T72" fmla="*/ 73 w 102"/>
                <a:gd name="T73" fmla="*/ 106 h 17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02" h="173">
                  <a:moveTo>
                    <a:pt x="102" y="122"/>
                  </a:moveTo>
                  <a:lnTo>
                    <a:pt x="102" y="122"/>
                  </a:lnTo>
                  <a:lnTo>
                    <a:pt x="102" y="134"/>
                  </a:lnTo>
                  <a:lnTo>
                    <a:pt x="97" y="142"/>
                  </a:lnTo>
                  <a:lnTo>
                    <a:pt x="91" y="151"/>
                  </a:lnTo>
                  <a:lnTo>
                    <a:pt x="85" y="159"/>
                  </a:lnTo>
                  <a:lnTo>
                    <a:pt x="77" y="165"/>
                  </a:lnTo>
                  <a:lnTo>
                    <a:pt x="68" y="170"/>
                  </a:lnTo>
                  <a:lnTo>
                    <a:pt x="57" y="173"/>
                  </a:lnTo>
                  <a:lnTo>
                    <a:pt x="48" y="173"/>
                  </a:lnTo>
                  <a:lnTo>
                    <a:pt x="34" y="170"/>
                  </a:lnTo>
                  <a:lnTo>
                    <a:pt x="20" y="168"/>
                  </a:lnTo>
                  <a:lnTo>
                    <a:pt x="3" y="159"/>
                  </a:lnTo>
                  <a:lnTo>
                    <a:pt x="0" y="122"/>
                  </a:lnTo>
                  <a:lnTo>
                    <a:pt x="6" y="136"/>
                  </a:lnTo>
                  <a:lnTo>
                    <a:pt x="14" y="148"/>
                  </a:lnTo>
                  <a:lnTo>
                    <a:pt x="29" y="159"/>
                  </a:lnTo>
                  <a:lnTo>
                    <a:pt x="37" y="162"/>
                  </a:lnTo>
                  <a:lnTo>
                    <a:pt x="46" y="162"/>
                  </a:lnTo>
                  <a:lnTo>
                    <a:pt x="54" y="162"/>
                  </a:lnTo>
                  <a:lnTo>
                    <a:pt x="63" y="159"/>
                  </a:lnTo>
                  <a:lnTo>
                    <a:pt x="68" y="156"/>
                  </a:lnTo>
                  <a:lnTo>
                    <a:pt x="74" y="151"/>
                  </a:lnTo>
                  <a:lnTo>
                    <a:pt x="80" y="139"/>
                  </a:lnTo>
                  <a:lnTo>
                    <a:pt x="80" y="131"/>
                  </a:lnTo>
                  <a:lnTo>
                    <a:pt x="80" y="122"/>
                  </a:lnTo>
                  <a:lnTo>
                    <a:pt x="77" y="114"/>
                  </a:lnTo>
                  <a:lnTo>
                    <a:pt x="68" y="105"/>
                  </a:lnTo>
                  <a:lnTo>
                    <a:pt x="54" y="97"/>
                  </a:lnTo>
                  <a:lnTo>
                    <a:pt x="37" y="88"/>
                  </a:lnTo>
                  <a:lnTo>
                    <a:pt x="23" y="80"/>
                  </a:lnTo>
                  <a:lnTo>
                    <a:pt x="11" y="68"/>
                  </a:lnTo>
                  <a:lnTo>
                    <a:pt x="3" y="57"/>
                  </a:lnTo>
                  <a:lnTo>
                    <a:pt x="3" y="43"/>
                  </a:lnTo>
                  <a:lnTo>
                    <a:pt x="3" y="34"/>
                  </a:lnTo>
                  <a:lnTo>
                    <a:pt x="6" y="26"/>
                  </a:lnTo>
                  <a:lnTo>
                    <a:pt x="11" y="17"/>
                  </a:lnTo>
                  <a:lnTo>
                    <a:pt x="20" y="11"/>
                  </a:lnTo>
                  <a:lnTo>
                    <a:pt x="34" y="3"/>
                  </a:lnTo>
                  <a:lnTo>
                    <a:pt x="54" y="0"/>
                  </a:lnTo>
                  <a:lnTo>
                    <a:pt x="71" y="3"/>
                  </a:lnTo>
                  <a:lnTo>
                    <a:pt x="80" y="6"/>
                  </a:lnTo>
                  <a:lnTo>
                    <a:pt x="88" y="9"/>
                  </a:lnTo>
                  <a:lnTo>
                    <a:pt x="91" y="43"/>
                  </a:lnTo>
                  <a:lnTo>
                    <a:pt x="85" y="31"/>
                  </a:lnTo>
                  <a:lnTo>
                    <a:pt x="77" y="23"/>
                  </a:lnTo>
                  <a:lnTo>
                    <a:pt x="65" y="14"/>
                  </a:lnTo>
                  <a:lnTo>
                    <a:pt x="57" y="11"/>
                  </a:lnTo>
                  <a:lnTo>
                    <a:pt x="48" y="11"/>
                  </a:lnTo>
                  <a:lnTo>
                    <a:pt x="37" y="11"/>
                  </a:lnTo>
                  <a:lnTo>
                    <a:pt x="29" y="20"/>
                  </a:lnTo>
                  <a:lnTo>
                    <a:pt x="23" y="28"/>
                  </a:lnTo>
                  <a:lnTo>
                    <a:pt x="23" y="37"/>
                  </a:lnTo>
                  <a:lnTo>
                    <a:pt x="23" y="45"/>
                  </a:lnTo>
                  <a:lnTo>
                    <a:pt x="31" y="54"/>
                  </a:lnTo>
                  <a:lnTo>
                    <a:pt x="40" y="63"/>
                  </a:lnTo>
                  <a:lnTo>
                    <a:pt x="57" y="68"/>
                  </a:lnTo>
                  <a:lnTo>
                    <a:pt x="74" y="77"/>
                  </a:lnTo>
                  <a:lnTo>
                    <a:pt x="88" y="88"/>
                  </a:lnTo>
                  <a:lnTo>
                    <a:pt x="94" y="94"/>
                  </a:lnTo>
                  <a:lnTo>
                    <a:pt x="100" y="102"/>
                  </a:lnTo>
                  <a:lnTo>
                    <a:pt x="102" y="111"/>
                  </a:lnTo>
                  <a:lnTo>
                    <a:pt x="102" y="122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1750"/>
            <p:cNvSpPr>
              <a:spLocks/>
            </p:cNvSpPr>
            <p:nvPr userDrawn="1"/>
          </p:nvSpPr>
          <p:spPr bwMode="auto">
            <a:xfrm>
              <a:off x="3790" y="2867"/>
              <a:ext cx="38" cy="167"/>
            </a:xfrm>
            <a:custGeom>
              <a:avLst/>
              <a:gdLst>
                <a:gd name="T0" fmla="*/ 53 w 37"/>
                <a:gd name="T1" fmla="*/ 0 h 167"/>
                <a:gd name="T2" fmla="*/ 53 w 37"/>
                <a:gd name="T3" fmla="*/ 0 h 167"/>
                <a:gd name="T4" fmla="*/ 48 w 37"/>
                <a:gd name="T5" fmla="*/ 3 h 167"/>
                <a:gd name="T6" fmla="*/ 45 w 37"/>
                <a:gd name="T7" fmla="*/ 11 h 167"/>
                <a:gd name="T8" fmla="*/ 45 w 37"/>
                <a:gd name="T9" fmla="*/ 156 h 167"/>
                <a:gd name="T10" fmla="*/ 45 w 37"/>
                <a:gd name="T11" fmla="*/ 156 h 167"/>
                <a:gd name="T12" fmla="*/ 48 w 37"/>
                <a:gd name="T13" fmla="*/ 165 h 167"/>
                <a:gd name="T14" fmla="*/ 53 w 37"/>
                <a:gd name="T15" fmla="*/ 167 h 167"/>
                <a:gd name="T16" fmla="*/ 0 w 37"/>
                <a:gd name="T17" fmla="*/ 167 h 167"/>
                <a:gd name="T18" fmla="*/ 0 w 37"/>
                <a:gd name="T19" fmla="*/ 167 h 167"/>
                <a:gd name="T20" fmla="*/ 3 w 37"/>
                <a:gd name="T21" fmla="*/ 165 h 167"/>
                <a:gd name="T22" fmla="*/ 6 w 37"/>
                <a:gd name="T23" fmla="*/ 156 h 167"/>
                <a:gd name="T24" fmla="*/ 6 w 37"/>
                <a:gd name="T25" fmla="*/ 11 h 167"/>
                <a:gd name="T26" fmla="*/ 6 w 37"/>
                <a:gd name="T27" fmla="*/ 11 h 167"/>
                <a:gd name="T28" fmla="*/ 3 w 37"/>
                <a:gd name="T29" fmla="*/ 3 h 167"/>
                <a:gd name="T30" fmla="*/ 0 w 37"/>
                <a:gd name="T31" fmla="*/ 0 h 167"/>
                <a:gd name="T32" fmla="*/ 53 w 37"/>
                <a:gd name="T33" fmla="*/ 0 h 167"/>
                <a:gd name="T34" fmla="*/ 53 w 37"/>
                <a:gd name="T35" fmla="*/ 0 h 16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7" h="167">
                  <a:moveTo>
                    <a:pt x="37" y="0"/>
                  </a:moveTo>
                  <a:lnTo>
                    <a:pt x="37" y="0"/>
                  </a:lnTo>
                  <a:lnTo>
                    <a:pt x="32" y="3"/>
                  </a:lnTo>
                  <a:lnTo>
                    <a:pt x="29" y="11"/>
                  </a:lnTo>
                  <a:lnTo>
                    <a:pt x="29" y="156"/>
                  </a:lnTo>
                  <a:lnTo>
                    <a:pt x="32" y="165"/>
                  </a:lnTo>
                  <a:lnTo>
                    <a:pt x="37" y="167"/>
                  </a:lnTo>
                  <a:lnTo>
                    <a:pt x="0" y="167"/>
                  </a:lnTo>
                  <a:lnTo>
                    <a:pt x="3" y="165"/>
                  </a:lnTo>
                  <a:lnTo>
                    <a:pt x="6" y="156"/>
                  </a:lnTo>
                  <a:lnTo>
                    <a:pt x="6" y="11"/>
                  </a:lnTo>
                  <a:lnTo>
                    <a:pt x="3" y="3"/>
                  </a:lnTo>
                  <a:lnTo>
                    <a:pt x="0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1751"/>
            <p:cNvSpPr>
              <a:spLocks/>
            </p:cNvSpPr>
            <p:nvPr userDrawn="1"/>
          </p:nvSpPr>
          <p:spPr bwMode="auto">
            <a:xfrm>
              <a:off x="3839" y="2867"/>
              <a:ext cx="131" cy="167"/>
            </a:xfrm>
            <a:custGeom>
              <a:avLst/>
              <a:gdLst>
                <a:gd name="T0" fmla="*/ 95 w 130"/>
                <a:gd name="T1" fmla="*/ 11 h 167"/>
                <a:gd name="T2" fmla="*/ 95 w 130"/>
                <a:gd name="T3" fmla="*/ 156 h 167"/>
                <a:gd name="T4" fmla="*/ 95 w 130"/>
                <a:gd name="T5" fmla="*/ 156 h 167"/>
                <a:gd name="T6" fmla="*/ 95 w 130"/>
                <a:gd name="T7" fmla="*/ 165 h 167"/>
                <a:gd name="T8" fmla="*/ 101 w 130"/>
                <a:gd name="T9" fmla="*/ 167 h 167"/>
                <a:gd name="T10" fmla="*/ 48 w 130"/>
                <a:gd name="T11" fmla="*/ 167 h 167"/>
                <a:gd name="T12" fmla="*/ 48 w 130"/>
                <a:gd name="T13" fmla="*/ 167 h 167"/>
                <a:gd name="T14" fmla="*/ 54 w 130"/>
                <a:gd name="T15" fmla="*/ 165 h 167"/>
                <a:gd name="T16" fmla="*/ 54 w 130"/>
                <a:gd name="T17" fmla="*/ 156 h 167"/>
                <a:gd name="T18" fmla="*/ 54 w 130"/>
                <a:gd name="T19" fmla="*/ 11 h 167"/>
                <a:gd name="T20" fmla="*/ 54 w 130"/>
                <a:gd name="T21" fmla="*/ 11 h 167"/>
                <a:gd name="T22" fmla="*/ 14 w 130"/>
                <a:gd name="T23" fmla="*/ 14 h 167"/>
                <a:gd name="T24" fmla="*/ 14 w 130"/>
                <a:gd name="T25" fmla="*/ 14 h 167"/>
                <a:gd name="T26" fmla="*/ 11 w 130"/>
                <a:gd name="T27" fmla="*/ 14 h 167"/>
                <a:gd name="T28" fmla="*/ 5 w 130"/>
                <a:gd name="T29" fmla="*/ 17 h 167"/>
                <a:gd name="T30" fmla="*/ 0 w 130"/>
                <a:gd name="T31" fmla="*/ 23 h 167"/>
                <a:gd name="T32" fmla="*/ 0 w 130"/>
                <a:gd name="T33" fmla="*/ 0 h 167"/>
                <a:gd name="T34" fmla="*/ 146 w 130"/>
                <a:gd name="T35" fmla="*/ 0 h 167"/>
                <a:gd name="T36" fmla="*/ 146 w 130"/>
                <a:gd name="T37" fmla="*/ 23 h 167"/>
                <a:gd name="T38" fmla="*/ 146 w 130"/>
                <a:gd name="T39" fmla="*/ 23 h 167"/>
                <a:gd name="T40" fmla="*/ 144 w 130"/>
                <a:gd name="T41" fmla="*/ 17 h 167"/>
                <a:gd name="T42" fmla="*/ 135 w 130"/>
                <a:gd name="T43" fmla="*/ 14 h 167"/>
                <a:gd name="T44" fmla="*/ 135 w 130"/>
                <a:gd name="T45" fmla="*/ 14 h 167"/>
                <a:gd name="T46" fmla="*/ 95 w 130"/>
                <a:gd name="T47" fmla="*/ 11 h 167"/>
                <a:gd name="T48" fmla="*/ 95 w 130"/>
                <a:gd name="T49" fmla="*/ 11 h 16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30" h="167">
                  <a:moveTo>
                    <a:pt x="79" y="11"/>
                  </a:moveTo>
                  <a:lnTo>
                    <a:pt x="79" y="156"/>
                  </a:lnTo>
                  <a:lnTo>
                    <a:pt x="79" y="165"/>
                  </a:lnTo>
                  <a:lnTo>
                    <a:pt x="85" y="167"/>
                  </a:lnTo>
                  <a:lnTo>
                    <a:pt x="48" y="167"/>
                  </a:lnTo>
                  <a:lnTo>
                    <a:pt x="54" y="165"/>
                  </a:lnTo>
                  <a:lnTo>
                    <a:pt x="54" y="156"/>
                  </a:lnTo>
                  <a:lnTo>
                    <a:pt x="54" y="11"/>
                  </a:lnTo>
                  <a:lnTo>
                    <a:pt x="14" y="14"/>
                  </a:lnTo>
                  <a:lnTo>
                    <a:pt x="11" y="14"/>
                  </a:lnTo>
                  <a:lnTo>
                    <a:pt x="5" y="17"/>
                  </a:lnTo>
                  <a:lnTo>
                    <a:pt x="0" y="23"/>
                  </a:lnTo>
                  <a:lnTo>
                    <a:pt x="0" y="0"/>
                  </a:lnTo>
                  <a:lnTo>
                    <a:pt x="130" y="0"/>
                  </a:lnTo>
                  <a:lnTo>
                    <a:pt x="130" y="23"/>
                  </a:lnTo>
                  <a:lnTo>
                    <a:pt x="128" y="17"/>
                  </a:lnTo>
                  <a:lnTo>
                    <a:pt x="119" y="14"/>
                  </a:lnTo>
                  <a:lnTo>
                    <a:pt x="79" y="11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1752"/>
            <p:cNvSpPr>
              <a:spLocks/>
            </p:cNvSpPr>
            <p:nvPr userDrawn="1"/>
          </p:nvSpPr>
          <p:spPr bwMode="auto">
            <a:xfrm>
              <a:off x="3976" y="2867"/>
              <a:ext cx="142" cy="167"/>
            </a:xfrm>
            <a:custGeom>
              <a:avLst/>
              <a:gdLst>
                <a:gd name="T0" fmla="*/ 142 w 142"/>
                <a:gd name="T1" fmla="*/ 0 h 167"/>
                <a:gd name="T2" fmla="*/ 142 w 142"/>
                <a:gd name="T3" fmla="*/ 0 h 167"/>
                <a:gd name="T4" fmla="*/ 131 w 142"/>
                <a:gd name="T5" fmla="*/ 6 h 167"/>
                <a:gd name="T6" fmla="*/ 125 w 142"/>
                <a:gd name="T7" fmla="*/ 14 h 167"/>
                <a:gd name="T8" fmla="*/ 85 w 142"/>
                <a:gd name="T9" fmla="*/ 88 h 167"/>
                <a:gd name="T10" fmla="*/ 85 w 142"/>
                <a:gd name="T11" fmla="*/ 156 h 167"/>
                <a:gd name="T12" fmla="*/ 85 w 142"/>
                <a:gd name="T13" fmla="*/ 156 h 167"/>
                <a:gd name="T14" fmla="*/ 88 w 142"/>
                <a:gd name="T15" fmla="*/ 165 h 167"/>
                <a:gd name="T16" fmla="*/ 97 w 142"/>
                <a:gd name="T17" fmla="*/ 167 h 167"/>
                <a:gd name="T18" fmla="*/ 54 w 142"/>
                <a:gd name="T19" fmla="*/ 167 h 167"/>
                <a:gd name="T20" fmla="*/ 54 w 142"/>
                <a:gd name="T21" fmla="*/ 167 h 167"/>
                <a:gd name="T22" fmla="*/ 60 w 142"/>
                <a:gd name="T23" fmla="*/ 165 h 167"/>
                <a:gd name="T24" fmla="*/ 63 w 142"/>
                <a:gd name="T25" fmla="*/ 162 h 167"/>
                <a:gd name="T26" fmla="*/ 63 w 142"/>
                <a:gd name="T27" fmla="*/ 156 h 167"/>
                <a:gd name="T28" fmla="*/ 63 w 142"/>
                <a:gd name="T29" fmla="*/ 88 h 167"/>
                <a:gd name="T30" fmla="*/ 14 w 142"/>
                <a:gd name="T31" fmla="*/ 11 h 167"/>
                <a:gd name="T32" fmla="*/ 14 w 142"/>
                <a:gd name="T33" fmla="*/ 11 h 167"/>
                <a:gd name="T34" fmla="*/ 9 w 142"/>
                <a:gd name="T35" fmla="*/ 6 h 167"/>
                <a:gd name="T36" fmla="*/ 0 w 142"/>
                <a:gd name="T37" fmla="*/ 0 h 167"/>
                <a:gd name="T38" fmla="*/ 48 w 142"/>
                <a:gd name="T39" fmla="*/ 0 h 167"/>
                <a:gd name="T40" fmla="*/ 48 w 142"/>
                <a:gd name="T41" fmla="*/ 0 h 167"/>
                <a:gd name="T42" fmla="*/ 45 w 142"/>
                <a:gd name="T43" fmla="*/ 0 h 167"/>
                <a:gd name="T44" fmla="*/ 43 w 142"/>
                <a:gd name="T45" fmla="*/ 3 h 167"/>
                <a:gd name="T46" fmla="*/ 43 w 142"/>
                <a:gd name="T47" fmla="*/ 8 h 167"/>
                <a:gd name="T48" fmla="*/ 45 w 142"/>
                <a:gd name="T49" fmla="*/ 14 h 167"/>
                <a:gd name="T50" fmla="*/ 80 w 142"/>
                <a:gd name="T51" fmla="*/ 77 h 167"/>
                <a:gd name="T52" fmla="*/ 114 w 142"/>
                <a:gd name="T53" fmla="*/ 11 h 167"/>
                <a:gd name="T54" fmla="*/ 114 w 142"/>
                <a:gd name="T55" fmla="*/ 11 h 167"/>
                <a:gd name="T56" fmla="*/ 114 w 142"/>
                <a:gd name="T57" fmla="*/ 6 h 167"/>
                <a:gd name="T58" fmla="*/ 114 w 142"/>
                <a:gd name="T59" fmla="*/ 3 h 167"/>
                <a:gd name="T60" fmla="*/ 108 w 142"/>
                <a:gd name="T61" fmla="*/ 0 h 167"/>
                <a:gd name="T62" fmla="*/ 142 w 142"/>
                <a:gd name="T63" fmla="*/ 0 h 167"/>
                <a:gd name="T64" fmla="*/ 142 w 142"/>
                <a:gd name="T65" fmla="*/ 0 h 16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42" h="167">
                  <a:moveTo>
                    <a:pt x="142" y="0"/>
                  </a:moveTo>
                  <a:lnTo>
                    <a:pt x="142" y="0"/>
                  </a:lnTo>
                  <a:lnTo>
                    <a:pt x="131" y="6"/>
                  </a:lnTo>
                  <a:lnTo>
                    <a:pt x="125" y="14"/>
                  </a:lnTo>
                  <a:lnTo>
                    <a:pt x="85" y="88"/>
                  </a:lnTo>
                  <a:lnTo>
                    <a:pt x="85" y="156"/>
                  </a:lnTo>
                  <a:lnTo>
                    <a:pt x="88" y="165"/>
                  </a:lnTo>
                  <a:lnTo>
                    <a:pt x="97" y="167"/>
                  </a:lnTo>
                  <a:lnTo>
                    <a:pt x="54" y="167"/>
                  </a:lnTo>
                  <a:lnTo>
                    <a:pt x="60" y="165"/>
                  </a:lnTo>
                  <a:lnTo>
                    <a:pt x="63" y="162"/>
                  </a:lnTo>
                  <a:lnTo>
                    <a:pt x="63" y="156"/>
                  </a:lnTo>
                  <a:lnTo>
                    <a:pt x="63" y="88"/>
                  </a:lnTo>
                  <a:lnTo>
                    <a:pt x="14" y="11"/>
                  </a:lnTo>
                  <a:lnTo>
                    <a:pt x="9" y="6"/>
                  </a:lnTo>
                  <a:lnTo>
                    <a:pt x="0" y="0"/>
                  </a:lnTo>
                  <a:lnTo>
                    <a:pt x="48" y="0"/>
                  </a:lnTo>
                  <a:lnTo>
                    <a:pt x="45" y="0"/>
                  </a:lnTo>
                  <a:lnTo>
                    <a:pt x="43" y="3"/>
                  </a:lnTo>
                  <a:lnTo>
                    <a:pt x="43" y="8"/>
                  </a:lnTo>
                  <a:lnTo>
                    <a:pt x="45" y="14"/>
                  </a:lnTo>
                  <a:lnTo>
                    <a:pt x="80" y="77"/>
                  </a:lnTo>
                  <a:lnTo>
                    <a:pt x="114" y="11"/>
                  </a:lnTo>
                  <a:lnTo>
                    <a:pt x="114" y="6"/>
                  </a:lnTo>
                  <a:lnTo>
                    <a:pt x="114" y="3"/>
                  </a:lnTo>
                  <a:lnTo>
                    <a:pt x="108" y="0"/>
                  </a:lnTo>
                  <a:lnTo>
                    <a:pt x="142" y="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1753"/>
            <p:cNvSpPr>
              <a:spLocks noEditPoints="1"/>
            </p:cNvSpPr>
            <p:nvPr userDrawn="1"/>
          </p:nvSpPr>
          <p:spPr bwMode="auto">
            <a:xfrm>
              <a:off x="4192" y="2863"/>
              <a:ext cx="155" cy="172"/>
            </a:xfrm>
            <a:custGeom>
              <a:avLst/>
              <a:gdLst>
                <a:gd name="T0" fmla="*/ 77 w 156"/>
                <a:gd name="T1" fmla="*/ 157 h 173"/>
                <a:gd name="T2" fmla="*/ 48 w 156"/>
                <a:gd name="T3" fmla="*/ 149 h 173"/>
                <a:gd name="T4" fmla="*/ 23 w 156"/>
                <a:gd name="T5" fmla="*/ 132 h 173"/>
                <a:gd name="T6" fmla="*/ 6 w 156"/>
                <a:gd name="T7" fmla="*/ 103 h 173"/>
                <a:gd name="T8" fmla="*/ 0 w 156"/>
                <a:gd name="T9" fmla="*/ 85 h 173"/>
                <a:gd name="T10" fmla="*/ 3 w 156"/>
                <a:gd name="T11" fmla="*/ 68 h 173"/>
                <a:gd name="T12" fmla="*/ 14 w 156"/>
                <a:gd name="T13" fmla="*/ 40 h 173"/>
                <a:gd name="T14" fmla="*/ 34 w 156"/>
                <a:gd name="T15" fmla="*/ 14 h 173"/>
                <a:gd name="T16" fmla="*/ 62 w 156"/>
                <a:gd name="T17" fmla="*/ 3 h 173"/>
                <a:gd name="T18" fmla="*/ 78 w 156"/>
                <a:gd name="T19" fmla="*/ 0 h 173"/>
                <a:gd name="T20" fmla="*/ 92 w 156"/>
                <a:gd name="T21" fmla="*/ 6 h 173"/>
                <a:gd name="T22" fmla="*/ 117 w 156"/>
                <a:gd name="T23" fmla="*/ 23 h 173"/>
                <a:gd name="T24" fmla="*/ 134 w 156"/>
                <a:gd name="T25" fmla="*/ 51 h 173"/>
                <a:gd name="T26" fmla="*/ 140 w 156"/>
                <a:gd name="T27" fmla="*/ 86 h 173"/>
                <a:gd name="T28" fmla="*/ 140 w 156"/>
                <a:gd name="T29" fmla="*/ 92 h 173"/>
                <a:gd name="T30" fmla="*/ 126 w 156"/>
                <a:gd name="T31" fmla="*/ 123 h 173"/>
                <a:gd name="T32" fmla="*/ 103 w 156"/>
                <a:gd name="T33" fmla="*/ 146 h 173"/>
                <a:gd name="T34" fmla="*/ 78 w 156"/>
                <a:gd name="T35" fmla="*/ 157 h 173"/>
                <a:gd name="T36" fmla="*/ 77 w 156"/>
                <a:gd name="T37" fmla="*/ 157 h 173"/>
                <a:gd name="T38" fmla="*/ 25 w 156"/>
                <a:gd name="T39" fmla="*/ 82 h 173"/>
                <a:gd name="T40" fmla="*/ 31 w 156"/>
                <a:gd name="T41" fmla="*/ 103 h 173"/>
                <a:gd name="T42" fmla="*/ 43 w 156"/>
                <a:gd name="T43" fmla="*/ 126 h 173"/>
                <a:gd name="T44" fmla="*/ 60 w 156"/>
                <a:gd name="T45" fmla="*/ 140 h 173"/>
                <a:gd name="T46" fmla="*/ 78 w 156"/>
                <a:gd name="T47" fmla="*/ 146 h 173"/>
                <a:gd name="T48" fmla="*/ 78 w 156"/>
                <a:gd name="T49" fmla="*/ 143 h 173"/>
                <a:gd name="T50" fmla="*/ 95 w 156"/>
                <a:gd name="T51" fmla="*/ 135 h 173"/>
                <a:gd name="T52" fmla="*/ 106 w 156"/>
                <a:gd name="T53" fmla="*/ 115 h 173"/>
                <a:gd name="T54" fmla="*/ 115 w 156"/>
                <a:gd name="T55" fmla="*/ 89 h 173"/>
                <a:gd name="T56" fmla="*/ 115 w 156"/>
                <a:gd name="T57" fmla="*/ 86 h 173"/>
                <a:gd name="T58" fmla="*/ 112 w 156"/>
                <a:gd name="T59" fmla="*/ 57 h 173"/>
                <a:gd name="T60" fmla="*/ 100 w 156"/>
                <a:gd name="T61" fmla="*/ 31 h 173"/>
                <a:gd name="T62" fmla="*/ 86 w 156"/>
                <a:gd name="T63" fmla="*/ 17 h 173"/>
                <a:gd name="T64" fmla="*/ 78 w 156"/>
                <a:gd name="T65" fmla="*/ 11 h 173"/>
                <a:gd name="T66" fmla="*/ 68 w 156"/>
                <a:gd name="T67" fmla="*/ 11 h 173"/>
                <a:gd name="T68" fmla="*/ 48 w 156"/>
                <a:gd name="T69" fmla="*/ 23 h 173"/>
                <a:gd name="T70" fmla="*/ 34 w 156"/>
                <a:gd name="T71" fmla="*/ 40 h 173"/>
                <a:gd name="T72" fmla="*/ 28 w 156"/>
                <a:gd name="T73" fmla="*/ 65 h 173"/>
                <a:gd name="T74" fmla="*/ 25 w 156"/>
                <a:gd name="T75" fmla="*/ 82 h 173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56" h="173">
                  <a:moveTo>
                    <a:pt x="77" y="173"/>
                  </a:moveTo>
                  <a:lnTo>
                    <a:pt x="77" y="173"/>
                  </a:lnTo>
                  <a:lnTo>
                    <a:pt x="62" y="170"/>
                  </a:lnTo>
                  <a:lnTo>
                    <a:pt x="48" y="165"/>
                  </a:lnTo>
                  <a:lnTo>
                    <a:pt x="34" y="159"/>
                  </a:lnTo>
                  <a:lnTo>
                    <a:pt x="23" y="148"/>
                  </a:lnTo>
                  <a:lnTo>
                    <a:pt x="14" y="134"/>
                  </a:lnTo>
                  <a:lnTo>
                    <a:pt x="6" y="119"/>
                  </a:lnTo>
                  <a:lnTo>
                    <a:pt x="3" y="102"/>
                  </a:lnTo>
                  <a:lnTo>
                    <a:pt x="0" y="85"/>
                  </a:lnTo>
                  <a:lnTo>
                    <a:pt x="3" y="68"/>
                  </a:lnTo>
                  <a:lnTo>
                    <a:pt x="6" y="54"/>
                  </a:lnTo>
                  <a:lnTo>
                    <a:pt x="14" y="40"/>
                  </a:lnTo>
                  <a:lnTo>
                    <a:pt x="23" y="26"/>
                  </a:lnTo>
                  <a:lnTo>
                    <a:pt x="34" y="14"/>
                  </a:lnTo>
                  <a:lnTo>
                    <a:pt x="48" y="6"/>
                  </a:lnTo>
                  <a:lnTo>
                    <a:pt x="62" y="3"/>
                  </a:lnTo>
                  <a:lnTo>
                    <a:pt x="82" y="0"/>
                  </a:lnTo>
                  <a:lnTo>
                    <a:pt x="94" y="3"/>
                  </a:lnTo>
                  <a:lnTo>
                    <a:pt x="108" y="6"/>
                  </a:lnTo>
                  <a:lnTo>
                    <a:pt x="122" y="14"/>
                  </a:lnTo>
                  <a:lnTo>
                    <a:pt x="133" y="23"/>
                  </a:lnTo>
                  <a:lnTo>
                    <a:pt x="142" y="37"/>
                  </a:lnTo>
                  <a:lnTo>
                    <a:pt x="150" y="51"/>
                  </a:lnTo>
                  <a:lnTo>
                    <a:pt x="156" y="68"/>
                  </a:lnTo>
                  <a:lnTo>
                    <a:pt x="156" y="88"/>
                  </a:lnTo>
                  <a:lnTo>
                    <a:pt x="156" y="108"/>
                  </a:lnTo>
                  <a:lnTo>
                    <a:pt x="150" y="125"/>
                  </a:lnTo>
                  <a:lnTo>
                    <a:pt x="142" y="139"/>
                  </a:lnTo>
                  <a:lnTo>
                    <a:pt x="131" y="153"/>
                  </a:lnTo>
                  <a:lnTo>
                    <a:pt x="119" y="162"/>
                  </a:lnTo>
                  <a:lnTo>
                    <a:pt x="105" y="168"/>
                  </a:lnTo>
                  <a:lnTo>
                    <a:pt x="91" y="173"/>
                  </a:lnTo>
                  <a:lnTo>
                    <a:pt x="77" y="173"/>
                  </a:lnTo>
                  <a:close/>
                  <a:moveTo>
                    <a:pt x="25" y="82"/>
                  </a:moveTo>
                  <a:lnTo>
                    <a:pt x="25" y="82"/>
                  </a:lnTo>
                  <a:lnTo>
                    <a:pt x="28" y="102"/>
                  </a:lnTo>
                  <a:lnTo>
                    <a:pt x="31" y="119"/>
                  </a:lnTo>
                  <a:lnTo>
                    <a:pt x="37" y="131"/>
                  </a:lnTo>
                  <a:lnTo>
                    <a:pt x="43" y="142"/>
                  </a:lnTo>
                  <a:lnTo>
                    <a:pt x="51" y="151"/>
                  </a:lnTo>
                  <a:lnTo>
                    <a:pt x="60" y="156"/>
                  </a:lnTo>
                  <a:lnTo>
                    <a:pt x="71" y="159"/>
                  </a:lnTo>
                  <a:lnTo>
                    <a:pt x="79" y="162"/>
                  </a:lnTo>
                  <a:lnTo>
                    <a:pt x="91" y="159"/>
                  </a:lnTo>
                  <a:lnTo>
                    <a:pt x="102" y="156"/>
                  </a:lnTo>
                  <a:lnTo>
                    <a:pt x="111" y="151"/>
                  </a:lnTo>
                  <a:lnTo>
                    <a:pt x="116" y="142"/>
                  </a:lnTo>
                  <a:lnTo>
                    <a:pt x="122" y="131"/>
                  </a:lnTo>
                  <a:lnTo>
                    <a:pt x="128" y="119"/>
                  </a:lnTo>
                  <a:lnTo>
                    <a:pt x="131" y="105"/>
                  </a:lnTo>
                  <a:lnTo>
                    <a:pt x="131" y="88"/>
                  </a:lnTo>
                  <a:lnTo>
                    <a:pt x="131" y="71"/>
                  </a:lnTo>
                  <a:lnTo>
                    <a:pt x="128" y="57"/>
                  </a:lnTo>
                  <a:lnTo>
                    <a:pt x="122" y="43"/>
                  </a:lnTo>
                  <a:lnTo>
                    <a:pt x="116" y="31"/>
                  </a:lnTo>
                  <a:lnTo>
                    <a:pt x="111" y="23"/>
                  </a:lnTo>
                  <a:lnTo>
                    <a:pt x="102" y="17"/>
                  </a:lnTo>
                  <a:lnTo>
                    <a:pt x="91" y="11"/>
                  </a:lnTo>
                  <a:lnTo>
                    <a:pt x="79" y="11"/>
                  </a:lnTo>
                  <a:lnTo>
                    <a:pt x="68" y="11"/>
                  </a:lnTo>
                  <a:lnTo>
                    <a:pt x="57" y="14"/>
                  </a:lnTo>
                  <a:lnTo>
                    <a:pt x="48" y="23"/>
                  </a:lnTo>
                  <a:lnTo>
                    <a:pt x="40" y="28"/>
                  </a:lnTo>
                  <a:lnTo>
                    <a:pt x="34" y="40"/>
                  </a:lnTo>
                  <a:lnTo>
                    <a:pt x="31" y="51"/>
                  </a:lnTo>
                  <a:lnTo>
                    <a:pt x="28" y="65"/>
                  </a:lnTo>
                  <a:lnTo>
                    <a:pt x="25" y="82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1754"/>
            <p:cNvSpPr>
              <a:spLocks/>
            </p:cNvSpPr>
            <p:nvPr userDrawn="1"/>
          </p:nvSpPr>
          <p:spPr bwMode="auto">
            <a:xfrm>
              <a:off x="4365" y="2867"/>
              <a:ext cx="100" cy="167"/>
            </a:xfrm>
            <a:custGeom>
              <a:avLst/>
              <a:gdLst>
                <a:gd name="T0" fmla="*/ 37 w 100"/>
                <a:gd name="T1" fmla="*/ 167 h 167"/>
                <a:gd name="T2" fmla="*/ 0 w 100"/>
                <a:gd name="T3" fmla="*/ 167 h 167"/>
                <a:gd name="T4" fmla="*/ 0 w 100"/>
                <a:gd name="T5" fmla="*/ 167 h 167"/>
                <a:gd name="T6" fmla="*/ 6 w 100"/>
                <a:gd name="T7" fmla="*/ 165 h 167"/>
                <a:gd name="T8" fmla="*/ 6 w 100"/>
                <a:gd name="T9" fmla="*/ 156 h 167"/>
                <a:gd name="T10" fmla="*/ 6 w 100"/>
                <a:gd name="T11" fmla="*/ 11 h 167"/>
                <a:gd name="T12" fmla="*/ 6 w 100"/>
                <a:gd name="T13" fmla="*/ 11 h 167"/>
                <a:gd name="T14" fmla="*/ 6 w 100"/>
                <a:gd name="T15" fmla="*/ 3 h 167"/>
                <a:gd name="T16" fmla="*/ 0 w 100"/>
                <a:gd name="T17" fmla="*/ 0 h 167"/>
                <a:gd name="T18" fmla="*/ 100 w 100"/>
                <a:gd name="T19" fmla="*/ 0 h 167"/>
                <a:gd name="T20" fmla="*/ 100 w 100"/>
                <a:gd name="T21" fmla="*/ 23 h 167"/>
                <a:gd name="T22" fmla="*/ 100 w 100"/>
                <a:gd name="T23" fmla="*/ 23 h 167"/>
                <a:gd name="T24" fmla="*/ 91 w 100"/>
                <a:gd name="T25" fmla="*/ 14 h 167"/>
                <a:gd name="T26" fmla="*/ 77 w 100"/>
                <a:gd name="T27" fmla="*/ 11 h 167"/>
                <a:gd name="T28" fmla="*/ 77 w 100"/>
                <a:gd name="T29" fmla="*/ 11 h 167"/>
                <a:gd name="T30" fmla="*/ 31 w 100"/>
                <a:gd name="T31" fmla="*/ 11 h 167"/>
                <a:gd name="T32" fmla="*/ 31 w 100"/>
                <a:gd name="T33" fmla="*/ 68 h 167"/>
                <a:gd name="T34" fmla="*/ 71 w 100"/>
                <a:gd name="T35" fmla="*/ 68 h 167"/>
                <a:gd name="T36" fmla="*/ 71 w 100"/>
                <a:gd name="T37" fmla="*/ 68 h 167"/>
                <a:gd name="T38" fmla="*/ 77 w 100"/>
                <a:gd name="T39" fmla="*/ 65 h 167"/>
                <a:gd name="T40" fmla="*/ 80 w 100"/>
                <a:gd name="T41" fmla="*/ 62 h 167"/>
                <a:gd name="T42" fmla="*/ 80 w 100"/>
                <a:gd name="T43" fmla="*/ 88 h 167"/>
                <a:gd name="T44" fmla="*/ 80 w 100"/>
                <a:gd name="T45" fmla="*/ 88 h 167"/>
                <a:gd name="T46" fmla="*/ 77 w 100"/>
                <a:gd name="T47" fmla="*/ 82 h 167"/>
                <a:gd name="T48" fmla="*/ 71 w 100"/>
                <a:gd name="T49" fmla="*/ 82 h 167"/>
                <a:gd name="T50" fmla="*/ 31 w 100"/>
                <a:gd name="T51" fmla="*/ 82 h 167"/>
                <a:gd name="T52" fmla="*/ 31 w 100"/>
                <a:gd name="T53" fmla="*/ 156 h 167"/>
                <a:gd name="T54" fmla="*/ 31 w 100"/>
                <a:gd name="T55" fmla="*/ 156 h 167"/>
                <a:gd name="T56" fmla="*/ 31 w 100"/>
                <a:gd name="T57" fmla="*/ 165 h 167"/>
                <a:gd name="T58" fmla="*/ 37 w 100"/>
                <a:gd name="T59" fmla="*/ 167 h 167"/>
                <a:gd name="T60" fmla="*/ 37 w 100"/>
                <a:gd name="T61" fmla="*/ 167 h 167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00" h="167">
                  <a:moveTo>
                    <a:pt x="37" y="167"/>
                  </a:moveTo>
                  <a:lnTo>
                    <a:pt x="0" y="167"/>
                  </a:lnTo>
                  <a:lnTo>
                    <a:pt x="6" y="165"/>
                  </a:lnTo>
                  <a:lnTo>
                    <a:pt x="6" y="156"/>
                  </a:lnTo>
                  <a:lnTo>
                    <a:pt x="6" y="11"/>
                  </a:lnTo>
                  <a:lnTo>
                    <a:pt x="6" y="3"/>
                  </a:lnTo>
                  <a:lnTo>
                    <a:pt x="0" y="0"/>
                  </a:lnTo>
                  <a:lnTo>
                    <a:pt x="100" y="0"/>
                  </a:lnTo>
                  <a:lnTo>
                    <a:pt x="100" y="23"/>
                  </a:lnTo>
                  <a:lnTo>
                    <a:pt x="91" y="14"/>
                  </a:lnTo>
                  <a:lnTo>
                    <a:pt x="77" y="11"/>
                  </a:lnTo>
                  <a:lnTo>
                    <a:pt x="31" y="11"/>
                  </a:lnTo>
                  <a:lnTo>
                    <a:pt x="31" y="68"/>
                  </a:lnTo>
                  <a:lnTo>
                    <a:pt x="71" y="68"/>
                  </a:lnTo>
                  <a:lnTo>
                    <a:pt x="77" y="65"/>
                  </a:lnTo>
                  <a:lnTo>
                    <a:pt x="80" y="62"/>
                  </a:lnTo>
                  <a:lnTo>
                    <a:pt x="80" y="88"/>
                  </a:lnTo>
                  <a:lnTo>
                    <a:pt x="77" y="82"/>
                  </a:lnTo>
                  <a:lnTo>
                    <a:pt x="71" y="82"/>
                  </a:lnTo>
                  <a:lnTo>
                    <a:pt x="31" y="82"/>
                  </a:lnTo>
                  <a:lnTo>
                    <a:pt x="31" y="156"/>
                  </a:lnTo>
                  <a:lnTo>
                    <a:pt x="31" y="165"/>
                  </a:lnTo>
                  <a:lnTo>
                    <a:pt x="37" y="167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943708" y="3248980"/>
            <a:ext cx="6769508" cy="2916920"/>
          </a:xfrm>
        </p:spPr>
        <p:txBody>
          <a:bodyPr anchor="t"/>
          <a:lstStyle>
            <a:lvl1pPr algn="r">
              <a:lnSpc>
                <a:spcPct val="90000"/>
              </a:lnSpc>
              <a:defRPr sz="6000" b="0">
                <a:solidFill>
                  <a:srgbClr val="F8F8F8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  <a:endParaRPr lang="en-GB" noProof="0" dirty="0" smtClean="0"/>
          </a:p>
        </p:txBody>
      </p:sp>
      <p:sp>
        <p:nvSpPr>
          <p:cNvPr id="28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019925" y="6451600"/>
            <a:ext cx="1908175" cy="180975"/>
          </a:xfrm>
        </p:spPr>
        <p:txBody>
          <a:bodyPr/>
          <a:lstStyle>
            <a:lvl1pPr>
              <a:defRPr sz="1600" b="1">
                <a:solidFill>
                  <a:srgbClr val="F8F8F8"/>
                </a:solidFill>
              </a:defRPr>
            </a:lvl1pPr>
          </a:lstStyle>
          <a:p>
            <a:fld id="{E28517BE-FDD0-1E43-A191-EB02CB45822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714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_header">
    <p:bg>
      <p:bgPr>
        <a:solidFill>
          <a:srgbClr val="EAEC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37288"/>
            <a:ext cx="9144000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 b="0" baseline="0"/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775" y="1700213"/>
            <a:ext cx="8426450" cy="4357079"/>
          </a:xfrm>
        </p:spPr>
        <p:txBody>
          <a:bodyPr/>
          <a:lstStyle>
            <a:lvl1pPr marL="271463" indent="-271463">
              <a:buFont typeface="Arial" pitchFamily="34" charset="0"/>
              <a:buChar char="•"/>
              <a:defRPr sz="2400"/>
            </a:lvl1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019925" y="6451600"/>
            <a:ext cx="1908175" cy="180975"/>
          </a:xfrm>
        </p:spPr>
        <p:txBody>
          <a:bodyPr/>
          <a:lstStyle>
            <a:lvl1pPr>
              <a:defRPr sz="1600" b="1">
                <a:solidFill>
                  <a:srgbClr val="F8F8F8"/>
                </a:solidFill>
              </a:defRPr>
            </a:lvl1pPr>
          </a:lstStyle>
          <a:p>
            <a:fld id="{6EBED88E-1AE0-454C-8838-C53E1511A9ED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7"/>
          <p:cNvSpPr txBox="1">
            <a:spLocks noChangeArrowheads="1"/>
          </p:cNvSpPr>
          <p:nvPr userDrawn="1"/>
        </p:nvSpPr>
        <p:spPr bwMode="auto">
          <a:xfrm>
            <a:off x="1240707" y="6313487"/>
            <a:ext cx="3097213" cy="4683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b"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dirty="0" smtClean="0">
                <a:solidFill>
                  <a:srgbClr val="F8F8F8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sz="1535" dirty="0" smtClean="0">
                <a:latin typeface="Georgia" panose="02040502050405020303" pitchFamily="18" charset="0"/>
              </a:rPr>
              <a:t>Institute</a:t>
            </a:r>
            <a:r>
              <a:rPr lang="en-US" sz="1535" baseline="0" dirty="0" smtClean="0">
                <a:latin typeface="Georgia" panose="02040502050405020303" pitchFamily="18" charset="0"/>
              </a:rPr>
              <a:t> for Learning Innovation</a:t>
            </a:r>
            <a:br>
              <a:rPr lang="en-US" sz="1535" baseline="0" dirty="0" smtClean="0">
                <a:latin typeface="Georgia" panose="02040502050405020303" pitchFamily="18" charset="0"/>
              </a:rPr>
            </a:br>
            <a:r>
              <a:rPr lang="en-US" sz="1535" baseline="0" dirty="0" smtClean="0">
                <a:latin typeface="Georgia" panose="02040502050405020303" pitchFamily="18" charset="0"/>
              </a:rPr>
              <a:t>and Development</a:t>
            </a:r>
            <a:endParaRPr lang="en-US" sz="1200" dirty="0">
              <a:latin typeface="Georgia" panose="02040502050405020303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426"/>
          <a:stretch/>
        </p:blipFill>
        <p:spPr>
          <a:xfrm>
            <a:off x="251520" y="6237312"/>
            <a:ext cx="746598" cy="604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57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_no_logo">
    <p:bg>
      <p:bgPr>
        <a:solidFill>
          <a:srgbClr val="EAEC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37288"/>
            <a:ext cx="9144000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Text Placeholder 34"/>
          <p:cNvSpPr>
            <a:spLocks noGrp="1"/>
          </p:cNvSpPr>
          <p:nvPr>
            <p:ph type="body" sz="quarter" idx="13"/>
          </p:nvPr>
        </p:nvSpPr>
        <p:spPr>
          <a:xfrm>
            <a:off x="251520" y="656469"/>
            <a:ext cx="8676964" cy="494162"/>
          </a:xfrm>
        </p:spPr>
        <p:txBody>
          <a:bodyPr/>
          <a:lstStyle>
            <a:lvl1pPr marL="0" indent="0">
              <a:buNone/>
              <a:defRPr sz="2800">
                <a:solidFill>
                  <a:srgbClr val="005C84"/>
                </a:solidFill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4"/>
          </p:nvPr>
        </p:nvSpPr>
        <p:spPr>
          <a:xfrm>
            <a:off x="7019925" y="6451600"/>
            <a:ext cx="1908175" cy="180975"/>
          </a:xfrm>
        </p:spPr>
        <p:txBody>
          <a:bodyPr/>
          <a:lstStyle>
            <a:lvl1pPr>
              <a:defRPr sz="1600" b="1">
                <a:solidFill>
                  <a:srgbClr val="F8F8F8"/>
                </a:solidFill>
              </a:defRPr>
            </a:lvl1pPr>
          </a:lstStyle>
          <a:p>
            <a:fld id="{51B998EA-F909-0D48-855B-6A56FA75F255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7"/>
          <p:cNvSpPr txBox="1">
            <a:spLocks noChangeArrowheads="1"/>
          </p:cNvSpPr>
          <p:nvPr userDrawn="1"/>
        </p:nvSpPr>
        <p:spPr bwMode="auto">
          <a:xfrm>
            <a:off x="1240707" y="6313487"/>
            <a:ext cx="3097213" cy="4683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b"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dirty="0" smtClean="0">
                <a:solidFill>
                  <a:srgbClr val="F8F8F8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sz="1535" dirty="0" smtClean="0">
                <a:latin typeface="Georgia" panose="02040502050405020303" pitchFamily="18" charset="0"/>
              </a:rPr>
              <a:t>Institute</a:t>
            </a:r>
            <a:r>
              <a:rPr lang="en-US" sz="1535" baseline="0" dirty="0" smtClean="0">
                <a:latin typeface="Georgia" panose="02040502050405020303" pitchFamily="18" charset="0"/>
              </a:rPr>
              <a:t> for Learning Innovation</a:t>
            </a:r>
            <a:br>
              <a:rPr lang="en-US" sz="1535" baseline="0" dirty="0" smtClean="0">
                <a:latin typeface="Georgia" panose="02040502050405020303" pitchFamily="18" charset="0"/>
              </a:rPr>
            </a:br>
            <a:r>
              <a:rPr lang="en-US" sz="1535" baseline="0" dirty="0" smtClean="0">
                <a:latin typeface="Georgia" panose="02040502050405020303" pitchFamily="18" charset="0"/>
              </a:rPr>
              <a:t>and Development</a:t>
            </a:r>
            <a:endParaRPr lang="en-US" sz="1200" dirty="0">
              <a:latin typeface="Georgia" panose="02040502050405020303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426"/>
          <a:stretch/>
        </p:blipFill>
        <p:spPr>
          <a:xfrm>
            <a:off x="251520" y="6237312"/>
            <a:ext cx="746598" cy="604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384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_no_logo">
    <p:bg>
      <p:bgPr>
        <a:solidFill>
          <a:srgbClr val="EAEC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37288"/>
            <a:ext cx="9144000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33475"/>
            <a:ext cx="9144000" cy="13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able Placeholder 32"/>
          <p:cNvSpPr>
            <a:spLocks noGrp="1"/>
          </p:cNvSpPr>
          <p:nvPr>
            <p:ph type="tbl" sz="quarter" idx="16"/>
          </p:nvPr>
        </p:nvSpPr>
        <p:spPr>
          <a:xfrm>
            <a:off x="358775" y="1592263"/>
            <a:ext cx="8458200" cy="4357687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GB" noProof="0"/>
          </a:p>
        </p:txBody>
      </p:sp>
      <p:sp>
        <p:nvSpPr>
          <p:cNvPr id="62" name="Text Placeholder 34"/>
          <p:cNvSpPr>
            <a:spLocks noGrp="1"/>
          </p:cNvSpPr>
          <p:nvPr>
            <p:ph type="body" sz="quarter" idx="13"/>
          </p:nvPr>
        </p:nvSpPr>
        <p:spPr>
          <a:xfrm>
            <a:off x="251520" y="656469"/>
            <a:ext cx="8676964" cy="494162"/>
          </a:xfrm>
        </p:spPr>
        <p:txBody>
          <a:bodyPr/>
          <a:lstStyle>
            <a:lvl1pPr marL="0" indent="0">
              <a:buNone/>
              <a:defRPr>
                <a:solidFill>
                  <a:srgbClr val="005C84"/>
                </a:solidFill>
              </a:defRPr>
            </a:lvl1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7"/>
          </p:nvPr>
        </p:nvSpPr>
        <p:spPr>
          <a:xfrm>
            <a:off x="7019925" y="6451600"/>
            <a:ext cx="1908175" cy="180975"/>
          </a:xfrm>
        </p:spPr>
        <p:txBody>
          <a:bodyPr/>
          <a:lstStyle>
            <a:lvl1pPr>
              <a:defRPr sz="1600" b="1">
                <a:solidFill>
                  <a:srgbClr val="F8F8F8"/>
                </a:solidFill>
              </a:defRPr>
            </a:lvl1pPr>
          </a:lstStyle>
          <a:p>
            <a:fld id="{90047FED-869F-5B4A-9F2E-25C2C5EBC8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9" name="Rectangle 7"/>
          <p:cNvSpPr txBox="1">
            <a:spLocks noChangeArrowheads="1"/>
          </p:cNvSpPr>
          <p:nvPr userDrawn="1"/>
        </p:nvSpPr>
        <p:spPr bwMode="auto">
          <a:xfrm>
            <a:off x="1240707" y="6313487"/>
            <a:ext cx="3097213" cy="4683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b"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dirty="0" smtClean="0">
                <a:solidFill>
                  <a:srgbClr val="F8F8F8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sz="1535" dirty="0" smtClean="0">
                <a:latin typeface="Georgia" panose="02040502050405020303" pitchFamily="18" charset="0"/>
              </a:rPr>
              <a:t>Institute</a:t>
            </a:r>
            <a:r>
              <a:rPr lang="en-US" sz="1535" baseline="0" dirty="0" smtClean="0">
                <a:latin typeface="Georgia" panose="02040502050405020303" pitchFamily="18" charset="0"/>
              </a:rPr>
              <a:t> for Learning Innovation</a:t>
            </a:r>
            <a:br>
              <a:rPr lang="en-US" sz="1535" baseline="0" dirty="0" smtClean="0">
                <a:latin typeface="Georgia" panose="02040502050405020303" pitchFamily="18" charset="0"/>
              </a:rPr>
            </a:br>
            <a:r>
              <a:rPr lang="en-US" sz="1535" baseline="0" dirty="0" smtClean="0">
                <a:latin typeface="Georgia" panose="02040502050405020303" pitchFamily="18" charset="0"/>
              </a:rPr>
              <a:t>and Development</a:t>
            </a:r>
            <a:endParaRPr lang="en-US" sz="1200" dirty="0">
              <a:latin typeface="Georgia" panose="02040502050405020303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426"/>
          <a:stretch/>
        </p:blipFill>
        <p:spPr>
          <a:xfrm>
            <a:off x="251520" y="6237312"/>
            <a:ext cx="746598" cy="604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727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345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blank_footer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37288"/>
            <a:ext cx="9144000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7"/>
          <p:cNvSpPr txBox="1">
            <a:spLocks noChangeArrowheads="1"/>
          </p:cNvSpPr>
          <p:nvPr userDrawn="1"/>
        </p:nvSpPr>
        <p:spPr bwMode="auto">
          <a:xfrm>
            <a:off x="935596" y="5121188"/>
            <a:ext cx="3097213" cy="46831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b"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dirty="0" smtClean="0">
                <a:solidFill>
                  <a:srgbClr val="F8F8F8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Lucida Sans" pitchFamily="34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sz="1535" dirty="0" smtClean="0"/>
              <a:t>Institute</a:t>
            </a:r>
            <a:r>
              <a:rPr lang="en-US" sz="1535" baseline="0" dirty="0" smtClean="0"/>
              <a:t> for Learning </a:t>
            </a:r>
          </a:p>
          <a:p>
            <a:pPr>
              <a:defRPr/>
            </a:pPr>
            <a:r>
              <a:rPr lang="en-US" sz="1200" baseline="0" dirty="0" smtClean="0"/>
              <a:t>Innovation</a:t>
            </a:r>
            <a:r>
              <a:rPr lang="en-US" sz="1200" baseline="0" dirty="0"/>
              <a:t> </a:t>
            </a:r>
            <a:r>
              <a:rPr lang="en-US" sz="1200" baseline="0" dirty="0" smtClean="0"/>
              <a:t>an</a:t>
            </a:r>
            <a:r>
              <a:rPr lang="en-US" sz="1200" dirty="0" smtClean="0"/>
              <a:t>d Development</a:t>
            </a:r>
            <a:endParaRPr lang="en-US" sz="1200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019925" y="6451600"/>
            <a:ext cx="1908175" cy="180975"/>
          </a:xfrm>
        </p:spPr>
        <p:txBody>
          <a:bodyPr/>
          <a:lstStyle>
            <a:lvl1pPr>
              <a:defRPr sz="1600" b="1">
                <a:solidFill>
                  <a:srgbClr val="F8F8F8"/>
                </a:solidFill>
              </a:defRPr>
            </a:lvl1pPr>
          </a:lstStyle>
          <a:p>
            <a:fld id="{6EBED88E-1AE0-454C-8838-C53E1511A9ED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5071783" y="6273316"/>
            <a:ext cx="191971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8F8F8"/>
                </a:solidFill>
              </a:rPr>
              <a:t>@</a:t>
            </a:r>
            <a:r>
              <a:rPr lang="en-US" sz="1600" dirty="0" err="1" smtClean="0">
                <a:solidFill>
                  <a:srgbClr val="F8F8F8"/>
                </a:solidFill>
              </a:rPr>
              <a:t>HughDavis</a:t>
            </a:r>
            <a:endParaRPr lang="en-US" sz="1600" dirty="0" smtClean="0">
              <a:solidFill>
                <a:srgbClr val="F8F8F8"/>
              </a:solidFill>
            </a:endParaRPr>
          </a:p>
          <a:p>
            <a:r>
              <a:rPr lang="en-US" sz="1600" baseline="0" dirty="0" smtClean="0">
                <a:solidFill>
                  <a:srgbClr val="F8F8F8"/>
                </a:solidFill>
              </a:rPr>
              <a:t>Inaugural Lecture</a:t>
            </a:r>
          </a:p>
        </p:txBody>
      </p:sp>
      <p:grpSp>
        <p:nvGrpSpPr>
          <p:cNvPr id="9" name="Group 8"/>
          <p:cNvGrpSpPr/>
          <p:nvPr userDrawn="1"/>
        </p:nvGrpSpPr>
        <p:grpSpPr>
          <a:xfrm>
            <a:off x="0" y="6255088"/>
            <a:ext cx="4032809" cy="602912"/>
            <a:chOff x="0" y="6255088"/>
            <a:chExt cx="4032809" cy="602912"/>
          </a:xfrm>
        </p:grpSpPr>
        <p:sp>
          <p:nvSpPr>
            <p:cNvPr id="10" name="Rectangle 7"/>
            <p:cNvSpPr txBox="1">
              <a:spLocks noChangeArrowheads="1"/>
            </p:cNvSpPr>
            <p:nvPr userDrawn="1"/>
          </p:nvSpPr>
          <p:spPr bwMode="auto">
            <a:xfrm>
              <a:off x="935596" y="6273316"/>
              <a:ext cx="3097213" cy="468313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b"/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600" kern="1200" dirty="0" smtClean="0">
                  <a:solidFill>
                    <a:srgbClr val="F8F8F8"/>
                  </a:solidFill>
                  <a:latin typeface="Lucida Sans" pitchFamily="34" charset="0"/>
                  <a:ea typeface="ＭＳ Ｐゴシック" pitchFamily="34" charset="-128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Lucida Sans" pitchFamily="34" charset="0"/>
                  <a:ea typeface="ＭＳ Ｐゴシック" pitchFamily="34" charset="-128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Lucida Sans" pitchFamily="34" charset="0"/>
                  <a:ea typeface="ＭＳ Ｐゴシック" pitchFamily="34" charset="-128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Lucida Sans" pitchFamily="34" charset="0"/>
                  <a:ea typeface="ＭＳ Ｐゴシック" pitchFamily="34" charset="-128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Lucida Sans" pitchFamily="34" charset="0"/>
                  <a:ea typeface="ＭＳ Ｐゴシック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Lucida Sans" pitchFamily="34" charset="0"/>
                  <a:ea typeface="ＭＳ Ｐゴシック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Lucida Sans" pitchFamily="34" charset="0"/>
                  <a:ea typeface="ＭＳ Ｐゴシック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Lucida Sans" pitchFamily="34" charset="0"/>
                  <a:ea typeface="ＭＳ Ｐゴシック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Lucida Sans" pitchFamily="34" charset="0"/>
                  <a:ea typeface="ＭＳ Ｐゴシック" pitchFamily="34" charset="-128"/>
                  <a:cs typeface="+mn-cs"/>
                </a:defRPr>
              </a:lvl9pPr>
            </a:lstStyle>
            <a:p>
              <a:pPr>
                <a:defRPr/>
              </a:pPr>
              <a:r>
                <a:rPr lang="en-US" sz="1535" dirty="0" smtClean="0"/>
                <a:t>Institute</a:t>
              </a:r>
              <a:r>
                <a:rPr lang="en-US" sz="1535" baseline="0" dirty="0" smtClean="0"/>
                <a:t> for Learning </a:t>
              </a:r>
            </a:p>
            <a:p>
              <a:pPr>
                <a:defRPr/>
              </a:pPr>
              <a:r>
                <a:rPr lang="en-US" sz="1200" baseline="0" dirty="0" smtClean="0"/>
                <a:t>Innovation</a:t>
              </a:r>
              <a:r>
                <a:rPr lang="en-US" sz="1200" baseline="0" dirty="0"/>
                <a:t> </a:t>
              </a:r>
              <a:r>
                <a:rPr lang="en-US" sz="1200" baseline="0" dirty="0" smtClean="0"/>
                <a:t>an</a:t>
              </a:r>
              <a:r>
                <a:rPr lang="en-US" sz="1200" dirty="0" smtClean="0"/>
                <a:t>d Development</a:t>
              </a:r>
              <a:endParaRPr lang="en-US" sz="1200" dirty="0"/>
            </a:p>
          </p:txBody>
        </p:sp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6255088"/>
              <a:ext cx="865049" cy="6029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80199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lumn_text_brand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37288"/>
            <a:ext cx="9144000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1730"/>
          <p:cNvGrpSpPr>
            <a:grpSpLocks noChangeAspect="1"/>
          </p:cNvGrpSpPr>
          <p:nvPr userDrawn="1"/>
        </p:nvGrpSpPr>
        <p:grpSpPr bwMode="auto">
          <a:xfrm>
            <a:off x="6840000" y="216000"/>
            <a:ext cx="1941957" cy="421767"/>
            <a:chOff x="1610" y="2863"/>
            <a:chExt cx="3221" cy="699"/>
          </a:xfrm>
          <a:solidFill>
            <a:srgbClr val="005C84"/>
          </a:solidFill>
        </p:grpSpPr>
        <p:sp>
          <p:nvSpPr>
            <p:cNvPr id="8" name="Freeform 1731"/>
            <p:cNvSpPr>
              <a:spLocks/>
            </p:cNvSpPr>
            <p:nvPr/>
          </p:nvSpPr>
          <p:spPr bwMode="auto">
            <a:xfrm>
              <a:off x="1610" y="2971"/>
              <a:ext cx="264" cy="449"/>
            </a:xfrm>
            <a:custGeom>
              <a:avLst/>
              <a:gdLst>
                <a:gd name="T0" fmla="*/ 142 w 264"/>
                <a:gd name="T1" fmla="*/ 179 h 449"/>
                <a:gd name="T2" fmla="*/ 210 w 264"/>
                <a:gd name="T3" fmla="*/ 216 h 449"/>
                <a:gd name="T4" fmla="*/ 247 w 264"/>
                <a:gd name="T5" fmla="*/ 253 h 449"/>
                <a:gd name="T6" fmla="*/ 256 w 264"/>
                <a:gd name="T7" fmla="*/ 267 h 449"/>
                <a:gd name="T8" fmla="*/ 264 w 264"/>
                <a:gd name="T9" fmla="*/ 298 h 449"/>
                <a:gd name="T10" fmla="*/ 264 w 264"/>
                <a:gd name="T11" fmla="*/ 318 h 449"/>
                <a:gd name="T12" fmla="*/ 253 w 264"/>
                <a:gd name="T13" fmla="*/ 369 h 449"/>
                <a:gd name="T14" fmla="*/ 222 w 264"/>
                <a:gd name="T15" fmla="*/ 412 h 449"/>
                <a:gd name="T16" fmla="*/ 199 w 264"/>
                <a:gd name="T17" fmla="*/ 429 h 449"/>
                <a:gd name="T18" fmla="*/ 148 w 264"/>
                <a:gd name="T19" fmla="*/ 446 h 449"/>
                <a:gd name="T20" fmla="*/ 122 w 264"/>
                <a:gd name="T21" fmla="*/ 449 h 449"/>
                <a:gd name="T22" fmla="*/ 60 w 264"/>
                <a:gd name="T23" fmla="*/ 440 h 449"/>
                <a:gd name="T24" fmla="*/ 34 w 264"/>
                <a:gd name="T25" fmla="*/ 429 h 449"/>
                <a:gd name="T26" fmla="*/ 0 w 264"/>
                <a:gd name="T27" fmla="*/ 318 h 449"/>
                <a:gd name="T28" fmla="*/ 9 w 264"/>
                <a:gd name="T29" fmla="*/ 338 h 449"/>
                <a:gd name="T30" fmla="*/ 28 w 264"/>
                <a:gd name="T31" fmla="*/ 375 h 449"/>
                <a:gd name="T32" fmla="*/ 43 w 264"/>
                <a:gd name="T33" fmla="*/ 392 h 449"/>
                <a:gd name="T34" fmla="*/ 74 w 264"/>
                <a:gd name="T35" fmla="*/ 415 h 449"/>
                <a:gd name="T36" fmla="*/ 116 w 264"/>
                <a:gd name="T37" fmla="*/ 423 h 449"/>
                <a:gd name="T38" fmla="*/ 139 w 264"/>
                <a:gd name="T39" fmla="*/ 421 h 449"/>
                <a:gd name="T40" fmla="*/ 173 w 264"/>
                <a:gd name="T41" fmla="*/ 406 h 449"/>
                <a:gd name="T42" fmla="*/ 185 w 264"/>
                <a:gd name="T43" fmla="*/ 395 h 449"/>
                <a:gd name="T44" fmla="*/ 199 w 264"/>
                <a:gd name="T45" fmla="*/ 367 h 449"/>
                <a:gd name="T46" fmla="*/ 205 w 264"/>
                <a:gd name="T47" fmla="*/ 335 h 449"/>
                <a:gd name="T48" fmla="*/ 205 w 264"/>
                <a:gd name="T49" fmla="*/ 318 h 449"/>
                <a:gd name="T50" fmla="*/ 193 w 264"/>
                <a:gd name="T51" fmla="*/ 290 h 449"/>
                <a:gd name="T52" fmla="*/ 185 w 264"/>
                <a:gd name="T53" fmla="*/ 278 h 449"/>
                <a:gd name="T54" fmla="*/ 97 w 264"/>
                <a:gd name="T55" fmla="*/ 230 h 449"/>
                <a:gd name="T56" fmla="*/ 74 w 264"/>
                <a:gd name="T57" fmla="*/ 219 h 449"/>
                <a:gd name="T58" fmla="*/ 37 w 264"/>
                <a:gd name="T59" fmla="*/ 193 h 449"/>
                <a:gd name="T60" fmla="*/ 26 w 264"/>
                <a:gd name="T61" fmla="*/ 179 h 449"/>
                <a:gd name="T62" fmla="*/ 9 w 264"/>
                <a:gd name="T63" fmla="*/ 148 h 449"/>
                <a:gd name="T64" fmla="*/ 3 w 264"/>
                <a:gd name="T65" fmla="*/ 114 h 449"/>
                <a:gd name="T66" fmla="*/ 6 w 264"/>
                <a:gd name="T67" fmla="*/ 88 h 449"/>
                <a:gd name="T68" fmla="*/ 26 w 264"/>
                <a:gd name="T69" fmla="*/ 45 h 449"/>
                <a:gd name="T70" fmla="*/ 43 w 264"/>
                <a:gd name="T71" fmla="*/ 28 h 449"/>
                <a:gd name="T72" fmla="*/ 85 w 264"/>
                <a:gd name="T73" fmla="*/ 6 h 449"/>
                <a:gd name="T74" fmla="*/ 136 w 264"/>
                <a:gd name="T75" fmla="*/ 0 h 449"/>
                <a:gd name="T76" fmla="*/ 162 w 264"/>
                <a:gd name="T77" fmla="*/ 0 h 449"/>
                <a:gd name="T78" fmla="*/ 207 w 264"/>
                <a:gd name="T79" fmla="*/ 14 h 449"/>
                <a:gd name="T80" fmla="*/ 230 w 264"/>
                <a:gd name="T81" fmla="*/ 108 h 449"/>
                <a:gd name="T82" fmla="*/ 227 w 264"/>
                <a:gd name="T83" fmla="*/ 94 h 449"/>
                <a:gd name="T84" fmla="*/ 207 w 264"/>
                <a:gd name="T85" fmla="*/ 65 h 449"/>
                <a:gd name="T86" fmla="*/ 196 w 264"/>
                <a:gd name="T87" fmla="*/ 51 h 449"/>
                <a:gd name="T88" fmla="*/ 165 w 264"/>
                <a:gd name="T89" fmla="*/ 31 h 449"/>
                <a:gd name="T90" fmla="*/ 128 w 264"/>
                <a:gd name="T91" fmla="*/ 26 h 449"/>
                <a:gd name="T92" fmla="*/ 108 w 264"/>
                <a:gd name="T93" fmla="*/ 26 h 449"/>
                <a:gd name="T94" fmla="*/ 82 w 264"/>
                <a:gd name="T95" fmla="*/ 37 h 449"/>
                <a:gd name="T96" fmla="*/ 71 w 264"/>
                <a:gd name="T97" fmla="*/ 48 h 449"/>
                <a:gd name="T98" fmla="*/ 60 w 264"/>
                <a:gd name="T99" fmla="*/ 68 h 449"/>
                <a:gd name="T100" fmla="*/ 54 w 264"/>
                <a:gd name="T101" fmla="*/ 94 h 449"/>
                <a:gd name="T102" fmla="*/ 57 w 264"/>
                <a:gd name="T103" fmla="*/ 108 h 449"/>
                <a:gd name="T104" fmla="*/ 65 w 264"/>
                <a:gd name="T105" fmla="*/ 128 h 449"/>
                <a:gd name="T106" fmla="*/ 71 w 264"/>
                <a:gd name="T107" fmla="*/ 139 h 449"/>
                <a:gd name="T108" fmla="*/ 142 w 264"/>
                <a:gd name="T109" fmla="*/ 179 h 449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64" h="449">
                  <a:moveTo>
                    <a:pt x="142" y="179"/>
                  </a:moveTo>
                  <a:lnTo>
                    <a:pt x="142" y="179"/>
                  </a:lnTo>
                  <a:lnTo>
                    <a:pt x="210" y="216"/>
                  </a:lnTo>
                  <a:lnTo>
                    <a:pt x="230" y="233"/>
                  </a:lnTo>
                  <a:lnTo>
                    <a:pt x="247" y="253"/>
                  </a:lnTo>
                  <a:lnTo>
                    <a:pt x="256" y="267"/>
                  </a:lnTo>
                  <a:lnTo>
                    <a:pt x="261" y="281"/>
                  </a:lnTo>
                  <a:lnTo>
                    <a:pt x="264" y="298"/>
                  </a:lnTo>
                  <a:lnTo>
                    <a:pt x="264" y="318"/>
                  </a:lnTo>
                  <a:lnTo>
                    <a:pt x="261" y="347"/>
                  </a:lnTo>
                  <a:lnTo>
                    <a:pt x="253" y="369"/>
                  </a:lnTo>
                  <a:lnTo>
                    <a:pt x="239" y="392"/>
                  </a:lnTo>
                  <a:lnTo>
                    <a:pt x="222" y="412"/>
                  </a:lnTo>
                  <a:lnTo>
                    <a:pt x="199" y="429"/>
                  </a:lnTo>
                  <a:lnTo>
                    <a:pt x="173" y="440"/>
                  </a:lnTo>
                  <a:lnTo>
                    <a:pt x="148" y="446"/>
                  </a:lnTo>
                  <a:lnTo>
                    <a:pt x="122" y="449"/>
                  </a:lnTo>
                  <a:lnTo>
                    <a:pt x="88" y="446"/>
                  </a:lnTo>
                  <a:lnTo>
                    <a:pt x="60" y="440"/>
                  </a:lnTo>
                  <a:lnTo>
                    <a:pt x="34" y="429"/>
                  </a:lnTo>
                  <a:lnTo>
                    <a:pt x="3" y="415"/>
                  </a:lnTo>
                  <a:lnTo>
                    <a:pt x="0" y="318"/>
                  </a:lnTo>
                  <a:lnTo>
                    <a:pt x="9" y="338"/>
                  </a:lnTo>
                  <a:lnTo>
                    <a:pt x="17" y="358"/>
                  </a:lnTo>
                  <a:lnTo>
                    <a:pt x="28" y="375"/>
                  </a:lnTo>
                  <a:lnTo>
                    <a:pt x="43" y="392"/>
                  </a:lnTo>
                  <a:lnTo>
                    <a:pt x="57" y="406"/>
                  </a:lnTo>
                  <a:lnTo>
                    <a:pt x="74" y="415"/>
                  </a:lnTo>
                  <a:lnTo>
                    <a:pt x="94" y="421"/>
                  </a:lnTo>
                  <a:lnTo>
                    <a:pt x="116" y="423"/>
                  </a:lnTo>
                  <a:lnTo>
                    <a:pt x="139" y="421"/>
                  </a:lnTo>
                  <a:lnTo>
                    <a:pt x="156" y="415"/>
                  </a:lnTo>
                  <a:lnTo>
                    <a:pt x="173" y="406"/>
                  </a:lnTo>
                  <a:lnTo>
                    <a:pt x="185" y="395"/>
                  </a:lnTo>
                  <a:lnTo>
                    <a:pt x="193" y="381"/>
                  </a:lnTo>
                  <a:lnTo>
                    <a:pt x="199" y="367"/>
                  </a:lnTo>
                  <a:lnTo>
                    <a:pt x="205" y="352"/>
                  </a:lnTo>
                  <a:lnTo>
                    <a:pt x="205" y="335"/>
                  </a:lnTo>
                  <a:lnTo>
                    <a:pt x="205" y="318"/>
                  </a:lnTo>
                  <a:lnTo>
                    <a:pt x="199" y="301"/>
                  </a:lnTo>
                  <a:lnTo>
                    <a:pt x="193" y="290"/>
                  </a:lnTo>
                  <a:lnTo>
                    <a:pt x="185" y="278"/>
                  </a:lnTo>
                  <a:lnTo>
                    <a:pt x="153" y="259"/>
                  </a:lnTo>
                  <a:lnTo>
                    <a:pt x="97" y="230"/>
                  </a:lnTo>
                  <a:lnTo>
                    <a:pt x="74" y="219"/>
                  </a:lnTo>
                  <a:lnTo>
                    <a:pt x="54" y="205"/>
                  </a:lnTo>
                  <a:lnTo>
                    <a:pt x="37" y="193"/>
                  </a:lnTo>
                  <a:lnTo>
                    <a:pt x="26" y="179"/>
                  </a:lnTo>
                  <a:lnTo>
                    <a:pt x="14" y="165"/>
                  </a:lnTo>
                  <a:lnTo>
                    <a:pt x="9" y="148"/>
                  </a:lnTo>
                  <a:lnTo>
                    <a:pt x="3" y="131"/>
                  </a:lnTo>
                  <a:lnTo>
                    <a:pt x="3" y="114"/>
                  </a:lnTo>
                  <a:lnTo>
                    <a:pt x="6" y="88"/>
                  </a:lnTo>
                  <a:lnTo>
                    <a:pt x="11" y="65"/>
                  </a:lnTo>
                  <a:lnTo>
                    <a:pt x="26" y="45"/>
                  </a:lnTo>
                  <a:lnTo>
                    <a:pt x="43" y="28"/>
                  </a:lnTo>
                  <a:lnTo>
                    <a:pt x="65" y="17"/>
                  </a:lnTo>
                  <a:lnTo>
                    <a:pt x="85" y="6"/>
                  </a:lnTo>
                  <a:lnTo>
                    <a:pt x="111" y="0"/>
                  </a:lnTo>
                  <a:lnTo>
                    <a:pt x="136" y="0"/>
                  </a:lnTo>
                  <a:lnTo>
                    <a:pt x="162" y="0"/>
                  </a:lnTo>
                  <a:lnTo>
                    <a:pt x="185" y="6"/>
                  </a:lnTo>
                  <a:lnTo>
                    <a:pt x="207" y="14"/>
                  </a:lnTo>
                  <a:lnTo>
                    <a:pt x="227" y="23"/>
                  </a:lnTo>
                  <a:lnTo>
                    <a:pt x="230" y="108"/>
                  </a:lnTo>
                  <a:lnTo>
                    <a:pt x="227" y="94"/>
                  </a:lnTo>
                  <a:lnTo>
                    <a:pt x="219" y="80"/>
                  </a:lnTo>
                  <a:lnTo>
                    <a:pt x="207" y="65"/>
                  </a:lnTo>
                  <a:lnTo>
                    <a:pt x="196" y="51"/>
                  </a:lnTo>
                  <a:lnTo>
                    <a:pt x="182" y="40"/>
                  </a:lnTo>
                  <a:lnTo>
                    <a:pt x="165" y="31"/>
                  </a:lnTo>
                  <a:lnTo>
                    <a:pt x="148" y="28"/>
                  </a:lnTo>
                  <a:lnTo>
                    <a:pt x="128" y="26"/>
                  </a:lnTo>
                  <a:lnTo>
                    <a:pt x="108" y="26"/>
                  </a:lnTo>
                  <a:lnTo>
                    <a:pt x="94" y="31"/>
                  </a:lnTo>
                  <a:lnTo>
                    <a:pt x="82" y="37"/>
                  </a:lnTo>
                  <a:lnTo>
                    <a:pt x="71" y="48"/>
                  </a:lnTo>
                  <a:lnTo>
                    <a:pt x="65" y="57"/>
                  </a:lnTo>
                  <a:lnTo>
                    <a:pt x="60" y="68"/>
                  </a:lnTo>
                  <a:lnTo>
                    <a:pt x="57" y="82"/>
                  </a:lnTo>
                  <a:lnTo>
                    <a:pt x="54" y="94"/>
                  </a:lnTo>
                  <a:lnTo>
                    <a:pt x="57" y="108"/>
                  </a:lnTo>
                  <a:lnTo>
                    <a:pt x="60" y="119"/>
                  </a:lnTo>
                  <a:lnTo>
                    <a:pt x="65" y="128"/>
                  </a:lnTo>
                  <a:lnTo>
                    <a:pt x="71" y="139"/>
                  </a:lnTo>
                  <a:lnTo>
                    <a:pt x="99" y="156"/>
                  </a:lnTo>
                  <a:lnTo>
                    <a:pt x="142" y="17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GB" dirty="0">
                <a:solidFill>
                  <a:srgbClr val="007CB4"/>
                </a:solidFill>
                <a:latin typeface="Lucida Sans" pitchFamily="34" charset="0"/>
                <a:ea typeface="ＭＳ Ｐゴシック" pitchFamily="34" charset="-128"/>
              </a:endParaRPr>
            </a:p>
          </p:txBody>
        </p:sp>
        <p:sp>
          <p:nvSpPr>
            <p:cNvPr id="9" name="Freeform 1732"/>
            <p:cNvSpPr>
              <a:spLocks noEditPoints="1"/>
            </p:cNvSpPr>
            <p:nvPr/>
          </p:nvSpPr>
          <p:spPr bwMode="auto">
            <a:xfrm>
              <a:off x="1900" y="3109"/>
              <a:ext cx="281" cy="311"/>
            </a:xfrm>
            <a:custGeom>
              <a:avLst/>
              <a:gdLst>
                <a:gd name="T0" fmla="*/ 142 w 281"/>
                <a:gd name="T1" fmla="*/ 0 h 310"/>
                <a:gd name="T2" fmla="*/ 184 w 281"/>
                <a:gd name="T3" fmla="*/ 6 h 310"/>
                <a:gd name="T4" fmla="*/ 218 w 281"/>
                <a:gd name="T5" fmla="*/ 23 h 310"/>
                <a:gd name="T6" fmla="*/ 235 w 281"/>
                <a:gd name="T7" fmla="*/ 34 h 310"/>
                <a:gd name="T8" fmla="*/ 258 w 281"/>
                <a:gd name="T9" fmla="*/ 63 h 310"/>
                <a:gd name="T10" fmla="*/ 267 w 281"/>
                <a:gd name="T11" fmla="*/ 80 h 310"/>
                <a:gd name="T12" fmla="*/ 278 w 281"/>
                <a:gd name="T13" fmla="*/ 117 h 310"/>
                <a:gd name="T14" fmla="*/ 281 w 281"/>
                <a:gd name="T15" fmla="*/ 162 h 310"/>
                <a:gd name="T16" fmla="*/ 281 w 281"/>
                <a:gd name="T17" fmla="*/ 180 h 310"/>
                <a:gd name="T18" fmla="*/ 272 w 281"/>
                <a:gd name="T19" fmla="*/ 216 h 310"/>
                <a:gd name="T20" fmla="*/ 264 w 281"/>
                <a:gd name="T21" fmla="*/ 236 h 310"/>
                <a:gd name="T22" fmla="*/ 241 w 281"/>
                <a:gd name="T23" fmla="*/ 268 h 310"/>
                <a:gd name="T24" fmla="*/ 213 w 281"/>
                <a:gd name="T25" fmla="*/ 296 h 310"/>
                <a:gd name="T26" fmla="*/ 196 w 281"/>
                <a:gd name="T27" fmla="*/ 305 h 310"/>
                <a:gd name="T28" fmla="*/ 159 w 281"/>
                <a:gd name="T29" fmla="*/ 316 h 310"/>
                <a:gd name="T30" fmla="*/ 139 w 281"/>
                <a:gd name="T31" fmla="*/ 316 h 310"/>
                <a:gd name="T32" fmla="*/ 93 w 281"/>
                <a:gd name="T33" fmla="*/ 310 h 310"/>
                <a:gd name="T34" fmla="*/ 65 w 281"/>
                <a:gd name="T35" fmla="*/ 299 h 310"/>
                <a:gd name="T36" fmla="*/ 45 w 281"/>
                <a:gd name="T37" fmla="*/ 279 h 310"/>
                <a:gd name="T38" fmla="*/ 34 w 281"/>
                <a:gd name="T39" fmla="*/ 270 h 310"/>
                <a:gd name="T40" fmla="*/ 8 w 281"/>
                <a:gd name="T41" fmla="*/ 219 h 310"/>
                <a:gd name="T42" fmla="*/ 0 w 281"/>
                <a:gd name="T43" fmla="*/ 162 h 310"/>
                <a:gd name="T44" fmla="*/ 0 w 281"/>
                <a:gd name="T45" fmla="*/ 137 h 310"/>
                <a:gd name="T46" fmla="*/ 8 w 281"/>
                <a:gd name="T47" fmla="*/ 100 h 310"/>
                <a:gd name="T48" fmla="*/ 17 w 281"/>
                <a:gd name="T49" fmla="*/ 80 h 310"/>
                <a:gd name="T50" fmla="*/ 37 w 281"/>
                <a:gd name="T51" fmla="*/ 49 h 310"/>
                <a:gd name="T52" fmla="*/ 68 w 281"/>
                <a:gd name="T53" fmla="*/ 23 h 310"/>
                <a:gd name="T54" fmla="*/ 82 w 281"/>
                <a:gd name="T55" fmla="*/ 12 h 310"/>
                <a:gd name="T56" fmla="*/ 122 w 281"/>
                <a:gd name="T57" fmla="*/ 0 h 310"/>
                <a:gd name="T58" fmla="*/ 142 w 281"/>
                <a:gd name="T59" fmla="*/ 0 h 310"/>
                <a:gd name="T60" fmla="*/ 136 w 281"/>
                <a:gd name="T61" fmla="*/ 23 h 310"/>
                <a:gd name="T62" fmla="*/ 99 w 281"/>
                <a:gd name="T63" fmla="*/ 34 h 310"/>
                <a:gd name="T64" fmla="*/ 76 w 281"/>
                <a:gd name="T65" fmla="*/ 66 h 310"/>
                <a:gd name="T66" fmla="*/ 68 w 281"/>
                <a:gd name="T67" fmla="*/ 85 h 310"/>
                <a:gd name="T68" fmla="*/ 57 w 281"/>
                <a:gd name="T69" fmla="*/ 131 h 310"/>
                <a:gd name="T70" fmla="*/ 57 w 281"/>
                <a:gd name="T71" fmla="*/ 165 h 310"/>
                <a:gd name="T72" fmla="*/ 65 w 281"/>
                <a:gd name="T73" fmla="*/ 216 h 310"/>
                <a:gd name="T74" fmla="*/ 82 w 281"/>
                <a:gd name="T75" fmla="*/ 256 h 310"/>
                <a:gd name="T76" fmla="*/ 96 w 281"/>
                <a:gd name="T77" fmla="*/ 273 h 310"/>
                <a:gd name="T78" fmla="*/ 128 w 281"/>
                <a:gd name="T79" fmla="*/ 290 h 310"/>
                <a:gd name="T80" fmla="*/ 145 w 281"/>
                <a:gd name="T81" fmla="*/ 290 h 310"/>
                <a:gd name="T82" fmla="*/ 179 w 281"/>
                <a:gd name="T83" fmla="*/ 279 h 310"/>
                <a:gd name="T84" fmla="*/ 204 w 281"/>
                <a:gd name="T85" fmla="*/ 251 h 310"/>
                <a:gd name="T86" fmla="*/ 213 w 281"/>
                <a:gd name="T87" fmla="*/ 231 h 310"/>
                <a:gd name="T88" fmla="*/ 224 w 281"/>
                <a:gd name="T89" fmla="*/ 185 h 310"/>
                <a:gd name="T90" fmla="*/ 224 w 281"/>
                <a:gd name="T91" fmla="*/ 151 h 310"/>
                <a:gd name="T92" fmla="*/ 210 w 281"/>
                <a:gd name="T93" fmla="*/ 85 h 310"/>
                <a:gd name="T94" fmla="*/ 199 w 281"/>
                <a:gd name="T95" fmla="*/ 60 h 310"/>
                <a:gd name="T96" fmla="*/ 182 w 281"/>
                <a:gd name="T97" fmla="*/ 40 h 310"/>
                <a:gd name="T98" fmla="*/ 162 w 281"/>
                <a:gd name="T99" fmla="*/ 29 h 310"/>
                <a:gd name="T100" fmla="*/ 136 w 281"/>
                <a:gd name="T101" fmla="*/ 23 h 31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281" h="310">
                  <a:moveTo>
                    <a:pt x="142" y="0"/>
                  </a:moveTo>
                  <a:lnTo>
                    <a:pt x="142" y="0"/>
                  </a:lnTo>
                  <a:lnTo>
                    <a:pt x="164" y="0"/>
                  </a:lnTo>
                  <a:lnTo>
                    <a:pt x="184" y="6"/>
                  </a:lnTo>
                  <a:lnTo>
                    <a:pt x="201" y="12"/>
                  </a:lnTo>
                  <a:lnTo>
                    <a:pt x="218" y="23"/>
                  </a:lnTo>
                  <a:lnTo>
                    <a:pt x="235" y="34"/>
                  </a:lnTo>
                  <a:lnTo>
                    <a:pt x="247" y="49"/>
                  </a:lnTo>
                  <a:lnTo>
                    <a:pt x="258" y="63"/>
                  </a:lnTo>
                  <a:lnTo>
                    <a:pt x="267" y="80"/>
                  </a:lnTo>
                  <a:lnTo>
                    <a:pt x="272" y="100"/>
                  </a:lnTo>
                  <a:lnTo>
                    <a:pt x="278" y="117"/>
                  </a:lnTo>
                  <a:lnTo>
                    <a:pt x="281" y="137"/>
                  </a:lnTo>
                  <a:lnTo>
                    <a:pt x="281" y="156"/>
                  </a:lnTo>
                  <a:lnTo>
                    <a:pt x="281" y="174"/>
                  </a:lnTo>
                  <a:lnTo>
                    <a:pt x="278" y="193"/>
                  </a:lnTo>
                  <a:lnTo>
                    <a:pt x="272" y="210"/>
                  </a:lnTo>
                  <a:lnTo>
                    <a:pt x="264" y="230"/>
                  </a:lnTo>
                  <a:lnTo>
                    <a:pt x="253" y="247"/>
                  </a:lnTo>
                  <a:lnTo>
                    <a:pt x="241" y="262"/>
                  </a:lnTo>
                  <a:lnTo>
                    <a:pt x="230" y="276"/>
                  </a:lnTo>
                  <a:lnTo>
                    <a:pt x="213" y="290"/>
                  </a:lnTo>
                  <a:lnTo>
                    <a:pt x="196" y="299"/>
                  </a:lnTo>
                  <a:lnTo>
                    <a:pt x="179" y="304"/>
                  </a:lnTo>
                  <a:lnTo>
                    <a:pt x="159" y="310"/>
                  </a:lnTo>
                  <a:lnTo>
                    <a:pt x="139" y="310"/>
                  </a:lnTo>
                  <a:lnTo>
                    <a:pt x="108" y="307"/>
                  </a:lnTo>
                  <a:lnTo>
                    <a:pt x="93" y="304"/>
                  </a:lnTo>
                  <a:lnTo>
                    <a:pt x="79" y="299"/>
                  </a:lnTo>
                  <a:lnTo>
                    <a:pt x="65" y="293"/>
                  </a:lnTo>
                  <a:lnTo>
                    <a:pt x="54" y="284"/>
                  </a:lnTo>
                  <a:lnTo>
                    <a:pt x="45" y="273"/>
                  </a:lnTo>
                  <a:lnTo>
                    <a:pt x="34" y="264"/>
                  </a:lnTo>
                  <a:lnTo>
                    <a:pt x="20" y="239"/>
                  </a:lnTo>
                  <a:lnTo>
                    <a:pt x="8" y="213"/>
                  </a:lnTo>
                  <a:lnTo>
                    <a:pt x="0" y="185"/>
                  </a:lnTo>
                  <a:lnTo>
                    <a:pt x="0" y="156"/>
                  </a:lnTo>
                  <a:lnTo>
                    <a:pt x="0" y="137"/>
                  </a:lnTo>
                  <a:lnTo>
                    <a:pt x="3" y="117"/>
                  </a:lnTo>
                  <a:lnTo>
                    <a:pt x="8" y="100"/>
                  </a:lnTo>
                  <a:lnTo>
                    <a:pt x="17" y="80"/>
                  </a:lnTo>
                  <a:lnTo>
                    <a:pt x="25" y="63"/>
                  </a:lnTo>
                  <a:lnTo>
                    <a:pt x="37" y="49"/>
                  </a:lnTo>
                  <a:lnTo>
                    <a:pt x="51" y="34"/>
                  </a:lnTo>
                  <a:lnTo>
                    <a:pt x="68" y="23"/>
                  </a:lnTo>
                  <a:lnTo>
                    <a:pt x="82" y="12"/>
                  </a:lnTo>
                  <a:lnTo>
                    <a:pt x="102" y="6"/>
                  </a:lnTo>
                  <a:lnTo>
                    <a:pt x="122" y="0"/>
                  </a:lnTo>
                  <a:lnTo>
                    <a:pt x="142" y="0"/>
                  </a:lnTo>
                  <a:close/>
                  <a:moveTo>
                    <a:pt x="136" y="23"/>
                  </a:moveTo>
                  <a:lnTo>
                    <a:pt x="136" y="23"/>
                  </a:lnTo>
                  <a:lnTo>
                    <a:pt x="116" y="26"/>
                  </a:lnTo>
                  <a:lnTo>
                    <a:pt x="99" y="34"/>
                  </a:lnTo>
                  <a:lnTo>
                    <a:pt x="88" y="49"/>
                  </a:lnTo>
                  <a:lnTo>
                    <a:pt x="76" y="66"/>
                  </a:lnTo>
                  <a:lnTo>
                    <a:pt x="68" y="85"/>
                  </a:lnTo>
                  <a:lnTo>
                    <a:pt x="62" y="108"/>
                  </a:lnTo>
                  <a:lnTo>
                    <a:pt x="57" y="131"/>
                  </a:lnTo>
                  <a:lnTo>
                    <a:pt x="57" y="159"/>
                  </a:lnTo>
                  <a:lnTo>
                    <a:pt x="59" y="185"/>
                  </a:lnTo>
                  <a:lnTo>
                    <a:pt x="65" y="210"/>
                  </a:lnTo>
                  <a:lnTo>
                    <a:pt x="74" y="230"/>
                  </a:lnTo>
                  <a:lnTo>
                    <a:pt x="82" y="250"/>
                  </a:lnTo>
                  <a:lnTo>
                    <a:pt x="96" y="267"/>
                  </a:lnTo>
                  <a:lnTo>
                    <a:pt x="110" y="279"/>
                  </a:lnTo>
                  <a:lnTo>
                    <a:pt x="128" y="284"/>
                  </a:lnTo>
                  <a:lnTo>
                    <a:pt x="145" y="284"/>
                  </a:lnTo>
                  <a:lnTo>
                    <a:pt x="164" y="282"/>
                  </a:lnTo>
                  <a:lnTo>
                    <a:pt x="179" y="273"/>
                  </a:lnTo>
                  <a:lnTo>
                    <a:pt x="193" y="262"/>
                  </a:lnTo>
                  <a:lnTo>
                    <a:pt x="204" y="245"/>
                  </a:lnTo>
                  <a:lnTo>
                    <a:pt x="213" y="225"/>
                  </a:lnTo>
                  <a:lnTo>
                    <a:pt x="218" y="202"/>
                  </a:lnTo>
                  <a:lnTo>
                    <a:pt x="224" y="179"/>
                  </a:lnTo>
                  <a:lnTo>
                    <a:pt x="224" y="151"/>
                  </a:lnTo>
                  <a:lnTo>
                    <a:pt x="218" y="117"/>
                  </a:lnTo>
                  <a:lnTo>
                    <a:pt x="210" y="85"/>
                  </a:lnTo>
                  <a:lnTo>
                    <a:pt x="199" y="60"/>
                  </a:lnTo>
                  <a:lnTo>
                    <a:pt x="182" y="40"/>
                  </a:lnTo>
                  <a:lnTo>
                    <a:pt x="173" y="31"/>
                  </a:lnTo>
                  <a:lnTo>
                    <a:pt x="162" y="29"/>
                  </a:lnTo>
                  <a:lnTo>
                    <a:pt x="150" y="23"/>
                  </a:lnTo>
                  <a:lnTo>
                    <a:pt x="136" y="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GB" dirty="0">
                <a:solidFill>
                  <a:srgbClr val="007CB4"/>
                </a:solidFill>
                <a:latin typeface="Lucida Sans" pitchFamily="34" charset="0"/>
                <a:ea typeface="ＭＳ Ｐゴシック" pitchFamily="34" charset="-128"/>
              </a:endParaRPr>
            </a:p>
          </p:txBody>
        </p:sp>
        <p:sp>
          <p:nvSpPr>
            <p:cNvPr id="10" name="Freeform 1733"/>
            <p:cNvSpPr>
              <a:spLocks/>
            </p:cNvSpPr>
            <p:nvPr/>
          </p:nvSpPr>
          <p:spPr bwMode="auto">
            <a:xfrm>
              <a:off x="2493" y="3058"/>
              <a:ext cx="182" cy="362"/>
            </a:xfrm>
            <a:custGeom>
              <a:avLst/>
              <a:gdLst>
                <a:gd name="T0" fmla="*/ 86 w 182"/>
                <a:gd name="T1" fmla="*/ 0 h 361"/>
                <a:gd name="T2" fmla="*/ 86 w 182"/>
                <a:gd name="T3" fmla="*/ 60 h 361"/>
                <a:gd name="T4" fmla="*/ 174 w 182"/>
                <a:gd name="T5" fmla="*/ 60 h 361"/>
                <a:gd name="T6" fmla="*/ 151 w 182"/>
                <a:gd name="T7" fmla="*/ 85 h 361"/>
                <a:gd name="T8" fmla="*/ 83 w 182"/>
                <a:gd name="T9" fmla="*/ 85 h 361"/>
                <a:gd name="T10" fmla="*/ 83 w 182"/>
                <a:gd name="T11" fmla="*/ 273 h 361"/>
                <a:gd name="T12" fmla="*/ 83 w 182"/>
                <a:gd name="T13" fmla="*/ 273 h 361"/>
                <a:gd name="T14" fmla="*/ 83 w 182"/>
                <a:gd name="T15" fmla="*/ 290 h 361"/>
                <a:gd name="T16" fmla="*/ 86 w 182"/>
                <a:gd name="T17" fmla="*/ 302 h 361"/>
                <a:gd name="T18" fmla="*/ 91 w 182"/>
                <a:gd name="T19" fmla="*/ 313 h 361"/>
                <a:gd name="T20" fmla="*/ 97 w 182"/>
                <a:gd name="T21" fmla="*/ 324 h 361"/>
                <a:gd name="T22" fmla="*/ 105 w 182"/>
                <a:gd name="T23" fmla="*/ 330 h 361"/>
                <a:gd name="T24" fmla="*/ 117 w 182"/>
                <a:gd name="T25" fmla="*/ 336 h 361"/>
                <a:gd name="T26" fmla="*/ 128 w 182"/>
                <a:gd name="T27" fmla="*/ 339 h 361"/>
                <a:gd name="T28" fmla="*/ 142 w 182"/>
                <a:gd name="T29" fmla="*/ 341 h 361"/>
                <a:gd name="T30" fmla="*/ 142 w 182"/>
                <a:gd name="T31" fmla="*/ 341 h 361"/>
                <a:gd name="T32" fmla="*/ 157 w 182"/>
                <a:gd name="T33" fmla="*/ 339 h 361"/>
                <a:gd name="T34" fmla="*/ 165 w 182"/>
                <a:gd name="T35" fmla="*/ 336 h 361"/>
                <a:gd name="T36" fmla="*/ 165 w 182"/>
                <a:gd name="T37" fmla="*/ 336 h 361"/>
                <a:gd name="T38" fmla="*/ 182 w 182"/>
                <a:gd name="T39" fmla="*/ 324 h 361"/>
                <a:gd name="T40" fmla="*/ 182 w 182"/>
                <a:gd name="T41" fmla="*/ 324 h 361"/>
                <a:gd name="T42" fmla="*/ 182 w 182"/>
                <a:gd name="T43" fmla="*/ 330 h 361"/>
                <a:gd name="T44" fmla="*/ 179 w 182"/>
                <a:gd name="T45" fmla="*/ 339 h 361"/>
                <a:gd name="T46" fmla="*/ 162 w 182"/>
                <a:gd name="T47" fmla="*/ 353 h 361"/>
                <a:gd name="T48" fmla="*/ 162 w 182"/>
                <a:gd name="T49" fmla="*/ 353 h 361"/>
                <a:gd name="T50" fmla="*/ 154 w 182"/>
                <a:gd name="T51" fmla="*/ 358 h 361"/>
                <a:gd name="T52" fmla="*/ 142 w 182"/>
                <a:gd name="T53" fmla="*/ 364 h 361"/>
                <a:gd name="T54" fmla="*/ 131 w 182"/>
                <a:gd name="T55" fmla="*/ 367 h 361"/>
                <a:gd name="T56" fmla="*/ 117 w 182"/>
                <a:gd name="T57" fmla="*/ 367 h 361"/>
                <a:gd name="T58" fmla="*/ 117 w 182"/>
                <a:gd name="T59" fmla="*/ 367 h 361"/>
                <a:gd name="T60" fmla="*/ 100 w 182"/>
                <a:gd name="T61" fmla="*/ 367 h 361"/>
                <a:gd name="T62" fmla="*/ 83 w 182"/>
                <a:gd name="T63" fmla="*/ 361 h 361"/>
                <a:gd name="T64" fmla="*/ 66 w 182"/>
                <a:gd name="T65" fmla="*/ 353 h 361"/>
                <a:gd name="T66" fmla="*/ 54 w 182"/>
                <a:gd name="T67" fmla="*/ 341 h 361"/>
                <a:gd name="T68" fmla="*/ 54 w 182"/>
                <a:gd name="T69" fmla="*/ 341 h 361"/>
                <a:gd name="T70" fmla="*/ 43 w 182"/>
                <a:gd name="T71" fmla="*/ 330 h 361"/>
                <a:gd name="T72" fmla="*/ 34 w 182"/>
                <a:gd name="T73" fmla="*/ 313 h 361"/>
                <a:gd name="T74" fmla="*/ 29 w 182"/>
                <a:gd name="T75" fmla="*/ 296 h 361"/>
                <a:gd name="T76" fmla="*/ 29 w 182"/>
                <a:gd name="T77" fmla="*/ 273 h 361"/>
                <a:gd name="T78" fmla="*/ 29 w 182"/>
                <a:gd name="T79" fmla="*/ 85 h 361"/>
                <a:gd name="T80" fmla="*/ 0 w 182"/>
                <a:gd name="T81" fmla="*/ 85 h 361"/>
                <a:gd name="T82" fmla="*/ 86 w 182"/>
                <a:gd name="T83" fmla="*/ 0 h 361"/>
                <a:gd name="T84" fmla="*/ 86 w 182"/>
                <a:gd name="T85" fmla="*/ 0 h 36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82" h="361">
                  <a:moveTo>
                    <a:pt x="86" y="0"/>
                  </a:moveTo>
                  <a:lnTo>
                    <a:pt x="86" y="60"/>
                  </a:lnTo>
                  <a:lnTo>
                    <a:pt x="174" y="60"/>
                  </a:lnTo>
                  <a:lnTo>
                    <a:pt x="151" y="85"/>
                  </a:lnTo>
                  <a:lnTo>
                    <a:pt x="83" y="85"/>
                  </a:lnTo>
                  <a:lnTo>
                    <a:pt x="83" y="267"/>
                  </a:lnTo>
                  <a:lnTo>
                    <a:pt x="83" y="284"/>
                  </a:lnTo>
                  <a:lnTo>
                    <a:pt x="86" y="296"/>
                  </a:lnTo>
                  <a:lnTo>
                    <a:pt x="91" y="307"/>
                  </a:lnTo>
                  <a:lnTo>
                    <a:pt x="97" y="318"/>
                  </a:lnTo>
                  <a:lnTo>
                    <a:pt x="105" y="324"/>
                  </a:lnTo>
                  <a:lnTo>
                    <a:pt x="117" y="330"/>
                  </a:lnTo>
                  <a:lnTo>
                    <a:pt x="128" y="333"/>
                  </a:lnTo>
                  <a:lnTo>
                    <a:pt x="142" y="335"/>
                  </a:lnTo>
                  <a:lnTo>
                    <a:pt x="157" y="333"/>
                  </a:lnTo>
                  <a:lnTo>
                    <a:pt x="165" y="330"/>
                  </a:lnTo>
                  <a:lnTo>
                    <a:pt x="182" y="318"/>
                  </a:lnTo>
                  <a:lnTo>
                    <a:pt x="182" y="324"/>
                  </a:lnTo>
                  <a:lnTo>
                    <a:pt x="179" y="333"/>
                  </a:lnTo>
                  <a:lnTo>
                    <a:pt x="162" y="347"/>
                  </a:lnTo>
                  <a:lnTo>
                    <a:pt x="154" y="352"/>
                  </a:lnTo>
                  <a:lnTo>
                    <a:pt x="142" y="358"/>
                  </a:lnTo>
                  <a:lnTo>
                    <a:pt x="131" y="361"/>
                  </a:lnTo>
                  <a:lnTo>
                    <a:pt x="117" y="361"/>
                  </a:lnTo>
                  <a:lnTo>
                    <a:pt x="100" y="361"/>
                  </a:lnTo>
                  <a:lnTo>
                    <a:pt x="83" y="355"/>
                  </a:lnTo>
                  <a:lnTo>
                    <a:pt x="66" y="347"/>
                  </a:lnTo>
                  <a:lnTo>
                    <a:pt x="54" y="335"/>
                  </a:lnTo>
                  <a:lnTo>
                    <a:pt x="43" y="324"/>
                  </a:lnTo>
                  <a:lnTo>
                    <a:pt x="34" y="307"/>
                  </a:lnTo>
                  <a:lnTo>
                    <a:pt x="29" y="290"/>
                  </a:lnTo>
                  <a:lnTo>
                    <a:pt x="29" y="267"/>
                  </a:lnTo>
                  <a:lnTo>
                    <a:pt x="29" y="85"/>
                  </a:lnTo>
                  <a:lnTo>
                    <a:pt x="0" y="85"/>
                  </a:lnTo>
                  <a:lnTo>
                    <a:pt x="8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GB" dirty="0">
                <a:solidFill>
                  <a:srgbClr val="007CB4"/>
                </a:solidFill>
                <a:latin typeface="Lucida Sans" pitchFamily="34" charset="0"/>
                <a:ea typeface="ＭＳ Ｐゴシック" pitchFamily="34" charset="-128"/>
              </a:endParaRPr>
            </a:p>
          </p:txBody>
        </p:sp>
        <p:sp>
          <p:nvSpPr>
            <p:cNvPr id="11" name="Freeform 1734"/>
            <p:cNvSpPr>
              <a:spLocks/>
            </p:cNvSpPr>
            <p:nvPr/>
          </p:nvSpPr>
          <p:spPr bwMode="auto">
            <a:xfrm>
              <a:off x="2694" y="2971"/>
              <a:ext cx="290" cy="443"/>
            </a:xfrm>
            <a:custGeom>
              <a:avLst/>
              <a:gdLst>
                <a:gd name="T0" fmla="*/ 176 w 290"/>
                <a:gd name="T1" fmla="*/ 139 h 443"/>
                <a:gd name="T2" fmla="*/ 213 w 290"/>
                <a:gd name="T3" fmla="*/ 145 h 443"/>
                <a:gd name="T4" fmla="*/ 244 w 290"/>
                <a:gd name="T5" fmla="*/ 162 h 443"/>
                <a:gd name="T6" fmla="*/ 256 w 290"/>
                <a:gd name="T7" fmla="*/ 176 h 443"/>
                <a:gd name="T8" fmla="*/ 270 w 290"/>
                <a:gd name="T9" fmla="*/ 207 h 443"/>
                <a:gd name="T10" fmla="*/ 273 w 290"/>
                <a:gd name="T11" fmla="*/ 421 h 443"/>
                <a:gd name="T12" fmla="*/ 273 w 290"/>
                <a:gd name="T13" fmla="*/ 429 h 443"/>
                <a:gd name="T14" fmla="*/ 276 w 290"/>
                <a:gd name="T15" fmla="*/ 435 h 443"/>
                <a:gd name="T16" fmla="*/ 199 w 290"/>
                <a:gd name="T17" fmla="*/ 443 h 443"/>
                <a:gd name="T18" fmla="*/ 207 w 290"/>
                <a:gd name="T19" fmla="*/ 438 h 443"/>
                <a:gd name="T20" fmla="*/ 216 w 290"/>
                <a:gd name="T21" fmla="*/ 426 h 443"/>
                <a:gd name="T22" fmla="*/ 216 w 290"/>
                <a:gd name="T23" fmla="*/ 250 h 443"/>
                <a:gd name="T24" fmla="*/ 216 w 290"/>
                <a:gd name="T25" fmla="*/ 233 h 443"/>
                <a:gd name="T26" fmla="*/ 207 w 290"/>
                <a:gd name="T27" fmla="*/ 207 h 443"/>
                <a:gd name="T28" fmla="*/ 202 w 290"/>
                <a:gd name="T29" fmla="*/ 196 h 443"/>
                <a:gd name="T30" fmla="*/ 179 w 290"/>
                <a:gd name="T31" fmla="*/ 182 h 443"/>
                <a:gd name="T32" fmla="*/ 148 w 290"/>
                <a:gd name="T33" fmla="*/ 176 h 443"/>
                <a:gd name="T34" fmla="*/ 128 w 290"/>
                <a:gd name="T35" fmla="*/ 179 h 443"/>
                <a:gd name="T36" fmla="*/ 108 w 290"/>
                <a:gd name="T37" fmla="*/ 188 h 443"/>
                <a:gd name="T38" fmla="*/ 77 w 290"/>
                <a:gd name="T39" fmla="*/ 210 h 443"/>
                <a:gd name="T40" fmla="*/ 77 w 290"/>
                <a:gd name="T41" fmla="*/ 421 h 443"/>
                <a:gd name="T42" fmla="*/ 82 w 290"/>
                <a:gd name="T43" fmla="*/ 432 h 443"/>
                <a:gd name="T44" fmla="*/ 88 w 290"/>
                <a:gd name="T45" fmla="*/ 438 h 443"/>
                <a:gd name="T46" fmla="*/ 6 w 290"/>
                <a:gd name="T47" fmla="*/ 443 h 443"/>
                <a:gd name="T48" fmla="*/ 11 w 290"/>
                <a:gd name="T49" fmla="*/ 438 h 443"/>
                <a:gd name="T50" fmla="*/ 20 w 290"/>
                <a:gd name="T51" fmla="*/ 426 h 443"/>
                <a:gd name="T52" fmla="*/ 20 w 290"/>
                <a:gd name="T53" fmla="*/ 40 h 443"/>
                <a:gd name="T54" fmla="*/ 20 w 290"/>
                <a:gd name="T55" fmla="*/ 31 h 443"/>
                <a:gd name="T56" fmla="*/ 17 w 290"/>
                <a:gd name="T57" fmla="*/ 23 h 443"/>
                <a:gd name="T58" fmla="*/ 77 w 290"/>
                <a:gd name="T59" fmla="*/ 0 h 443"/>
                <a:gd name="T60" fmla="*/ 77 w 290"/>
                <a:gd name="T61" fmla="*/ 185 h 443"/>
                <a:gd name="T62" fmla="*/ 128 w 290"/>
                <a:gd name="T63" fmla="*/ 151 h 443"/>
                <a:gd name="T64" fmla="*/ 176 w 290"/>
                <a:gd name="T65" fmla="*/ 139 h 44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90" h="443">
                  <a:moveTo>
                    <a:pt x="176" y="139"/>
                  </a:moveTo>
                  <a:lnTo>
                    <a:pt x="176" y="139"/>
                  </a:lnTo>
                  <a:lnTo>
                    <a:pt x="193" y="139"/>
                  </a:lnTo>
                  <a:lnTo>
                    <a:pt x="213" y="145"/>
                  </a:lnTo>
                  <a:lnTo>
                    <a:pt x="230" y="153"/>
                  </a:lnTo>
                  <a:lnTo>
                    <a:pt x="244" y="162"/>
                  </a:lnTo>
                  <a:lnTo>
                    <a:pt x="256" y="176"/>
                  </a:lnTo>
                  <a:lnTo>
                    <a:pt x="264" y="190"/>
                  </a:lnTo>
                  <a:lnTo>
                    <a:pt x="270" y="207"/>
                  </a:lnTo>
                  <a:lnTo>
                    <a:pt x="273" y="227"/>
                  </a:lnTo>
                  <a:lnTo>
                    <a:pt x="273" y="421"/>
                  </a:lnTo>
                  <a:lnTo>
                    <a:pt x="273" y="429"/>
                  </a:lnTo>
                  <a:lnTo>
                    <a:pt x="276" y="435"/>
                  </a:lnTo>
                  <a:lnTo>
                    <a:pt x="290" y="443"/>
                  </a:lnTo>
                  <a:lnTo>
                    <a:pt x="199" y="443"/>
                  </a:lnTo>
                  <a:lnTo>
                    <a:pt x="207" y="438"/>
                  </a:lnTo>
                  <a:lnTo>
                    <a:pt x="213" y="432"/>
                  </a:lnTo>
                  <a:lnTo>
                    <a:pt x="216" y="426"/>
                  </a:lnTo>
                  <a:lnTo>
                    <a:pt x="216" y="421"/>
                  </a:lnTo>
                  <a:lnTo>
                    <a:pt x="216" y="250"/>
                  </a:lnTo>
                  <a:lnTo>
                    <a:pt x="216" y="233"/>
                  </a:lnTo>
                  <a:lnTo>
                    <a:pt x="213" y="219"/>
                  </a:lnTo>
                  <a:lnTo>
                    <a:pt x="207" y="207"/>
                  </a:lnTo>
                  <a:lnTo>
                    <a:pt x="202" y="196"/>
                  </a:lnTo>
                  <a:lnTo>
                    <a:pt x="190" y="188"/>
                  </a:lnTo>
                  <a:lnTo>
                    <a:pt x="179" y="182"/>
                  </a:lnTo>
                  <a:lnTo>
                    <a:pt x="165" y="179"/>
                  </a:lnTo>
                  <a:lnTo>
                    <a:pt x="148" y="176"/>
                  </a:lnTo>
                  <a:lnTo>
                    <a:pt x="128" y="179"/>
                  </a:lnTo>
                  <a:lnTo>
                    <a:pt x="108" y="188"/>
                  </a:lnTo>
                  <a:lnTo>
                    <a:pt x="91" y="196"/>
                  </a:lnTo>
                  <a:lnTo>
                    <a:pt x="77" y="210"/>
                  </a:lnTo>
                  <a:lnTo>
                    <a:pt x="77" y="421"/>
                  </a:lnTo>
                  <a:lnTo>
                    <a:pt x="80" y="426"/>
                  </a:lnTo>
                  <a:lnTo>
                    <a:pt x="82" y="432"/>
                  </a:lnTo>
                  <a:lnTo>
                    <a:pt x="88" y="438"/>
                  </a:lnTo>
                  <a:lnTo>
                    <a:pt x="97" y="443"/>
                  </a:lnTo>
                  <a:lnTo>
                    <a:pt x="6" y="443"/>
                  </a:lnTo>
                  <a:lnTo>
                    <a:pt x="11" y="438"/>
                  </a:lnTo>
                  <a:lnTo>
                    <a:pt x="17" y="432"/>
                  </a:lnTo>
                  <a:lnTo>
                    <a:pt x="20" y="426"/>
                  </a:lnTo>
                  <a:lnTo>
                    <a:pt x="20" y="421"/>
                  </a:lnTo>
                  <a:lnTo>
                    <a:pt x="20" y="40"/>
                  </a:lnTo>
                  <a:lnTo>
                    <a:pt x="20" y="31"/>
                  </a:lnTo>
                  <a:lnTo>
                    <a:pt x="17" y="23"/>
                  </a:lnTo>
                  <a:lnTo>
                    <a:pt x="0" y="14"/>
                  </a:lnTo>
                  <a:lnTo>
                    <a:pt x="77" y="0"/>
                  </a:lnTo>
                  <a:lnTo>
                    <a:pt x="77" y="185"/>
                  </a:lnTo>
                  <a:lnTo>
                    <a:pt x="102" y="165"/>
                  </a:lnTo>
                  <a:lnTo>
                    <a:pt x="128" y="151"/>
                  </a:lnTo>
                  <a:lnTo>
                    <a:pt x="153" y="142"/>
                  </a:lnTo>
                  <a:lnTo>
                    <a:pt x="176" y="1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GB" dirty="0">
                <a:solidFill>
                  <a:srgbClr val="007CB4"/>
                </a:solidFill>
                <a:latin typeface="Lucida Sans" pitchFamily="34" charset="0"/>
                <a:ea typeface="ＭＳ Ｐゴシック" pitchFamily="34" charset="-128"/>
              </a:endParaRPr>
            </a:p>
          </p:txBody>
        </p:sp>
        <p:sp>
          <p:nvSpPr>
            <p:cNvPr id="12" name="Freeform 1735"/>
            <p:cNvSpPr>
              <a:spLocks/>
            </p:cNvSpPr>
            <p:nvPr/>
          </p:nvSpPr>
          <p:spPr bwMode="auto">
            <a:xfrm>
              <a:off x="3275" y="3109"/>
              <a:ext cx="474" cy="305"/>
            </a:xfrm>
            <a:custGeom>
              <a:avLst/>
              <a:gdLst>
                <a:gd name="T0" fmla="*/ 358 w 475"/>
                <a:gd name="T1" fmla="*/ 0 h 304"/>
                <a:gd name="T2" fmla="*/ 392 w 475"/>
                <a:gd name="T3" fmla="*/ 6 h 304"/>
                <a:gd name="T4" fmla="*/ 423 w 475"/>
                <a:gd name="T5" fmla="*/ 23 h 304"/>
                <a:gd name="T6" fmla="*/ 438 w 475"/>
                <a:gd name="T7" fmla="*/ 37 h 304"/>
                <a:gd name="T8" fmla="*/ 452 w 475"/>
                <a:gd name="T9" fmla="*/ 68 h 304"/>
                <a:gd name="T10" fmla="*/ 452 w 475"/>
                <a:gd name="T11" fmla="*/ 288 h 304"/>
                <a:gd name="T12" fmla="*/ 455 w 475"/>
                <a:gd name="T13" fmla="*/ 293 h 304"/>
                <a:gd name="T14" fmla="*/ 457 w 475"/>
                <a:gd name="T15" fmla="*/ 299 h 304"/>
                <a:gd name="T16" fmla="*/ 381 w 475"/>
                <a:gd name="T17" fmla="*/ 310 h 304"/>
                <a:gd name="T18" fmla="*/ 386 w 475"/>
                <a:gd name="T19" fmla="*/ 305 h 304"/>
                <a:gd name="T20" fmla="*/ 398 w 475"/>
                <a:gd name="T21" fmla="*/ 293 h 304"/>
                <a:gd name="T22" fmla="*/ 398 w 475"/>
                <a:gd name="T23" fmla="*/ 108 h 304"/>
                <a:gd name="T24" fmla="*/ 398 w 475"/>
                <a:gd name="T25" fmla="*/ 91 h 304"/>
                <a:gd name="T26" fmla="*/ 389 w 475"/>
                <a:gd name="T27" fmla="*/ 66 h 304"/>
                <a:gd name="T28" fmla="*/ 381 w 475"/>
                <a:gd name="T29" fmla="*/ 57 h 304"/>
                <a:gd name="T30" fmla="*/ 361 w 475"/>
                <a:gd name="T31" fmla="*/ 43 h 304"/>
                <a:gd name="T32" fmla="*/ 330 w 475"/>
                <a:gd name="T33" fmla="*/ 37 h 304"/>
                <a:gd name="T34" fmla="*/ 310 w 475"/>
                <a:gd name="T35" fmla="*/ 40 h 304"/>
                <a:gd name="T36" fmla="*/ 276 w 475"/>
                <a:gd name="T37" fmla="*/ 60 h 304"/>
                <a:gd name="T38" fmla="*/ 261 w 475"/>
                <a:gd name="T39" fmla="*/ 77 h 304"/>
                <a:gd name="T40" fmla="*/ 261 w 475"/>
                <a:gd name="T41" fmla="*/ 288 h 304"/>
                <a:gd name="T42" fmla="*/ 264 w 475"/>
                <a:gd name="T43" fmla="*/ 293 h 304"/>
                <a:gd name="T44" fmla="*/ 267 w 475"/>
                <a:gd name="T45" fmla="*/ 299 h 304"/>
                <a:gd name="T46" fmla="*/ 194 w 475"/>
                <a:gd name="T47" fmla="*/ 310 h 304"/>
                <a:gd name="T48" fmla="*/ 202 w 475"/>
                <a:gd name="T49" fmla="*/ 305 h 304"/>
                <a:gd name="T50" fmla="*/ 211 w 475"/>
                <a:gd name="T51" fmla="*/ 293 h 304"/>
                <a:gd name="T52" fmla="*/ 211 w 475"/>
                <a:gd name="T53" fmla="*/ 105 h 304"/>
                <a:gd name="T54" fmla="*/ 211 w 475"/>
                <a:gd name="T55" fmla="*/ 88 h 304"/>
                <a:gd name="T56" fmla="*/ 202 w 475"/>
                <a:gd name="T57" fmla="*/ 63 h 304"/>
                <a:gd name="T58" fmla="*/ 185 w 475"/>
                <a:gd name="T59" fmla="*/ 46 h 304"/>
                <a:gd name="T60" fmla="*/ 160 w 475"/>
                <a:gd name="T61" fmla="*/ 37 h 304"/>
                <a:gd name="T62" fmla="*/ 145 w 475"/>
                <a:gd name="T63" fmla="*/ 37 h 304"/>
                <a:gd name="T64" fmla="*/ 108 w 475"/>
                <a:gd name="T65" fmla="*/ 46 h 304"/>
                <a:gd name="T66" fmla="*/ 80 w 475"/>
                <a:gd name="T67" fmla="*/ 68 h 304"/>
                <a:gd name="T68" fmla="*/ 80 w 475"/>
                <a:gd name="T69" fmla="*/ 288 h 304"/>
                <a:gd name="T70" fmla="*/ 83 w 475"/>
                <a:gd name="T71" fmla="*/ 299 h 304"/>
                <a:gd name="T72" fmla="*/ 97 w 475"/>
                <a:gd name="T73" fmla="*/ 310 h 304"/>
                <a:gd name="T74" fmla="*/ 6 w 475"/>
                <a:gd name="T75" fmla="*/ 310 h 304"/>
                <a:gd name="T76" fmla="*/ 20 w 475"/>
                <a:gd name="T77" fmla="*/ 299 h 304"/>
                <a:gd name="T78" fmla="*/ 23 w 475"/>
                <a:gd name="T79" fmla="*/ 288 h 304"/>
                <a:gd name="T80" fmla="*/ 23 w 475"/>
                <a:gd name="T81" fmla="*/ 40 h 304"/>
                <a:gd name="T82" fmla="*/ 18 w 475"/>
                <a:gd name="T83" fmla="*/ 23 h 304"/>
                <a:gd name="T84" fmla="*/ 9 w 475"/>
                <a:gd name="T85" fmla="*/ 17 h 304"/>
                <a:gd name="T86" fmla="*/ 80 w 475"/>
                <a:gd name="T87" fmla="*/ 0 h 304"/>
                <a:gd name="T88" fmla="*/ 80 w 475"/>
                <a:gd name="T89" fmla="*/ 43 h 304"/>
                <a:gd name="T90" fmla="*/ 123 w 475"/>
                <a:gd name="T91" fmla="*/ 14 h 304"/>
                <a:gd name="T92" fmla="*/ 134 w 475"/>
                <a:gd name="T93" fmla="*/ 9 h 304"/>
                <a:gd name="T94" fmla="*/ 160 w 475"/>
                <a:gd name="T95" fmla="*/ 0 h 304"/>
                <a:gd name="T96" fmla="*/ 174 w 475"/>
                <a:gd name="T97" fmla="*/ 0 h 304"/>
                <a:gd name="T98" fmla="*/ 202 w 475"/>
                <a:gd name="T99" fmla="*/ 3 h 304"/>
                <a:gd name="T100" fmla="*/ 228 w 475"/>
                <a:gd name="T101" fmla="*/ 14 h 304"/>
                <a:gd name="T102" fmla="*/ 237 w 475"/>
                <a:gd name="T103" fmla="*/ 23 h 304"/>
                <a:gd name="T104" fmla="*/ 250 w 475"/>
                <a:gd name="T105" fmla="*/ 43 h 304"/>
                <a:gd name="T106" fmla="*/ 256 w 475"/>
                <a:gd name="T107" fmla="*/ 57 h 304"/>
                <a:gd name="T108" fmla="*/ 301 w 475"/>
                <a:gd name="T109" fmla="*/ 17 h 304"/>
                <a:gd name="T110" fmla="*/ 315 w 475"/>
                <a:gd name="T111" fmla="*/ 9 h 304"/>
                <a:gd name="T112" fmla="*/ 344 w 475"/>
                <a:gd name="T113" fmla="*/ 0 h 304"/>
                <a:gd name="T114" fmla="*/ 358 w 475"/>
                <a:gd name="T115" fmla="*/ 0 h 304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475" h="304">
                  <a:moveTo>
                    <a:pt x="364" y="0"/>
                  </a:moveTo>
                  <a:lnTo>
                    <a:pt x="364" y="0"/>
                  </a:lnTo>
                  <a:lnTo>
                    <a:pt x="381" y="0"/>
                  </a:lnTo>
                  <a:lnTo>
                    <a:pt x="398" y="6"/>
                  </a:lnTo>
                  <a:lnTo>
                    <a:pt x="415" y="14"/>
                  </a:lnTo>
                  <a:lnTo>
                    <a:pt x="429" y="23"/>
                  </a:lnTo>
                  <a:lnTo>
                    <a:pt x="444" y="37"/>
                  </a:lnTo>
                  <a:lnTo>
                    <a:pt x="452" y="51"/>
                  </a:lnTo>
                  <a:lnTo>
                    <a:pt x="458" y="68"/>
                  </a:lnTo>
                  <a:lnTo>
                    <a:pt x="458" y="88"/>
                  </a:lnTo>
                  <a:lnTo>
                    <a:pt x="458" y="282"/>
                  </a:lnTo>
                  <a:lnTo>
                    <a:pt x="461" y="287"/>
                  </a:lnTo>
                  <a:lnTo>
                    <a:pt x="463" y="293"/>
                  </a:lnTo>
                  <a:lnTo>
                    <a:pt x="475" y="304"/>
                  </a:lnTo>
                  <a:lnTo>
                    <a:pt x="387" y="304"/>
                  </a:lnTo>
                  <a:lnTo>
                    <a:pt x="392" y="299"/>
                  </a:lnTo>
                  <a:lnTo>
                    <a:pt x="398" y="293"/>
                  </a:lnTo>
                  <a:lnTo>
                    <a:pt x="404" y="287"/>
                  </a:lnTo>
                  <a:lnTo>
                    <a:pt x="404" y="282"/>
                  </a:lnTo>
                  <a:lnTo>
                    <a:pt x="404" y="108"/>
                  </a:lnTo>
                  <a:lnTo>
                    <a:pt x="404" y="91"/>
                  </a:lnTo>
                  <a:lnTo>
                    <a:pt x="401" y="80"/>
                  </a:lnTo>
                  <a:lnTo>
                    <a:pt x="395" y="66"/>
                  </a:lnTo>
                  <a:lnTo>
                    <a:pt x="387" y="57"/>
                  </a:lnTo>
                  <a:lnTo>
                    <a:pt x="378" y="49"/>
                  </a:lnTo>
                  <a:lnTo>
                    <a:pt x="367" y="43"/>
                  </a:lnTo>
                  <a:lnTo>
                    <a:pt x="353" y="37"/>
                  </a:lnTo>
                  <a:lnTo>
                    <a:pt x="336" y="37"/>
                  </a:lnTo>
                  <a:lnTo>
                    <a:pt x="316" y="40"/>
                  </a:lnTo>
                  <a:lnTo>
                    <a:pt x="299" y="46"/>
                  </a:lnTo>
                  <a:lnTo>
                    <a:pt x="282" y="60"/>
                  </a:lnTo>
                  <a:lnTo>
                    <a:pt x="267" y="77"/>
                  </a:lnTo>
                  <a:lnTo>
                    <a:pt x="267" y="85"/>
                  </a:lnTo>
                  <a:lnTo>
                    <a:pt x="267" y="282"/>
                  </a:lnTo>
                  <a:lnTo>
                    <a:pt x="270" y="287"/>
                  </a:lnTo>
                  <a:lnTo>
                    <a:pt x="273" y="293"/>
                  </a:lnTo>
                  <a:lnTo>
                    <a:pt x="285" y="304"/>
                  </a:lnTo>
                  <a:lnTo>
                    <a:pt x="194" y="304"/>
                  </a:lnTo>
                  <a:lnTo>
                    <a:pt x="202" y="299"/>
                  </a:lnTo>
                  <a:lnTo>
                    <a:pt x="208" y="293"/>
                  </a:lnTo>
                  <a:lnTo>
                    <a:pt x="211" y="287"/>
                  </a:lnTo>
                  <a:lnTo>
                    <a:pt x="211" y="282"/>
                  </a:lnTo>
                  <a:lnTo>
                    <a:pt x="211" y="105"/>
                  </a:lnTo>
                  <a:lnTo>
                    <a:pt x="211" y="88"/>
                  </a:lnTo>
                  <a:lnTo>
                    <a:pt x="208" y="74"/>
                  </a:lnTo>
                  <a:lnTo>
                    <a:pt x="202" y="63"/>
                  </a:lnTo>
                  <a:lnTo>
                    <a:pt x="194" y="54"/>
                  </a:lnTo>
                  <a:lnTo>
                    <a:pt x="185" y="46"/>
                  </a:lnTo>
                  <a:lnTo>
                    <a:pt x="174" y="40"/>
                  </a:lnTo>
                  <a:lnTo>
                    <a:pt x="160" y="37"/>
                  </a:lnTo>
                  <a:lnTo>
                    <a:pt x="145" y="37"/>
                  </a:lnTo>
                  <a:lnTo>
                    <a:pt x="125" y="40"/>
                  </a:lnTo>
                  <a:lnTo>
                    <a:pt x="108" y="46"/>
                  </a:lnTo>
                  <a:lnTo>
                    <a:pt x="94" y="54"/>
                  </a:lnTo>
                  <a:lnTo>
                    <a:pt x="80" y="68"/>
                  </a:lnTo>
                  <a:lnTo>
                    <a:pt x="80" y="282"/>
                  </a:lnTo>
                  <a:lnTo>
                    <a:pt x="80" y="287"/>
                  </a:lnTo>
                  <a:lnTo>
                    <a:pt x="83" y="293"/>
                  </a:lnTo>
                  <a:lnTo>
                    <a:pt x="97" y="304"/>
                  </a:lnTo>
                  <a:lnTo>
                    <a:pt x="6" y="304"/>
                  </a:lnTo>
                  <a:lnTo>
                    <a:pt x="15" y="299"/>
                  </a:lnTo>
                  <a:lnTo>
                    <a:pt x="20" y="293"/>
                  </a:lnTo>
                  <a:lnTo>
                    <a:pt x="23" y="287"/>
                  </a:lnTo>
                  <a:lnTo>
                    <a:pt x="23" y="282"/>
                  </a:lnTo>
                  <a:lnTo>
                    <a:pt x="23" y="40"/>
                  </a:lnTo>
                  <a:lnTo>
                    <a:pt x="23" y="31"/>
                  </a:lnTo>
                  <a:lnTo>
                    <a:pt x="18" y="23"/>
                  </a:lnTo>
                  <a:lnTo>
                    <a:pt x="9" y="17"/>
                  </a:lnTo>
                  <a:lnTo>
                    <a:pt x="0" y="14"/>
                  </a:lnTo>
                  <a:lnTo>
                    <a:pt x="80" y="0"/>
                  </a:lnTo>
                  <a:lnTo>
                    <a:pt x="80" y="43"/>
                  </a:lnTo>
                  <a:lnTo>
                    <a:pt x="100" y="29"/>
                  </a:lnTo>
                  <a:lnTo>
                    <a:pt x="123" y="14"/>
                  </a:lnTo>
                  <a:lnTo>
                    <a:pt x="134" y="9"/>
                  </a:lnTo>
                  <a:lnTo>
                    <a:pt x="145" y="3"/>
                  </a:lnTo>
                  <a:lnTo>
                    <a:pt x="160" y="0"/>
                  </a:lnTo>
                  <a:lnTo>
                    <a:pt x="174" y="0"/>
                  </a:lnTo>
                  <a:lnTo>
                    <a:pt x="188" y="0"/>
                  </a:lnTo>
                  <a:lnTo>
                    <a:pt x="202" y="3"/>
                  </a:lnTo>
                  <a:lnTo>
                    <a:pt x="213" y="9"/>
                  </a:lnTo>
                  <a:lnTo>
                    <a:pt x="228" y="14"/>
                  </a:lnTo>
                  <a:lnTo>
                    <a:pt x="239" y="23"/>
                  </a:lnTo>
                  <a:lnTo>
                    <a:pt x="248" y="31"/>
                  </a:lnTo>
                  <a:lnTo>
                    <a:pt x="256" y="43"/>
                  </a:lnTo>
                  <a:lnTo>
                    <a:pt x="262" y="57"/>
                  </a:lnTo>
                  <a:lnTo>
                    <a:pt x="282" y="34"/>
                  </a:lnTo>
                  <a:lnTo>
                    <a:pt x="307" y="17"/>
                  </a:lnTo>
                  <a:lnTo>
                    <a:pt x="321" y="9"/>
                  </a:lnTo>
                  <a:lnTo>
                    <a:pt x="336" y="3"/>
                  </a:lnTo>
                  <a:lnTo>
                    <a:pt x="350" y="0"/>
                  </a:lnTo>
                  <a:lnTo>
                    <a:pt x="36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GB" dirty="0">
                <a:solidFill>
                  <a:srgbClr val="007CB4"/>
                </a:solidFill>
                <a:latin typeface="Lucida Sans" pitchFamily="34" charset="0"/>
                <a:ea typeface="ＭＳ Ｐゴシック" pitchFamily="34" charset="-128"/>
              </a:endParaRPr>
            </a:p>
          </p:txBody>
        </p:sp>
        <p:sp>
          <p:nvSpPr>
            <p:cNvPr id="13" name="Freeform 1736"/>
            <p:cNvSpPr>
              <a:spLocks/>
            </p:cNvSpPr>
            <p:nvPr/>
          </p:nvSpPr>
          <p:spPr bwMode="auto">
            <a:xfrm>
              <a:off x="4071" y="3058"/>
              <a:ext cx="184" cy="362"/>
            </a:xfrm>
            <a:custGeom>
              <a:avLst/>
              <a:gdLst>
                <a:gd name="T0" fmla="*/ 85 w 184"/>
                <a:gd name="T1" fmla="*/ 0 h 361"/>
                <a:gd name="T2" fmla="*/ 85 w 184"/>
                <a:gd name="T3" fmla="*/ 60 h 361"/>
                <a:gd name="T4" fmla="*/ 173 w 184"/>
                <a:gd name="T5" fmla="*/ 60 h 361"/>
                <a:gd name="T6" fmla="*/ 150 w 184"/>
                <a:gd name="T7" fmla="*/ 85 h 361"/>
                <a:gd name="T8" fmla="*/ 82 w 184"/>
                <a:gd name="T9" fmla="*/ 85 h 361"/>
                <a:gd name="T10" fmla="*/ 82 w 184"/>
                <a:gd name="T11" fmla="*/ 273 h 361"/>
                <a:gd name="T12" fmla="*/ 82 w 184"/>
                <a:gd name="T13" fmla="*/ 273 h 361"/>
                <a:gd name="T14" fmla="*/ 85 w 184"/>
                <a:gd name="T15" fmla="*/ 290 h 361"/>
                <a:gd name="T16" fmla="*/ 88 w 184"/>
                <a:gd name="T17" fmla="*/ 302 h 361"/>
                <a:gd name="T18" fmla="*/ 91 w 184"/>
                <a:gd name="T19" fmla="*/ 313 h 361"/>
                <a:gd name="T20" fmla="*/ 99 w 184"/>
                <a:gd name="T21" fmla="*/ 324 h 361"/>
                <a:gd name="T22" fmla="*/ 105 w 184"/>
                <a:gd name="T23" fmla="*/ 330 h 361"/>
                <a:gd name="T24" fmla="*/ 116 w 184"/>
                <a:gd name="T25" fmla="*/ 336 h 361"/>
                <a:gd name="T26" fmla="*/ 128 w 184"/>
                <a:gd name="T27" fmla="*/ 339 h 361"/>
                <a:gd name="T28" fmla="*/ 142 w 184"/>
                <a:gd name="T29" fmla="*/ 341 h 361"/>
                <a:gd name="T30" fmla="*/ 142 w 184"/>
                <a:gd name="T31" fmla="*/ 341 h 361"/>
                <a:gd name="T32" fmla="*/ 156 w 184"/>
                <a:gd name="T33" fmla="*/ 339 h 361"/>
                <a:gd name="T34" fmla="*/ 165 w 184"/>
                <a:gd name="T35" fmla="*/ 336 h 361"/>
                <a:gd name="T36" fmla="*/ 165 w 184"/>
                <a:gd name="T37" fmla="*/ 336 h 361"/>
                <a:gd name="T38" fmla="*/ 184 w 184"/>
                <a:gd name="T39" fmla="*/ 324 h 361"/>
                <a:gd name="T40" fmla="*/ 184 w 184"/>
                <a:gd name="T41" fmla="*/ 324 h 361"/>
                <a:gd name="T42" fmla="*/ 182 w 184"/>
                <a:gd name="T43" fmla="*/ 330 h 361"/>
                <a:gd name="T44" fmla="*/ 179 w 184"/>
                <a:gd name="T45" fmla="*/ 339 h 361"/>
                <a:gd name="T46" fmla="*/ 162 w 184"/>
                <a:gd name="T47" fmla="*/ 353 h 361"/>
                <a:gd name="T48" fmla="*/ 162 w 184"/>
                <a:gd name="T49" fmla="*/ 353 h 361"/>
                <a:gd name="T50" fmla="*/ 153 w 184"/>
                <a:gd name="T51" fmla="*/ 358 h 361"/>
                <a:gd name="T52" fmla="*/ 142 w 184"/>
                <a:gd name="T53" fmla="*/ 364 h 361"/>
                <a:gd name="T54" fmla="*/ 130 w 184"/>
                <a:gd name="T55" fmla="*/ 367 h 361"/>
                <a:gd name="T56" fmla="*/ 119 w 184"/>
                <a:gd name="T57" fmla="*/ 367 h 361"/>
                <a:gd name="T58" fmla="*/ 119 w 184"/>
                <a:gd name="T59" fmla="*/ 367 h 361"/>
                <a:gd name="T60" fmla="*/ 99 w 184"/>
                <a:gd name="T61" fmla="*/ 367 h 361"/>
                <a:gd name="T62" fmla="*/ 82 w 184"/>
                <a:gd name="T63" fmla="*/ 361 h 361"/>
                <a:gd name="T64" fmla="*/ 65 w 184"/>
                <a:gd name="T65" fmla="*/ 353 h 361"/>
                <a:gd name="T66" fmla="*/ 54 w 184"/>
                <a:gd name="T67" fmla="*/ 341 h 361"/>
                <a:gd name="T68" fmla="*/ 54 w 184"/>
                <a:gd name="T69" fmla="*/ 341 h 361"/>
                <a:gd name="T70" fmla="*/ 42 w 184"/>
                <a:gd name="T71" fmla="*/ 330 h 361"/>
                <a:gd name="T72" fmla="*/ 34 w 184"/>
                <a:gd name="T73" fmla="*/ 313 h 361"/>
                <a:gd name="T74" fmla="*/ 31 w 184"/>
                <a:gd name="T75" fmla="*/ 296 h 361"/>
                <a:gd name="T76" fmla="*/ 28 w 184"/>
                <a:gd name="T77" fmla="*/ 273 h 361"/>
                <a:gd name="T78" fmla="*/ 28 w 184"/>
                <a:gd name="T79" fmla="*/ 85 h 361"/>
                <a:gd name="T80" fmla="*/ 0 w 184"/>
                <a:gd name="T81" fmla="*/ 85 h 361"/>
                <a:gd name="T82" fmla="*/ 85 w 184"/>
                <a:gd name="T83" fmla="*/ 0 h 361"/>
                <a:gd name="T84" fmla="*/ 85 w 184"/>
                <a:gd name="T85" fmla="*/ 0 h 36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84" h="361">
                  <a:moveTo>
                    <a:pt x="85" y="0"/>
                  </a:moveTo>
                  <a:lnTo>
                    <a:pt x="85" y="60"/>
                  </a:lnTo>
                  <a:lnTo>
                    <a:pt x="173" y="60"/>
                  </a:lnTo>
                  <a:lnTo>
                    <a:pt x="150" y="85"/>
                  </a:lnTo>
                  <a:lnTo>
                    <a:pt x="82" y="85"/>
                  </a:lnTo>
                  <a:lnTo>
                    <a:pt x="82" y="267"/>
                  </a:lnTo>
                  <a:lnTo>
                    <a:pt x="85" y="284"/>
                  </a:lnTo>
                  <a:lnTo>
                    <a:pt x="88" y="296"/>
                  </a:lnTo>
                  <a:lnTo>
                    <a:pt x="91" y="307"/>
                  </a:lnTo>
                  <a:lnTo>
                    <a:pt x="99" y="318"/>
                  </a:lnTo>
                  <a:lnTo>
                    <a:pt x="105" y="324"/>
                  </a:lnTo>
                  <a:lnTo>
                    <a:pt x="116" y="330"/>
                  </a:lnTo>
                  <a:lnTo>
                    <a:pt x="128" y="333"/>
                  </a:lnTo>
                  <a:lnTo>
                    <a:pt x="142" y="335"/>
                  </a:lnTo>
                  <a:lnTo>
                    <a:pt x="156" y="333"/>
                  </a:lnTo>
                  <a:lnTo>
                    <a:pt x="165" y="330"/>
                  </a:lnTo>
                  <a:lnTo>
                    <a:pt x="184" y="318"/>
                  </a:lnTo>
                  <a:lnTo>
                    <a:pt x="182" y="324"/>
                  </a:lnTo>
                  <a:lnTo>
                    <a:pt x="179" y="333"/>
                  </a:lnTo>
                  <a:lnTo>
                    <a:pt x="162" y="347"/>
                  </a:lnTo>
                  <a:lnTo>
                    <a:pt x="153" y="352"/>
                  </a:lnTo>
                  <a:lnTo>
                    <a:pt x="142" y="358"/>
                  </a:lnTo>
                  <a:lnTo>
                    <a:pt x="130" y="361"/>
                  </a:lnTo>
                  <a:lnTo>
                    <a:pt x="119" y="361"/>
                  </a:lnTo>
                  <a:lnTo>
                    <a:pt x="99" y="361"/>
                  </a:lnTo>
                  <a:lnTo>
                    <a:pt x="82" y="355"/>
                  </a:lnTo>
                  <a:lnTo>
                    <a:pt x="65" y="347"/>
                  </a:lnTo>
                  <a:lnTo>
                    <a:pt x="54" y="335"/>
                  </a:lnTo>
                  <a:lnTo>
                    <a:pt x="42" y="324"/>
                  </a:lnTo>
                  <a:lnTo>
                    <a:pt x="34" y="307"/>
                  </a:lnTo>
                  <a:lnTo>
                    <a:pt x="31" y="290"/>
                  </a:lnTo>
                  <a:lnTo>
                    <a:pt x="28" y="267"/>
                  </a:lnTo>
                  <a:lnTo>
                    <a:pt x="28" y="85"/>
                  </a:lnTo>
                  <a:lnTo>
                    <a:pt x="0" y="85"/>
                  </a:lnTo>
                  <a:lnTo>
                    <a:pt x="8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GB" dirty="0">
                <a:solidFill>
                  <a:srgbClr val="007CB4"/>
                </a:solidFill>
                <a:latin typeface="Lucida Sans" pitchFamily="34" charset="0"/>
                <a:ea typeface="ＭＳ Ｐゴシック" pitchFamily="34" charset="-128"/>
              </a:endParaRPr>
            </a:p>
          </p:txBody>
        </p:sp>
        <p:sp>
          <p:nvSpPr>
            <p:cNvPr id="14" name="Freeform 1737"/>
            <p:cNvSpPr>
              <a:spLocks noEditPoints="1"/>
            </p:cNvSpPr>
            <p:nvPr/>
          </p:nvSpPr>
          <p:spPr bwMode="auto">
            <a:xfrm>
              <a:off x="4253" y="3109"/>
              <a:ext cx="282" cy="311"/>
            </a:xfrm>
            <a:custGeom>
              <a:avLst/>
              <a:gdLst>
                <a:gd name="T0" fmla="*/ 138 w 284"/>
                <a:gd name="T1" fmla="*/ 0 h 310"/>
                <a:gd name="T2" fmla="*/ 178 w 284"/>
                <a:gd name="T3" fmla="*/ 6 h 310"/>
                <a:gd name="T4" fmla="*/ 211 w 284"/>
                <a:gd name="T5" fmla="*/ 23 h 310"/>
                <a:gd name="T6" fmla="*/ 223 w 284"/>
                <a:gd name="T7" fmla="*/ 34 h 310"/>
                <a:gd name="T8" fmla="*/ 249 w 284"/>
                <a:gd name="T9" fmla="*/ 63 h 310"/>
                <a:gd name="T10" fmla="*/ 257 w 284"/>
                <a:gd name="T11" fmla="*/ 80 h 310"/>
                <a:gd name="T12" fmla="*/ 269 w 284"/>
                <a:gd name="T13" fmla="*/ 117 h 310"/>
                <a:gd name="T14" fmla="*/ 272 w 284"/>
                <a:gd name="T15" fmla="*/ 162 h 310"/>
                <a:gd name="T16" fmla="*/ 272 w 284"/>
                <a:gd name="T17" fmla="*/ 180 h 310"/>
                <a:gd name="T18" fmla="*/ 260 w 284"/>
                <a:gd name="T19" fmla="*/ 216 h 310"/>
                <a:gd name="T20" fmla="*/ 255 w 284"/>
                <a:gd name="T21" fmla="*/ 236 h 310"/>
                <a:gd name="T22" fmla="*/ 232 w 284"/>
                <a:gd name="T23" fmla="*/ 268 h 310"/>
                <a:gd name="T24" fmla="*/ 208 w 284"/>
                <a:gd name="T25" fmla="*/ 296 h 310"/>
                <a:gd name="T26" fmla="*/ 192 w 284"/>
                <a:gd name="T27" fmla="*/ 305 h 310"/>
                <a:gd name="T28" fmla="*/ 155 w 284"/>
                <a:gd name="T29" fmla="*/ 316 h 310"/>
                <a:gd name="T30" fmla="*/ 136 w 284"/>
                <a:gd name="T31" fmla="*/ 316 h 310"/>
                <a:gd name="T32" fmla="*/ 87 w 284"/>
                <a:gd name="T33" fmla="*/ 310 h 310"/>
                <a:gd name="T34" fmla="*/ 68 w 284"/>
                <a:gd name="T35" fmla="*/ 299 h 310"/>
                <a:gd name="T36" fmla="*/ 45 w 284"/>
                <a:gd name="T37" fmla="*/ 279 h 310"/>
                <a:gd name="T38" fmla="*/ 36 w 284"/>
                <a:gd name="T39" fmla="*/ 270 h 310"/>
                <a:gd name="T40" fmla="*/ 11 w 284"/>
                <a:gd name="T41" fmla="*/ 219 h 310"/>
                <a:gd name="T42" fmla="*/ 0 w 284"/>
                <a:gd name="T43" fmla="*/ 162 h 310"/>
                <a:gd name="T44" fmla="*/ 2 w 284"/>
                <a:gd name="T45" fmla="*/ 137 h 310"/>
                <a:gd name="T46" fmla="*/ 11 w 284"/>
                <a:gd name="T47" fmla="*/ 100 h 310"/>
                <a:gd name="T48" fmla="*/ 19 w 284"/>
                <a:gd name="T49" fmla="*/ 80 h 310"/>
                <a:gd name="T50" fmla="*/ 39 w 284"/>
                <a:gd name="T51" fmla="*/ 49 h 310"/>
                <a:gd name="T52" fmla="*/ 68 w 284"/>
                <a:gd name="T53" fmla="*/ 23 h 310"/>
                <a:gd name="T54" fmla="*/ 79 w 284"/>
                <a:gd name="T55" fmla="*/ 12 h 310"/>
                <a:gd name="T56" fmla="*/ 116 w 284"/>
                <a:gd name="T57" fmla="*/ 0 h 310"/>
                <a:gd name="T58" fmla="*/ 138 w 284"/>
                <a:gd name="T59" fmla="*/ 0 h 310"/>
                <a:gd name="T60" fmla="*/ 133 w 284"/>
                <a:gd name="T61" fmla="*/ 23 h 310"/>
                <a:gd name="T62" fmla="*/ 96 w 284"/>
                <a:gd name="T63" fmla="*/ 34 h 310"/>
                <a:gd name="T64" fmla="*/ 71 w 284"/>
                <a:gd name="T65" fmla="*/ 66 h 310"/>
                <a:gd name="T66" fmla="*/ 68 w 284"/>
                <a:gd name="T67" fmla="*/ 85 h 310"/>
                <a:gd name="T68" fmla="*/ 59 w 284"/>
                <a:gd name="T69" fmla="*/ 131 h 310"/>
                <a:gd name="T70" fmla="*/ 59 w 284"/>
                <a:gd name="T71" fmla="*/ 165 h 310"/>
                <a:gd name="T72" fmla="*/ 68 w 284"/>
                <a:gd name="T73" fmla="*/ 216 h 310"/>
                <a:gd name="T74" fmla="*/ 79 w 284"/>
                <a:gd name="T75" fmla="*/ 256 h 310"/>
                <a:gd name="T76" fmla="*/ 90 w 284"/>
                <a:gd name="T77" fmla="*/ 273 h 310"/>
                <a:gd name="T78" fmla="*/ 121 w 284"/>
                <a:gd name="T79" fmla="*/ 290 h 310"/>
                <a:gd name="T80" fmla="*/ 141 w 284"/>
                <a:gd name="T81" fmla="*/ 290 h 310"/>
                <a:gd name="T82" fmla="*/ 175 w 284"/>
                <a:gd name="T83" fmla="*/ 279 h 310"/>
                <a:gd name="T84" fmla="*/ 201 w 284"/>
                <a:gd name="T85" fmla="*/ 251 h 310"/>
                <a:gd name="T86" fmla="*/ 208 w 284"/>
                <a:gd name="T87" fmla="*/ 231 h 310"/>
                <a:gd name="T88" fmla="*/ 212 w 284"/>
                <a:gd name="T89" fmla="*/ 185 h 310"/>
                <a:gd name="T90" fmla="*/ 212 w 284"/>
                <a:gd name="T91" fmla="*/ 151 h 310"/>
                <a:gd name="T92" fmla="*/ 207 w 284"/>
                <a:gd name="T93" fmla="*/ 85 h 310"/>
                <a:gd name="T94" fmla="*/ 195 w 284"/>
                <a:gd name="T95" fmla="*/ 60 h 310"/>
                <a:gd name="T96" fmla="*/ 178 w 284"/>
                <a:gd name="T97" fmla="*/ 40 h 310"/>
                <a:gd name="T98" fmla="*/ 158 w 284"/>
                <a:gd name="T99" fmla="*/ 29 h 310"/>
                <a:gd name="T100" fmla="*/ 133 w 284"/>
                <a:gd name="T101" fmla="*/ 23 h 31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284" h="310">
                  <a:moveTo>
                    <a:pt x="144" y="0"/>
                  </a:moveTo>
                  <a:lnTo>
                    <a:pt x="144" y="0"/>
                  </a:lnTo>
                  <a:lnTo>
                    <a:pt x="164" y="0"/>
                  </a:lnTo>
                  <a:lnTo>
                    <a:pt x="184" y="6"/>
                  </a:lnTo>
                  <a:lnTo>
                    <a:pt x="204" y="12"/>
                  </a:lnTo>
                  <a:lnTo>
                    <a:pt x="221" y="23"/>
                  </a:lnTo>
                  <a:lnTo>
                    <a:pt x="235" y="34"/>
                  </a:lnTo>
                  <a:lnTo>
                    <a:pt x="250" y="49"/>
                  </a:lnTo>
                  <a:lnTo>
                    <a:pt x="261" y="63"/>
                  </a:lnTo>
                  <a:lnTo>
                    <a:pt x="269" y="80"/>
                  </a:lnTo>
                  <a:lnTo>
                    <a:pt x="275" y="100"/>
                  </a:lnTo>
                  <a:lnTo>
                    <a:pt x="281" y="117"/>
                  </a:lnTo>
                  <a:lnTo>
                    <a:pt x="284" y="137"/>
                  </a:lnTo>
                  <a:lnTo>
                    <a:pt x="284" y="156"/>
                  </a:lnTo>
                  <a:lnTo>
                    <a:pt x="284" y="174"/>
                  </a:lnTo>
                  <a:lnTo>
                    <a:pt x="278" y="193"/>
                  </a:lnTo>
                  <a:lnTo>
                    <a:pt x="272" y="210"/>
                  </a:lnTo>
                  <a:lnTo>
                    <a:pt x="267" y="230"/>
                  </a:lnTo>
                  <a:lnTo>
                    <a:pt x="255" y="247"/>
                  </a:lnTo>
                  <a:lnTo>
                    <a:pt x="244" y="262"/>
                  </a:lnTo>
                  <a:lnTo>
                    <a:pt x="230" y="276"/>
                  </a:lnTo>
                  <a:lnTo>
                    <a:pt x="215" y="290"/>
                  </a:lnTo>
                  <a:lnTo>
                    <a:pt x="198" y="299"/>
                  </a:lnTo>
                  <a:lnTo>
                    <a:pt x="181" y="304"/>
                  </a:lnTo>
                  <a:lnTo>
                    <a:pt x="161" y="310"/>
                  </a:lnTo>
                  <a:lnTo>
                    <a:pt x="142" y="310"/>
                  </a:lnTo>
                  <a:lnTo>
                    <a:pt x="110" y="307"/>
                  </a:lnTo>
                  <a:lnTo>
                    <a:pt x="93" y="304"/>
                  </a:lnTo>
                  <a:lnTo>
                    <a:pt x="82" y="299"/>
                  </a:lnTo>
                  <a:lnTo>
                    <a:pt x="68" y="293"/>
                  </a:lnTo>
                  <a:lnTo>
                    <a:pt x="56" y="284"/>
                  </a:lnTo>
                  <a:lnTo>
                    <a:pt x="45" y="273"/>
                  </a:lnTo>
                  <a:lnTo>
                    <a:pt x="36" y="264"/>
                  </a:lnTo>
                  <a:lnTo>
                    <a:pt x="19" y="239"/>
                  </a:lnTo>
                  <a:lnTo>
                    <a:pt x="11" y="213"/>
                  </a:lnTo>
                  <a:lnTo>
                    <a:pt x="2" y="185"/>
                  </a:lnTo>
                  <a:lnTo>
                    <a:pt x="0" y="156"/>
                  </a:lnTo>
                  <a:lnTo>
                    <a:pt x="2" y="137"/>
                  </a:lnTo>
                  <a:lnTo>
                    <a:pt x="5" y="117"/>
                  </a:lnTo>
                  <a:lnTo>
                    <a:pt x="11" y="100"/>
                  </a:lnTo>
                  <a:lnTo>
                    <a:pt x="19" y="80"/>
                  </a:lnTo>
                  <a:lnTo>
                    <a:pt x="28" y="63"/>
                  </a:lnTo>
                  <a:lnTo>
                    <a:pt x="39" y="49"/>
                  </a:lnTo>
                  <a:lnTo>
                    <a:pt x="54" y="34"/>
                  </a:lnTo>
                  <a:lnTo>
                    <a:pt x="68" y="23"/>
                  </a:lnTo>
                  <a:lnTo>
                    <a:pt x="85" y="12"/>
                  </a:lnTo>
                  <a:lnTo>
                    <a:pt x="105" y="6"/>
                  </a:lnTo>
                  <a:lnTo>
                    <a:pt x="122" y="0"/>
                  </a:lnTo>
                  <a:lnTo>
                    <a:pt x="144" y="0"/>
                  </a:lnTo>
                  <a:close/>
                  <a:moveTo>
                    <a:pt x="139" y="23"/>
                  </a:moveTo>
                  <a:lnTo>
                    <a:pt x="139" y="23"/>
                  </a:lnTo>
                  <a:lnTo>
                    <a:pt x="119" y="26"/>
                  </a:lnTo>
                  <a:lnTo>
                    <a:pt x="102" y="34"/>
                  </a:lnTo>
                  <a:lnTo>
                    <a:pt x="88" y="49"/>
                  </a:lnTo>
                  <a:lnTo>
                    <a:pt x="76" y="66"/>
                  </a:lnTo>
                  <a:lnTo>
                    <a:pt x="68" y="85"/>
                  </a:lnTo>
                  <a:lnTo>
                    <a:pt x="62" y="108"/>
                  </a:lnTo>
                  <a:lnTo>
                    <a:pt x="59" y="131"/>
                  </a:lnTo>
                  <a:lnTo>
                    <a:pt x="59" y="159"/>
                  </a:lnTo>
                  <a:lnTo>
                    <a:pt x="62" y="185"/>
                  </a:lnTo>
                  <a:lnTo>
                    <a:pt x="68" y="210"/>
                  </a:lnTo>
                  <a:lnTo>
                    <a:pt x="73" y="230"/>
                  </a:lnTo>
                  <a:lnTo>
                    <a:pt x="85" y="250"/>
                  </a:lnTo>
                  <a:lnTo>
                    <a:pt x="96" y="267"/>
                  </a:lnTo>
                  <a:lnTo>
                    <a:pt x="113" y="279"/>
                  </a:lnTo>
                  <a:lnTo>
                    <a:pt x="127" y="284"/>
                  </a:lnTo>
                  <a:lnTo>
                    <a:pt x="147" y="284"/>
                  </a:lnTo>
                  <a:lnTo>
                    <a:pt x="164" y="282"/>
                  </a:lnTo>
                  <a:lnTo>
                    <a:pt x="181" y="273"/>
                  </a:lnTo>
                  <a:lnTo>
                    <a:pt x="196" y="262"/>
                  </a:lnTo>
                  <a:lnTo>
                    <a:pt x="207" y="245"/>
                  </a:lnTo>
                  <a:lnTo>
                    <a:pt x="215" y="225"/>
                  </a:lnTo>
                  <a:lnTo>
                    <a:pt x="221" y="202"/>
                  </a:lnTo>
                  <a:lnTo>
                    <a:pt x="224" y="179"/>
                  </a:lnTo>
                  <a:lnTo>
                    <a:pt x="224" y="151"/>
                  </a:lnTo>
                  <a:lnTo>
                    <a:pt x="221" y="117"/>
                  </a:lnTo>
                  <a:lnTo>
                    <a:pt x="213" y="85"/>
                  </a:lnTo>
                  <a:lnTo>
                    <a:pt x="201" y="60"/>
                  </a:lnTo>
                  <a:lnTo>
                    <a:pt x="184" y="40"/>
                  </a:lnTo>
                  <a:lnTo>
                    <a:pt x="176" y="31"/>
                  </a:lnTo>
                  <a:lnTo>
                    <a:pt x="164" y="29"/>
                  </a:lnTo>
                  <a:lnTo>
                    <a:pt x="150" y="23"/>
                  </a:lnTo>
                  <a:lnTo>
                    <a:pt x="139" y="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GB" dirty="0">
                <a:solidFill>
                  <a:srgbClr val="007CB4"/>
                </a:solidFill>
                <a:latin typeface="Lucida Sans" pitchFamily="34" charset="0"/>
                <a:ea typeface="ＭＳ Ｐゴシック" pitchFamily="34" charset="-128"/>
              </a:endParaRPr>
            </a:p>
          </p:txBody>
        </p:sp>
        <p:sp>
          <p:nvSpPr>
            <p:cNvPr id="15" name="Freeform 1738"/>
            <p:cNvSpPr>
              <a:spLocks/>
            </p:cNvSpPr>
            <p:nvPr/>
          </p:nvSpPr>
          <p:spPr bwMode="auto">
            <a:xfrm>
              <a:off x="4547" y="3109"/>
              <a:ext cx="284" cy="305"/>
            </a:xfrm>
            <a:custGeom>
              <a:avLst/>
              <a:gdLst>
                <a:gd name="T0" fmla="*/ 170 w 284"/>
                <a:gd name="T1" fmla="*/ 0 h 304"/>
                <a:gd name="T2" fmla="*/ 219 w 284"/>
                <a:gd name="T3" fmla="*/ 12 h 304"/>
                <a:gd name="T4" fmla="*/ 239 w 284"/>
                <a:gd name="T5" fmla="*/ 23 h 304"/>
                <a:gd name="T6" fmla="*/ 253 w 284"/>
                <a:gd name="T7" fmla="*/ 43 h 304"/>
                <a:gd name="T8" fmla="*/ 264 w 284"/>
                <a:gd name="T9" fmla="*/ 63 h 304"/>
                <a:gd name="T10" fmla="*/ 267 w 284"/>
                <a:gd name="T11" fmla="*/ 88 h 304"/>
                <a:gd name="T12" fmla="*/ 267 w 284"/>
                <a:gd name="T13" fmla="*/ 288 h 304"/>
                <a:gd name="T14" fmla="*/ 270 w 284"/>
                <a:gd name="T15" fmla="*/ 299 h 304"/>
                <a:gd name="T16" fmla="*/ 284 w 284"/>
                <a:gd name="T17" fmla="*/ 310 h 304"/>
                <a:gd name="T18" fmla="*/ 196 w 284"/>
                <a:gd name="T19" fmla="*/ 310 h 304"/>
                <a:gd name="T20" fmla="*/ 207 w 284"/>
                <a:gd name="T21" fmla="*/ 299 h 304"/>
                <a:gd name="T22" fmla="*/ 213 w 284"/>
                <a:gd name="T23" fmla="*/ 288 h 304"/>
                <a:gd name="T24" fmla="*/ 213 w 284"/>
                <a:gd name="T25" fmla="*/ 111 h 304"/>
                <a:gd name="T26" fmla="*/ 207 w 284"/>
                <a:gd name="T27" fmla="*/ 80 h 304"/>
                <a:gd name="T28" fmla="*/ 196 w 284"/>
                <a:gd name="T29" fmla="*/ 57 h 304"/>
                <a:gd name="T30" fmla="*/ 173 w 284"/>
                <a:gd name="T31" fmla="*/ 43 h 304"/>
                <a:gd name="T32" fmla="*/ 145 w 284"/>
                <a:gd name="T33" fmla="*/ 37 h 304"/>
                <a:gd name="T34" fmla="*/ 125 w 284"/>
                <a:gd name="T35" fmla="*/ 40 h 304"/>
                <a:gd name="T36" fmla="*/ 108 w 284"/>
                <a:gd name="T37" fmla="*/ 49 h 304"/>
                <a:gd name="T38" fmla="*/ 79 w 284"/>
                <a:gd name="T39" fmla="*/ 71 h 304"/>
                <a:gd name="T40" fmla="*/ 79 w 284"/>
                <a:gd name="T41" fmla="*/ 288 h 304"/>
                <a:gd name="T42" fmla="*/ 82 w 284"/>
                <a:gd name="T43" fmla="*/ 299 h 304"/>
                <a:gd name="T44" fmla="*/ 97 w 284"/>
                <a:gd name="T45" fmla="*/ 310 h 304"/>
                <a:gd name="T46" fmla="*/ 6 w 284"/>
                <a:gd name="T47" fmla="*/ 310 h 304"/>
                <a:gd name="T48" fmla="*/ 17 w 284"/>
                <a:gd name="T49" fmla="*/ 299 h 304"/>
                <a:gd name="T50" fmla="*/ 23 w 284"/>
                <a:gd name="T51" fmla="*/ 288 h 304"/>
                <a:gd name="T52" fmla="*/ 23 w 284"/>
                <a:gd name="T53" fmla="*/ 40 h 304"/>
                <a:gd name="T54" fmla="*/ 17 w 284"/>
                <a:gd name="T55" fmla="*/ 26 h 304"/>
                <a:gd name="T56" fmla="*/ 0 w 284"/>
                <a:gd name="T57" fmla="*/ 14 h 304"/>
                <a:gd name="T58" fmla="*/ 79 w 284"/>
                <a:gd name="T59" fmla="*/ 46 h 304"/>
                <a:gd name="T60" fmla="*/ 97 w 284"/>
                <a:gd name="T61" fmla="*/ 29 h 304"/>
                <a:gd name="T62" fmla="*/ 119 w 284"/>
                <a:gd name="T63" fmla="*/ 14 h 304"/>
                <a:gd name="T64" fmla="*/ 145 w 284"/>
                <a:gd name="T65" fmla="*/ 3 h 304"/>
                <a:gd name="T66" fmla="*/ 170 w 284"/>
                <a:gd name="T67" fmla="*/ 0 h 30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84" h="304">
                  <a:moveTo>
                    <a:pt x="170" y="0"/>
                  </a:moveTo>
                  <a:lnTo>
                    <a:pt x="170" y="0"/>
                  </a:lnTo>
                  <a:lnTo>
                    <a:pt x="196" y="3"/>
                  </a:lnTo>
                  <a:lnTo>
                    <a:pt x="219" y="12"/>
                  </a:lnTo>
                  <a:lnTo>
                    <a:pt x="239" y="23"/>
                  </a:lnTo>
                  <a:lnTo>
                    <a:pt x="253" y="43"/>
                  </a:lnTo>
                  <a:lnTo>
                    <a:pt x="258" y="51"/>
                  </a:lnTo>
                  <a:lnTo>
                    <a:pt x="264" y="63"/>
                  </a:lnTo>
                  <a:lnTo>
                    <a:pt x="267" y="77"/>
                  </a:lnTo>
                  <a:lnTo>
                    <a:pt x="267" y="88"/>
                  </a:lnTo>
                  <a:lnTo>
                    <a:pt x="267" y="282"/>
                  </a:lnTo>
                  <a:lnTo>
                    <a:pt x="267" y="287"/>
                  </a:lnTo>
                  <a:lnTo>
                    <a:pt x="270" y="293"/>
                  </a:lnTo>
                  <a:lnTo>
                    <a:pt x="284" y="304"/>
                  </a:lnTo>
                  <a:lnTo>
                    <a:pt x="196" y="304"/>
                  </a:lnTo>
                  <a:lnTo>
                    <a:pt x="202" y="301"/>
                  </a:lnTo>
                  <a:lnTo>
                    <a:pt x="207" y="293"/>
                  </a:lnTo>
                  <a:lnTo>
                    <a:pt x="210" y="287"/>
                  </a:lnTo>
                  <a:lnTo>
                    <a:pt x="213" y="282"/>
                  </a:lnTo>
                  <a:lnTo>
                    <a:pt x="213" y="111"/>
                  </a:lnTo>
                  <a:lnTo>
                    <a:pt x="210" y="94"/>
                  </a:lnTo>
                  <a:lnTo>
                    <a:pt x="207" y="80"/>
                  </a:lnTo>
                  <a:lnTo>
                    <a:pt x="202" y="66"/>
                  </a:lnTo>
                  <a:lnTo>
                    <a:pt x="196" y="57"/>
                  </a:lnTo>
                  <a:lnTo>
                    <a:pt x="185" y="49"/>
                  </a:lnTo>
                  <a:lnTo>
                    <a:pt x="173" y="43"/>
                  </a:lnTo>
                  <a:lnTo>
                    <a:pt x="159" y="40"/>
                  </a:lnTo>
                  <a:lnTo>
                    <a:pt x="145" y="37"/>
                  </a:lnTo>
                  <a:lnTo>
                    <a:pt x="125" y="40"/>
                  </a:lnTo>
                  <a:lnTo>
                    <a:pt x="108" y="49"/>
                  </a:lnTo>
                  <a:lnTo>
                    <a:pt x="91" y="57"/>
                  </a:lnTo>
                  <a:lnTo>
                    <a:pt x="79" y="71"/>
                  </a:lnTo>
                  <a:lnTo>
                    <a:pt x="79" y="282"/>
                  </a:lnTo>
                  <a:lnTo>
                    <a:pt x="79" y="287"/>
                  </a:lnTo>
                  <a:lnTo>
                    <a:pt x="82" y="293"/>
                  </a:lnTo>
                  <a:lnTo>
                    <a:pt x="97" y="304"/>
                  </a:lnTo>
                  <a:lnTo>
                    <a:pt x="6" y="304"/>
                  </a:lnTo>
                  <a:lnTo>
                    <a:pt x="14" y="301"/>
                  </a:lnTo>
                  <a:lnTo>
                    <a:pt x="17" y="293"/>
                  </a:lnTo>
                  <a:lnTo>
                    <a:pt x="20" y="287"/>
                  </a:lnTo>
                  <a:lnTo>
                    <a:pt x="23" y="282"/>
                  </a:lnTo>
                  <a:lnTo>
                    <a:pt x="23" y="40"/>
                  </a:lnTo>
                  <a:lnTo>
                    <a:pt x="20" y="31"/>
                  </a:lnTo>
                  <a:lnTo>
                    <a:pt x="17" y="26"/>
                  </a:lnTo>
                  <a:lnTo>
                    <a:pt x="11" y="20"/>
                  </a:lnTo>
                  <a:lnTo>
                    <a:pt x="0" y="14"/>
                  </a:lnTo>
                  <a:lnTo>
                    <a:pt x="79" y="0"/>
                  </a:lnTo>
                  <a:lnTo>
                    <a:pt x="79" y="46"/>
                  </a:lnTo>
                  <a:lnTo>
                    <a:pt x="97" y="29"/>
                  </a:lnTo>
                  <a:lnTo>
                    <a:pt x="119" y="14"/>
                  </a:lnTo>
                  <a:lnTo>
                    <a:pt x="133" y="9"/>
                  </a:lnTo>
                  <a:lnTo>
                    <a:pt x="145" y="3"/>
                  </a:lnTo>
                  <a:lnTo>
                    <a:pt x="159" y="0"/>
                  </a:lnTo>
                  <a:lnTo>
                    <a:pt x="17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GB" dirty="0">
                <a:solidFill>
                  <a:srgbClr val="007CB4"/>
                </a:solidFill>
                <a:latin typeface="Lucida Sans" pitchFamily="34" charset="0"/>
                <a:ea typeface="ＭＳ Ｐゴシック" pitchFamily="34" charset="-128"/>
              </a:endParaRPr>
            </a:p>
          </p:txBody>
        </p:sp>
        <p:sp>
          <p:nvSpPr>
            <p:cNvPr id="16" name="Freeform 1739"/>
            <p:cNvSpPr>
              <a:spLocks/>
            </p:cNvSpPr>
            <p:nvPr/>
          </p:nvSpPr>
          <p:spPr bwMode="auto">
            <a:xfrm>
              <a:off x="3764" y="3109"/>
              <a:ext cx="292" cy="453"/>
            </a:xfrm>
            <a:custGeom>
              <a:avLst/>
              <a:gdLst>
                <a:gd name="T0" fmla="*/ 275 w 293"/>
                <a:gd name="T1" fmla="*/ 85 h 452"/>
                <a:gd name="T2" fmla="*/ 244 w 293"/>
                <a:gd name="T3" fmla="*/ 37 h 452"/>
                <a:gd name="T4" fmla="*/ 224 w 293"/>
                <a:gd name="T5" fmla="*/ 20 h 452"/>
                <a:gd name="T6" fmla="*/ 204 w 293"/>
                <a:gd name="T7" fmla="*/ 9 h 452"/>
                <a:gd name="T8" fmla="*/ 159 w 293"/>
                <a:gd name="T9" fmla="*/ 0 h 452"/>
                <a:gd name="T10" fmla="*/ 139 w 293"/>
                <a:gd name="T11" fmla="*/ 3 h 452"/>
                <a:gd name="T12" fmla="*/ 114 w 293"/>
                <a:gd name="T13" fmla="*/ 12 h 452"/>
                <a:gd name="T14" fmla="*/ 77 w 293"/>
                <a:gd name="T15" fmla="*/ 40 h 452"/>
                <a:gd name="T16" fmla="*/ 0 w 293"/>
                <a:gd name="T17" fmla="*/ 17 h 452"/>
                <a:gd name="T18" fmla="*/ 9 w 293"/>
                <a:gd name="T19" fmla="*/ 20 h 452"/>
                <a:gd name="T20" fmla="*/ 20 w 293"/>
                <a:gd name="T21" fmla="*/ 34 h 452"/>
                <a:gd name="T22" fmla="*/ 23 w 293"/>
                <a:gd name="T23" fmla="*/ 432 h 452"/>
                <a:gd name="T24" fmla="*/ 20 w 293"/>
                <a:gd name="T25" fmla="*/ 441 h 452"/>
                <a:gd name="T26" fmla="*/ 11 w 293"/>
                <a:gd name="T27" fmla="*/ 455 h 452"/>
                <a:gd name="T28" fmla="*/ 94 w 293"/>
                <a:gd name="T29" fmla="*/ 458 h 452"/>
                <a:gd name="T30" fmla="*/ 88 w 293"/>
                <a:gd name="T31" fmla="*/ 455 h 452"/>
                <a:gd name="T32" fmla="*/ 80 w 293"/>
                <a:gd name="T33" fmla="*/ 441 h 452"/>
                <a:gd name="T34" fmla="*/ 77 w 293"/>
                <a:gd name="T35" fmla="*/ 68 h 452"/>
                <a:gd name="T36" fmla="*/ 91 w 293"/>
                <a:gd name="T37" fmla="*/ 54 h 452"/>
                <a:gd name="T38" fmla="*/ 105 w 293"/>
                <a:gd name="T39" fmla="*/ 46 h 452"/>
                <a:gd name="T40" fmla="*/ 142 w 293"/>
                <a:gd name="T41" fmla="*/ 34 h 452"/>
                <a:gd name="T42" fmla="*/ 153 w 293"/>
                <a:gd name="T43" fmla="*/ 37 h 452"/>
                <a:gd name="T44" fmla="*/ 184 w 293"/>
                <a:gd name="T45" fmla="*/ 51 h 452"/>
                <a:gd name="T46" fmla="*/ 199 w 293"/>
                <a:gd name="T47" fmla="*/ 63 h 452"/>
                <a:gd name="T48" fmla="*/ 218 w 293"/>
                <a:gd name="T49" fmla="*/ 100 h 452"/>
                <a:gd name="T50" fmla="*/ 224 w 293"/>
                <a:gd name="T51" fmla="*/ 156 h 452"/>
                <a:gd name="T52" fmla="*/ 224 w 293"/>
                <a:gd name="T53" fmla="*/ 185 h 452"/>
                <a:gd name="T54" fmla="*/ 210 w 293"/>
                <a:gd name="T55" fmla="*/ 239 h 452"/>
                <a:gd name="T56" fmla="*/ 199 w 293"/>
                <a:gd name="T57" fmla="*/ 256 h 452"/>
                <a:gd name="T58" fmla="*/ 170 w 293"/>
                <a:gd name="T59" fmla="*/ 282 h 452"/>
                <a:gd name="T60" fmla="*/ 136 w 293"/>
                <a:gd name="T61" fmla="*/ 290 h 452"/>
                <a:gd name="T62" fmla="*/ 122 w 293"/>
                <a:gd name="T63" fmla="*/ 290 h 452"/>
                <a:gd name="T64" fmla="*/ 99 w 293"/>
                <a:gd name="T65" fmla="*/ 282 h 452"/>
                <a:gd name="T66" fmla="*/ 102 w 293"/>
                <a:gd name="T67" fmla="*/ 310 h 452"/>
                <a:gd name="T68" fmla="*/ 122 w 293"/>
                <a:gd name="T69" fmla="*/ 316 h 452"/>
                <a:gd name="T70" fmla="*/ 145 w 293"/>
                <a:gd name="T71" fmla="*/ 316 h 452"/>
                <a:gd name="T72" fmla="*/ 184 w 293"/>
                <a:gd name="T73" fmla="*/ 310 h 452"/>
                <a:gd name="T74" fmla="*/ 213 w 293"/>
                <a:gd name="T75" fmla="*/ 296 h 452"/>
                <a:gd name="T76" fmla="*/ 235 w 293"/>
                <a:gd name="T77" fmla="*/ 279 h 452"/>
                <a:gd name="T78" fmla="*/ 247 w 293"/>
                <a:gd name="T79" fmla="*/ 268 h 452"/>
                <a:gd name="T80" fmla="*/ 275 w 293"/>
                <a:gd name="T81" fmla="*/ 210 h 452"/>
                <a:gd name="T82" fmla="*/ 287 w 293"/>
                <a:gd name="T83" fmla="*/ 154 h 452"/>
                <a:gd name="T84" fmla="*/ 284 w 293"/>
                <a:gd name="T85" fmla="*/ 117 h 452"/>
                <a:gd name="T86" fmla="*/ 275 w 293"/>
                <a:gd name="T87" fmla="*/ 85 h 45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293" h="452">
                  <a:moveTo>
                    <a:pt x="281" y="85"/>
                  </a:moveTo>
                  <a:lnTo>
                    <a:pt x="281" y="85"/>
                  </a:lnTo>
                  <a:lnTo>
                    <a:pt x="267" y="57"/>
                  </a:lnTo>
                  <a:lnTo>
                    <a:pt x="250" y="37"/>
                  </a:lnTo>
                  <a:lnTo>
                    <a:pt x="230" y="20"/>
                  </a:lnTo>
                  <a:lnTo>
                    <a:pt x="210" y="9"/>
                  </a:lnTo>
                  <a:lnTo>
                    <a:pt x="187" y="3"/>
                  </a:lnTo>
                  <a:lnTo>
                    <a:pt x="165" y="0"/>
                  </a:lnTo>
                  <a:lnTo>
                    <a:pt x="139" y="3"/>
                  </a:lnTo>
                  <a:lnTo>
                    <a:pt x="114" y="12"/>
                  </a:lnTo>
                  <a:lnTo>
                    <a:pt x="94" y="26"/>
                  </a:lnTo>
                  <a:lnTo>
                    <a:pt x="77" y="40"/>
                  </a:lnTo>
                  <a:lnTo>
                    <a:pt x="77" y="0"/>
                  </a:lnTo>
                  <a:lnTo>
                    <a:pt x="0" y="17"/>
                  </a:lnTo>
                  <a:lnTo>
                    <a:pt x="9" y="20"/>
                  </a:lnTo>
                  <a:lnTo>
                    <a:pt x="17" y="26"/>
                  </a:lnTo>
                  <a:lnTo>
                    <a:pt x="20" y="34"/>
                  </a:lnTo>
                  <a:lnTo>
                    <a:pt x="23" y="43"/>
                  </a:lnTo>
                  <a:lnTo>
                    <a:pt x="23" y="426"/>
                  </a:lnTo>
                  <a:lnTo>
                    <a:pt x="20" y="435"/>
                  </a:lnTo>
                  <a:lnTo>
                    <a:pt x="17" y="443"/>
                  </a:lnTo>
                  <a:lnTo>
                    <a:pt x="11" y="449"/>
                  </a:lnTo>
                  <a:lnTo>
                    <a:pt x="6" y="452"/>
                  </a:lnTo>
                  <a:lnTo>
                    <a:pt x="94" y="452"/>
                  </a:lnTo>
                  <a:lnTo>
                    <a:pt x="88" y="449"/>
                  </a:lnTo>
                  <a:lnTo>
                    <a:pt x="82" y="443"/>
                  </a:lnTo>
                  <a:lnTo>
                    <a:pt x="80" y="435"/>
                  </a:lnTo>
                  <a:lnTo>
                    <a:pt x="77" y="426"/>
                  </a:lnTo>
                  <a:lnTo>
                    <a:pt x="77" y="68"/>
                  </a:lnTo>
                  <a:lnTo>
                    <a:pt x="91" y="54"/>
                  </a:lnTo>
                  <a:lnTo>
                    <a:pt x="105" y="46"/>
                  </a:lnTo>
                  <a:lnTo>
                    <a:pt x="122" y="37"/>
                  </a:lnTo>
                  <a:lnTo>
                    <a:pt x="142" y="34"/>
                  </a:lnTo>
                  <a:lnTo>
                    <a:pt x="159" y="37"/>
                  </a:lnTo>
                  <a:lnTo>
                    <a:pt x="173" y="43"/>
                  </a:lnTo>
                  <a:lnTo>
                    <a:pt x="190" y="51"/>
                  </a:lnTo>
                  <a:lnTo>
                    <a:pt x="205" y="63"/>
                  </a:lnTo>
                  <a:lnTo>
                    <a:pt x="216" y="80"/>
                  </a:lnTo>
                  <a:lnTo>
                    <a:pt x="224" y="100"/>
                  </a:lnTo>
                  <a:lnTo>
                    <a:pt x="230" y="125"/>
                  </a:lnTo>
                  <a:lnTo>
                    <a:pt x="230" y="156"/>
                  </a:lnTo>
                  <a:lnTo>
                    <a:pt x="230" y="185"/>
                  </a:lnTo>
                  <a:lnTo>
                    <a:pt x="224" y="210"/>
                  </a:lnTo>
                  <a:lnTo>
                    <a:pt x="216" y="233"/>
                  </a:lnTo>
                  <a:lnTo>
                    <a:pt x="205" y="250"/>
                  </a:lnTo>
                  <a:lnTo>
                    <a:pt x="190" y="267"/>
                  </a:lnTo>
                  <a:lnTo>
                    <a:pt x="176" y="276"/>
                  </a:lnTo>
                  <a:lnTo>
                    <a:pt x="156" y="284"/>
                  </a:lnTo>
                  <a:lnTo>
                    <a:pt x="136" y="284"/>
                  </a:lnTo>
                  <a:lnTo>
                    <a:pt x="122" y="284"/>
                  </a:lnTo>
                  <a:lnTo>
                    <a:pt x="111" y="282"/>
                  </a:lnTo>
                  <a:lnTo>
                    <a:pt x="99" y="276"/>
                  </a:lnTo>
                  <a:lnTo>
                    <a:pt x="88" y="264"/>
                  </a:lnTo>
                  <a:lnTo>
                    <a:pt x="102" y="304"/>
                  </a:lnTo>
                  <a:lnTo>
                    <a:pt x="122" y="310"/>
                  </a:lnTo>
                  <a:lnTo>
                    <a:pt x="145" y="310"/>
                  </a:lnTo>
                  <a:lnTo>
                    <a:pt x="176" y="307"/>
                  </a:lnTo>
                  <a:lnTo>
                    <a:pt x="190" y="304"/>
                  </a:lnTo>
                  <a:lnTo>
                    <a:pt x="205" y="299"/>
                  </a:lnTo>
                  <a:lnTo>
                    <a:pt x="219" y="290"/>
                  </a:lnTo>
                  <a:lnTo>
                    <a:pt x="230" y="284"/>
                  </a:lnTo>
                  <a:lnTo>
                    <a:pt x="241" y="273"/>
                  </a:lnTo>
                  <a:lnTo>
                    <a:pt x="253" y="262"/>
                  </a:lnTo>
                  <a:lnTo>
                    <a:pt x="270" y="236"/>
                  </a:lnTo>
                  <a:lnTo>
                    <a:pt x="281" y="210"/>
                  </a:lnTo>
                  <a:lnTo>
                    <a:pt x="290" y="182"/>
                  </a:lnTo>
                  <a:lnTo>
                    <a:pt x="293" y="154"/>
                  </a:lnTo>
                  <a:lnTo>
                    <a:pt x="290" y="117"/>
                  </a:lnTo>
                  <a:lnTo>
                    <a:pt x="281" y="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GB" dirty="0">
                <a:solidFill>
                  <a:srgbClr val="007CB4"/>
                </a:solidFill>
                <a:latin typeface="Lucida Sans" pitchFamily="34" charset="0"/>
                <a:ea typeface="ＭＳ Ｐゴシック" pitchFamily="34" charset="-128"/>
              </a:endParaRPr>
            </a:p>
          </p:txBody>
        </p:sp>
        <p:sp>
          <p:nvSpPr>
            <p:cNvPr id="17" name="Freeform 1740"/>
            <p:cNvSpPr>
              <a:spLocks/>
            </p:cNvSpPr>
            <p:nvPr/>
          </p:nvSpPr>
          <p:spPr bwMode="auto">
            <a:xfrm>
              <a:off x="2192" y="3109"/>
              <a:ext cx="209" cy="311"/>
            </a:xfrm>
            <a:custGeom>
              <a:avLst/>
              <a:gdLst>
                <a:gd name="T0" fmla="*/ 188 w 208"/>
                <a:gd name="T1" fmla="*/ 270 h 310"/>
                <a:gd name="T2" fmla="*/ 188 w 208"/>
                <a:gd name="T3" fmla="*/ 270 h 310"/>
                <a:gd name="T4" fmla="*/ 171 w 208"/>
                <a:gd name="T5" fmla="*/ 276 h 310"/>
                <a:gd name="T6" fmla="*/ 151 w 208"/>
                <a:gd name="T7" fmla="*/ 279 h 310"/>
                <a:gd name="T8" fmla="*/ 151 w 208"/>
                <a:gd name="T9" fmla="*/ 279 h 310"/>
                <a:gd name="T10" fmla="*/ 137 w 208"/>
                <a:gd name="T11" fmla="*/ 279 h 310"/>
                <a:gd name="T12" fmla="*/ 126 w 208"/>
                <a:gd name="T13" fmla="*/ 273 h 310"/>
                <a:gd name="T14" fmla="*/ 114 w 208"/>
                <a:gd name="T15" fmla="*/ 268 h 310"/>
                <a:gd name="T16" fmla="*/ 100 w 208"/>
                <a:gd name="T17" fmla="*/ 256 h 310"/>
                <a:gd name="T18" fmla="*/ 100 w 208"/>
                <a:gd name="T19" fmla="*/ 256 h 310"/>
                <a:gd name="T20" fmla="*/ 91 w 208"/>
                <a:gd name="T21" fmla="*/ 245 h 310"/>
                <a:gd name="T22" fmla="*/ 83 w 208"/>
                <a:gd name="T23" fmla="*/ 231 h 310"/>
                <a:gd name="T24" fmla="*/ 80 w 208"/>
                <a:gd name="T25" fmla="*/ 214 h 310"/>
                <a:gd name="T26" fmla="*/ 80 w 208"/>
                <a:gd name="T27" fmla="*/ 197 h 310"/>
                <a:gd name="T28" fmla="*/ 80 w 208"/>
                <a:gd name="T29" fmla="*/ 0 h 310"/>
                <a:gd name="T30" fmla="*/ 0 w 208"/>
                <a:gd name="T31" fmla="*/ 14 h 310"/>
                <a:gd name="T32" fmla="*/ 0 w 208"/>
                <a:gd name="T33" fmla="*/ 14 h 310"/>
                <a:gd name="T34" fmla="*/ 12 w 208"/>
                <a:gd name="T35" fmla="*/ 20 h 310"/>
                <a:gd name="T36" fmla="*/ 17 w 208"/>
                <a:gd name="T37" fmla="*/ 26 h 310"/>
                <a:gd name="T38" fmla="*/ 23 w 208"/>
                <a:gd name="T39" fmla="*/ 31 h 310"/>
                <a:gd name="T40" fmla="*/ 23 w 208"/>
                <a:gd name="T41" fmla="*/ 40 h 310"/>
                <a:gd name="T42" fmla="*/ 23 w 208"/>
                <a:gd name="T43" fmla="*/ 197 h 310"/>
                <a:gd name="T44" fmla="*/ 23 w 208"/>
                <a:gd name="T45" fmla="*/ 197 h 310"/>
                <a:gd name="T46" fmla="*/ 26 w 208"/>
                <a:gd name="T47" fmla="*/ 225 h 310"/>
                <a:gd name="T48" fmla="*/ 32 w 208"/>
                <a:gd name="T49" fmla="*/ 251 h 310"/>
                <a:gd name="T50" fmla="*/ 40 w 208"/>
                <a:gd name="T51" fmla="*/ 270 h 310"/>
                <a:gd name="T52" fmla="*/ 54 w 208"/>
                <a:gd name="T53" fmla="*/ 288 h 310"/>
                <a:gd name="T54" fmla="*/ 54 w 208"/>
                <a:gd name="T55" fmla="*/ 288 h 310"/>
                <a:gd name="T56" fmla="*/ 71 w 208"/>
                <a:gd name="T57" fmla="*/ 302 h 310"/>
                <a:gd name="T58" fmla="*/ 85 w 208"/>
                <a:gd name="T59" fmla="*/ 310 h 310"/>
                <a:gd name="T60" fmla="*/ 103 w 208"/>
                <a:gd name="T61" fmla="*/ 316 h 310"/>
                <a:gd name="T62" fmla="*/ 128 w 208"/>
                <a:gd name="T63" fmla="*/ 316 h 310"/>
                <a:gd name="T64" fmla="*/ 128 w 208"/>
                <a:gd name="T65" fmla="*/ 316 h 310"/>
                <a:gd name="T66" fmla="*/ 148 w 208"/>
                <a:gd name="T67" fmla="*/ 316 h 310"/>
                <a:gd name="T68" fmla="*/ 168 w 208"/>
                <a:gd name="T69" fmla="*/ 310 h 310"/>
                <a:gd name="T70" fmla="*/ 185 w 208"/>
                <a:gd name="T71" fmla="*/ 302 h 310"/>
                <a:gd name="T72" fmla="*/ 202 w 208"/>
                <a:gd name="T73" fmla="*/ 288 h 310"/>
                <a:gd name="T74" fmla="*/ 214 w 208"/>
                <a:gd name="T75" fmla="*/ 251 h 310"/>
                <a:gd name="T76" fmla="*/ 214 w 208"/>
                <a:gd name="T77" fmla="*/ 251 h 310"/>
                <a:gd name="T78" fmla="*/ 202 w 208"/>
                <a:gd name="T79" fmla="*/ 262 h 310"/>
                <a:gd name="T80" fmla="*/ 188 w 208"/>
                <a:gd name="T81" fmla="*/ 270 h 310"/>
                <a:gd name="T82" fmla="*/ 188 w 208"/>
                <a:gd name="T83" fmla="*/ 270 h 31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08" h="310">
                  <a:moveTo>
                    <a:pt x="182" y="264"/>
                  </a:moveTo>
                  <a:lnTo>
                    <a:pt x="182" y="264"/>
                  </a:lnTo>
                  <a:lnTo>
                    <a:pt x="165" y="270"/>
                  </a:lnTo>
                  <a:lnTo>
                    <a:pt x="145" y="273"/>
                  </a:lnTo>
                  <a:lnTo>
                    <a:pt x="131" y="273"/>
                  </a:lnTo>
                  <a:lnTo>
                    <a:pt x="120" y="267"/>
                  </a:lnTo>
                  <a:lnTo>
                    <a:pt x="108" y="262"/>
                  </a:lnTo>
                  <a:lnTo>
                    <a:pt x="100" y="250"/>
                  </a:lnTo>
                  <a:lnTo>
                    <a:pt x="91" y="239"/>
                  </a:lnTo>
                  <a:lnTo>
                    <a:pt x="83" y="225"/>
                  </a:lnTo>
                  <a:lnTo>
                    <a:pt x="80" y="208"/>
                  </a:lnTo>
                  <a:lnTo>
                    <a:pt x="80" y="191"/>
                  </a:lnTo>
                  <a:lnTo>
                    <a:pt x="80" y="0"/>
                  </a:lnTo>
                  <a:lnTo>
                    <a:pt x="0" y="14"/>
                  </a:lnTo>
                  <a:lnTo>
                    <a:pt x="12" y="20"/>
                  </a:lnTo>
                  <a:lnTo>
                    <a:pt x="17" y="26"/>
                  </a:lnTo>
                  <a:lnTo>
                    <a:pt x="23" y="31"/>
                  </a:lnTo>
                  <a:lnTo>
                    <a:pt x="23" y="40"/>
                  </a:lnTo>
                  <a:lnTo>
                    <a:pt x="23" y="191"/>
                  </a:lnTo>
                  <a:lnTo>
                    <a:pt x="26" y="219"/>
                  </a:lnTo>
                  <a:lnTo>
                    <a:pt x="32" y="245"/>
                  </a:lnTo>
                  <a:lnTo>
                    <a:pt x="40" y="264"/>
                  </a:lnTo>
                  <a:lnTo>
                    <a:pt x="54" y="282"/>
                  </a:lnTo>
                  <a:lnTo>
                    <a:pt x="71" y="296"/>
                  </a:lnTo>
                  <a:lnTo>
                    <a:pt x="85" y="304"/>
                  </a:lnTo>
                  <a:lnTo>
                    <a:pt x="103" y="310"/>
                  </a:lnTo>
                  <a:lnTo>
                    <a:pt x="122" y="310"/>
                  </a:lnTo>
                  <a:lnTo>
                    <a:pt x="142" y="310"/>
                  </a:lnTo>
                  <a:lnTo>
                    <a:pt x="162" y="304"/>
                  </a:lnTo>
                  <a:lnTo>
                    <a:pt x="179" y="296"/>
                  </a:lnTo>
                  <a:lnTo>
                    <a:pt x="196" y="282"/>
                  </a:lnTo>
                  <a:lnTo>
                    <a:pt x="208" y="245"/>
                  </a:lnTo>
                  <a:lnTo>
                    <a:pt x="196" y="256"/>
                  </a:lnTo>
                  <a:lnTo>
                    <a:pt x="182" y="26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GB" dirty="0">
                <a:solidFill>
                  <a:srgbClr val="007CB4"/>
                </a:solidFill>
                <a:latin typeface="Lucida Sans" pitchFamily="34" charset="0"/>
                <a:ea typeface="ＭＳ Ｐゴシック" pitchFamily="34" charset="-128"/>
              </a:endParaRPr>
            </a:p>
          </p:txBody>
        </p:sp>
        <p:sp>
          <p:nvSpPr>
            <p:cNvPr id="18" name="Freeform 1741"/>
            <p:cNvSpPr>
              <a:spLocks/>
            </p:cNvSpPr>
            <p:nvPr/>
          </p:nvSpPr>
          <p:spPr bwMode="auto">
            <a:xfrm>
              <a:off x="2383" y="3109"/>
              <a:ext cx="104" cy="311"/>
            </a:xfrm>
            <a:custGeom>
              <a:avLst/>
              <a:gdLst>
                <a:gd name="T0" fmla="*/ 73 w 105"/>
                <a:gd name="T1" fmla="*/ 259 h 310"/>
                <a:gd name="T2" fmla="*/ 73 w 105"/>
                <a:gd name="T3" fmla="*/ 0 h 310"/>
                <a:gd name="T4" fmla="*/ 0 w 105"/>
                <a:gd name="T5" fmla="*/ 14 h 310"/>
                <a:gd name="T6" fmla="*/ 0 w 105"/>
                <a:gd name="T7" fmla="*/ 14 h 310"/>
                <a:gd name="T8" fmla="*/ 11 w 105"/>
                <a:gd name="T9" fmla="*/ 17 h 310"/>
                <a:gd name="T10" fmla="*/ 17 w 105"/>
                <a:gd name="T11" fmla="*/ 23 h 310"/>
                <a:gd name="T12" fmla="*/ 17 w 105"/>
                <a:gd name="T13" fmla="*/ 23 h 310"/>
                <a:gd name="T14" fmla="*/ 22 w 105"/>
                <a:gd name="T15" fmla="*/ 31 h 310"/>
                <a:gd name="T16" fmla="*/ 22 w 105"/>
                <a:gd name="T17" fmla="*/ 40 h 310"/>
                <a:gd name="T18" fmla="*/ 22 w 105"/>
                <a:gd name="T19" fmla="*/ 245 h 310"/>
                <a:gd name="T20" fmla="*/ 25 w 105"/>
                <a:gd name="T21" fmla="*/ 270 h 310"/>
                <a:gd name="T22" fmla="*/ 25 w 105"/>
                <a:gd name="T23" fmla="*/ 270 h 310"/>
                <a:gd name="T24" fmla="*/ 25 w 105"/>
                <a:gd name="T25" fmla="*/ 270 h 310"/>
                <a:gd name="T26" fmla="*/ 25 w 105"/>
                <a:gd name="T27" fmla="*/ 270 h 310"/>
                <a:gd name="T28" fmla="*/ 25 w 105"/>
                <a:gd name="T29" fmla="*/ 288 h 310"/>
                <a:gd name="T30" fmla="*/ 31 w 105"/>
                <a:gd name="T31" fmla="*/ 299 h 310"/>
                <a:gd name="T32" fmla="*/ 31 w 105"/>
                <a:gd name="T33" fmla="*/ 299 h 310"/>
                <a:gd name="T34" fmla="*/ 37 w 105"/>
                <a:gd name="T35" fmla="*/ 307 h 310"/>
                <a:gd name="T36" fmla="*/ 48 w 105"/>
                <a:gd name="T37" fmla="*/ 316 h 310"/>
                <a:gd name="T38" fmla="*/ 99 w 105"/>
                <a:gd name="T39" fmla="*/ 296 h 310"/>
                <a:gd name="T40" fmla="*/ 99 w 105"/>
                <a:gd name="T41" fmla="*/ 296 h 310"/>
                <a:gd name="T42" fmla="*/ 87 w 105"/>
                <a:gd name="T43" fmla="*/ 293 h 310"/>
                <a:gd name="T44" fmla="*/ 79 w 105"/>
                <a:gd name="T45" fmla="*/ 285 h 310"/>
                <a:gd name="T46" fmla="*/ 73 w 105"/>
                <a:gd name="T47" fmla="*/ 273 h 310"/>
                <a:gd name="T48" fmla="*/ 73 w 105"/>
                <a:gd name="T49" fmla="*/ 259 h 310"/>
                <a:gd name="T50" fmla="*/ 73 w 105"/>
                <a:gd name="T51" fmla="*/ 259 h 31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05" h="310">
                  <a:moveTo>
                    <a:pt x="79" y="253"/>
                  </a:moveTo>
                  <a:lnTo>
                    <a:pt x="79" y="0"/>
                  </a:lnTo>
                  <a:lnTo>
                    <a:pt x="0" y="14"/>
                  </a:lnTo>
                  <a:lnTo>
                    <a:pt x="11" y="17"/>
                  </a:lnTo>
                  <a:lnTo>
                    <a:pt x="17" y="23"/>
                  </a:lnTo>
                  <a:lnTo>
                    <a:pt x="22" y="31"/>
                  </a:lnTo>
                  <a:lnTo>
                    <a:pt x="22" y="40"/>
                  </a:lnTo>
                  <a:lnTo>
                    <a:pt x="22" y="239"/>
                  </a:lnTo>
                  <a:lnTo>
                    <a:pt x="25" y="264"/>
                  </a:lnTo>
                  <a:lnTo>
                    <a:pt x="25" y="282"/>
                  </a:lnTo>
                  <a:lnTo>
                    <a:pt x="31" y="293"/>
                  </a:lnTo>
                  <a:lnTo>
                    <a:pt x="37" y="301"/>
                  </a:lnTo>
                  <a:lnTo>
                    <a:pt x="48" y="310"/>
                  </a:lnTo>
                  <a:lnTo>
                    <a:pt x="105" y="290"/>
                  </a:lnTo>
                  <a:lnTo>
                    <a:pt x="93" y="287"/>
                  </a:lnTo>
                  <a:lnTo>
                    <a:pt x="85" y="279"/>
                  </a:lnTo>
                  <a:lnTo>
                    <a:pt x="79" y="267"/>
                  </a:lnTo>
                  <a:lnTo>
                    <a:pt x="79" y="25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GB" dirty="0">
                <a:solidFill>
                  <a:srgbClr val="007CB4"/>
                </a:solidFill>
                <a:latin typeface="Lucida Sans" pitchFamily="34" charset="0"/>
                <a:ea typeface="ＭＳ Ｐゴシック" pitchFamily="34" charset="-128"/>
              </a:endParaRPr>
            </a:p>
          </p:txBody>
        </p:sp>
        <p:sp>
          <p:nvSpPr>
            <p:cNvPr id="19" name="Freeform 1742"/>
            <p:cNvSpPr>
              <a:spLocks/>
            </p:cNvSpPr>
            <p:nvPr/>
          </p:nvSpPr>
          <p:spPr bwMode="auto">
            <a:xfrm>
              <a:off x="3009" y="3109"/>
              <a:ext cx="250" cy="311"/>
            </a:xfrm>
            <a:custGeom>
              <a:avLst/>
              <a:gdLst>
                <a:gd name="T0" fmla="*/ 233 w 250"/>
                <a:gd name="T1" fmla="*/ 285 h 310"/>
                <a:gd name="T2" fmla="*/ 230 w 250"/>
                <a:gd name="T3" fmla="*/ 265 h 310"/>
                <a:gd name="T4" fmla="*/ 230 w 250"/>
                <a:gd name="T5" fmla="*/ 85 h 310"/>
                <a:gd name="T6" fmla="*/ 222 w 250"/>
                <a:gd name="T7" fmla="*/ 46 h 310"/>
                <a:gd name="T8" fmla="*/ 199 w 250"/>
                <a:gd name="T9" fmla="*/ 17 h 310"/>
                <a:gd name="T10" fmla="*/ 185 w 250"/>
                <a:gd name="T11" fmla="*/ 12 h 310"/>
                <a:gd name="T12" fmla="*/ 148 w 250"/>
                <a:gd name="T13" fmla="*/ 0 h 310"/>
                <a:gd name="T14" fmla="*/ 128 w 250"/>
                <a:gd name="T15" fmla="*/ 0 h 310"/>
                <a:gd name="T16" fmla="*/ 77 w 250"/>
                <a:gd name="T17" fmla="*/ 9 h 310"/>
                <a:gd name="T18" fmla="*/ 29 w 250"/>
                <a:gd name="T19" fmla="*/ 31 h 310"/>
                <a:gd name="T20" fmla="*/ 29 w 250"/>
                <a:gd name="T21" fmla="*/ 111 h 310"/>
                <a:gd name="T22" fmla="*/ 43 w 250"/>
                <a:gd name="T23" fmla="*/ 74 h 310"/>
                <a:gd name="T24" fmla="*/ 63 w 250"/>
                <a:gd name="T25" fmla="*/ 49 h 310"/>
                <a:gd name="T26" fmla="*/ 74 w 250"/>
                <a:gd name="T27" fmla="*/ 37 h 310"/>
                <a:gd name="T28" fmla="*/ 105 w 250"/>
                <a:gd name="T29" fmla="*/ 26 h 310"/>
                <a:gd name="T30" fmla="*/ 122 w 250"/>
                <a:gd name="T31" fmla="*/ 23 h 310"/>
                <a:gd name="T32" fmla="*/ 145 w 250"/>
                <a:gd name="T33" fmla="*/ 29 h 310"/>
                <a:gd name="T34" fmla="*/ 162 w 250"/>
                <a:gd name="T35" fmla="*/ 40 h 310"/>
                <a:gd name="T36" fmla="*/ 171 w 250"/>
                <a:gd name="T37" fmla="*/ 49 h 310"/>
                <a:gd name="T38" fmla="*/ 176 w 250"/>
                <a:gd name="T39" fmla="*/ 68 h 310"/>
                <a:gd name="T40" fmla="*/ 176 w 250"/>
                <a:gd name="T41" fmla="*/ 80 h 310"/>
                <a:gd name="T42" fmla="*/ 174 w 250"/>
                <a:gd name="T43" fmla="*/ 108 h 310"/>
                <a:gd name="T44" fmla="*/ 165 w 250"/>
                <a:gd name="T45" fmla="*/ 117 h 310"/>
                <a:gd name="T46" fmla="*/ 151 w 250"/>
                <a:gd name="T47" fmla="*/ 122 h 310"/>
                <a:gd name="T48" fmla="*/ 97 w 250"/>
                <a:gd name="T49" fmla="*/ 139 h 310"/>
                <a:gd name="T50" fmla="*/ 43 w 250"/>
                <a:gd name="T51" fmla="*/ 165 h 310"/>
                <a:gd name="T52" fmla="*/ 23 w 250"/>
                <a:gd name="T53" fmla="*/ 180 h 310"/>
                <a:gd name="T54" fmla="*/ 3 w 250"/>
                <a:gd name="T55" fmla="*/ 216 h 310"/>
                <a:gd name="T56" fmla="*/ 0 w 250"/>
                <a:gd name="T57" fmla="*/ 239 h 310"/>
                <a:gd name="T58" fmla="*/ 6 w 250"/>
                <a:gd name="T59" fmla="*/ 265 h 310"/>
                <a:gd name="T60" fmla="*/ 20 w 250"/>
                <a:gd name="T61" fmla="*/ 290 h 310"/>
                <a:gd name="T62" fmla="*/ 32 w 250"/>
                <a:gd name="T63" fmla="*/ 302 h 310"/>
                <a:gd name="T64" fmla="*/ 60 w 250"/>
                <a:gd name="T65" fmla="*/ 316 h 310"/>
                <a:gd name="T66" fmla="*/ 77 w 250"/>
                <a:gd name="T67" fmla="*/ 316 h 310"/>
                <a:gd name="T68" fmla="*/ 120 w 250"/>
                <a:gd name="T69" fmla="*/ 310 h 310"/>
                <a:gd name="T70" fmla="*/ 159 w 250"/>
                <a:gd name="T71" fmla="*/ 285 h 310"/>
                <a:gd name="T72" fmla="*/ 171 w 250"/>
                <a:gd name="T73" fmla="*/ 253 h 310"/>
                <a:gd name="T74" fmla="*/ 139 w 250"/>
                <a:gd name="T75" fmla="*/ 273 h 310"/>
                <a:gd name="T76" fmla="*/ 103 w 250"/>
                <a:gd name="T77" fmla="*/ 279 h 310"/>
                <a:gd name="T78" fmla="*/ 94 w 250"/>
                <a:gd name="T79" fmla="*/ 279 h 310"/>
                <a:gd name="T80" fmla="*/ 74 w 250"/>
                <a:gd name="T81" fmla="*/ 273 h 310"/>
                <a:gd name="T82" fmla="*/ 68 w 250"/>
                <a:gd name="T83" fmla="*/ 265 h 310"/>
                <a:gd name="T84" fmla="*/ 57 w 250"/>
                <a:gd name="T85" fmla="*/ 248 h 310"/>
                <a:gd name="T86" fmla="*/ 54 w 250"/>
                <a:gd name="T87" fmla="*/ 228 h 310"/>
                <a:gd name="T88" fmla="*/ 54 w 250"/>
                <a:gd name="T89" fmla="*/ 216 h 310"/>
                <a:gd name="T90" fmla="*/ 63 w 250"/>
                <a:gd name="T91" fmla="*/ 199 h 310"/>
                <a:gd name="T92" fmla="*/ 68 w 250"/>
                <a:gd name="T93" fmla="*/ 191 h 310"/>
                <a:gd name="T94" fmla="*/ 108 w 250"/>
                <a:gd name="T95" fmla="*/ 168 h 310"/>
                <a:gd name="T96" fmla="*/ 154 w 250"/>
                <a:gd name="T97" fmla="*/ 148 h 310"/>
                <a:gd name="T98" fmla="*/ 176 w 250"/>
                <a:gd name="T99" fmla="*/ 248 h 310"/>
                <a:gd name="T100" fmla="*/ 176 w 250"/>
                <a:gd name="T101" fmla="*/ 268 h 310"/>
                <a:gd name="T102" fmla="*/ 179 w 250"/>
                <a:gd name="T103" fmla="*/ 288 h 310"/>
                <a:gd name="T104" fmla="*/ 182 w 250"/>
                <a:gd name="T105" fmla="*/ 299 h 310"/>
                <a:gd name="T106" fmla="*/ 199 w 250"/>
                <a:gd name="T107" fmla="*/ 316 h 310"/>
                <a:gd name="T108" fmla="*/ 250 w 250"/>
                <a:gd name="T109" fmla="*/ 296 h 310"/>
                <a:gd name="T110" fmla="*/ 233 w 250"/>
                <a:gd name="T111" fmla="*/ 285 h 31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250" h="310">
                  <a:moveTo>
                    <a:pt x="233" y="279"/>
                  </a:moveTo>
                  <a:lnTo>
                    <a:pt x="233" y="279"/>
                  </a:lnTo>
                  <a:lnTo>
                    <a:pt x="230" y="273"/>
                  </a:lnTo>
                  <a:lnTo>
                    <a:pt x="230" y="259"/>
                  </a:lnTo>
                  <a:lnTo>
                    <a:pt x="230" y="85"/>
                  </a:lnTo>
                  <a:lnTo>
                    <a:pt x="228" y="63"/>
                  </a:lnTo>
                  <a:lnTo>
                    <a:pt x="222" y="46"/>
                  </a:lnTo>
                  <a:lnTo>
                    <a:pt x="213" y="29"/>
                  </a:lnTo>
                  <a:lnTo>
                    <a:pt x="199" y="17"/>
                  </a:lnTo>
                  <a:lnTo>
                    <a:pt x="185" y="12"/>
                  </a:lnTo>
                  <a:lnTo>
                    <a:pt x="168" y="6"/>
                  </a:lnTo>
                  <a:lnTo>
                    <a:pt x="148" y="0"/>
                  </a:lnTo>
                  <a:lnTo>
                    <a:pt x="128" y="0"/>
                  </a:lnTo>
                  <a:lnTo>
                    <a:pt x="103" y="3"/>
                  </a:lnTo>
                  <a:lnTo>
                    <a:pt x="77" y="9"/>
                  </a:lnTo>
                  <a:lnTo>
                    <a:pt x="51" y="17"/>
                  </a:lnTo>
                  <a:lnTo>
                    <a:pt x="29" y="31"/>
                  </a:lnTo>
                  <a:lnTo>
                    <a:pt x="29" y="111"/>
                  </a:lnTo>
                  <a:lnTo>
                    <a:pt x="37" y="91"/>
                  </a:lnTo>
                  <a:lnTo>
                    <a:pt x="43" y="74"/>
                  </a:lnTo>
                  <a:lnTo>
                    <a:pt x="54" y="60"/>
                  </a:lnTo>
                  <a:lnTo>
                    <a:pt x="63" y="49"/>
                  </a:lnTo>
                  <a:lnTo>
                    <a:pt x="74" y="37"/>
                  </a:lnTo>
                  <a:lnTo>
                    <a:pt x="88" y="31"/>
                  </a:lnTo>
                  <a:lnTo>
                    <a:pt x="105" y="26"/>
                  </a:lnTo>
                  <a:lnTo>
                    <a:pt x="122" y="23"/>
                  </a:lnTo>
                  <a:lnTo>
                    <a:pt x="134" y="26"/>
                  </a:lnTo>
                  <a:lnTo>
                    <a:pt x="145" y="29"/>
                  </a:lnTo>
                  <a:lnTo>
                    <a:pt x="157" y="34"/>
                  </a:lnTo>
                  <a:lnTo>
                    <a:pt x="162" y="40"/>
                  </a:lnTo>
                  <a:lnTo>
                    <a:pt x="171" y="49"/>
                  </a:lnTo>
                  <a:lnTo>
                    <a:pt x="174" y="60"/>
                  </a:lnTo>
                  <a:lnTo>
                    <a:pt x="176" y="68"/>
                  </a:lnTo>
                  <a:lnTo>
                    <a:pt x="176" y="80"/>
                  </a:lnTo>
                  <a:lnTo>
                    <a:pt x="176" y="100"/>
                  </a:lnTo>
                  <a:lnTo>
                    <a:pt x="174" y="108"/>
                  </a:lnTo>
                  <a:lnTo>
                    <a:pt x="165" y="117"/>
                  </a:lnTo>
                  <a:lnTo>
                    <a:pt x="151" y="122"/>
                  </a:lnTo>
                  <a:lnTo>
                    <a:pt x="97" y="139"/>
                  </a:lnTo>
                  <a:lnTo>
                    <a:pt x="63" y="151"/>
                  </a:lnTo>
                  <a:lnTo>
                    <a:pt x="43" y="159"/>
                  </a:lnTo>
                  <a:lnTo>
                    <a:pt x="23" y="174"/>
                  </a:lnTo>
                  <a:lnTo>
                    <a:pt x="12" y="191"/>
                  </a:lnTo>
                  <a:lnTo>
                    <a:pt x="3" y="210"/>
                  </a:lnTo>
                  <a:lnTo>
                    <a:pt x="0" y="233"/>
                  </a:lnTo>
                  <a:lnTo>
                    <a:pt x="0" y="245"/>
                  </a:lnTo>
                  <a:lnTo>
                    <a:pt x="6" y="259"/>
                  </a:lnTo>
                  <a:lnTo>
                    <a:pt x="12" y="270"/>
                  </a:lnTo>
                  <a:lnTo>
                    <a:pt x="20" y="284"/>
                  </a:lnTo>
                  <a:lnTo>
                    <a:pt x="32" y="296"/>
                  </a:lnTo>
                  <a:lnTo>
                    <a:pt x="43" y="304"/>
                  </a:lnTo>
                  <a:lnTo>
                    <a:pt x="60" y="310"/>
                  </a:lnTo>
                  <a:lnTo>
                    <a:pt x="77" y="310"/>
                  </a:lnTo>
                  <a:lnTo>
                    <a:pt x="100" y="310"/>
                  </a:lnTo>
                  <a:lnTo>
                    <a:pt x="120" y="304"/>
                  </a:lnTo>
                  <a:lnTo>
                    <a:pt x="139" y="293"/>
                  </a:lnTo>
                  <a:lnTo>
                    <a:pt x="159" y="279"/>
                  </a:lnTo>
                  <a:lnTo>
                    <a:pt x="171" y="247"/>
                  </a:lnTo>
                  <a:lnTo>
                    <a:pt x="157" y="259"/>
                  </a:lnTo>
                  <a:lnTo>
                    <a:pt x="139" y="267"/>
                  </a:lnTo>
                  <a:lnTo>
                    <a:pt x="122" y="273"/>
                  </a:lnTo>
                  <a:lnTo>
                    <a:pt x="103" y="273"/>
                  </a:lnTo>
                  <a:lnTo>
                    <a:pt x="94" y="273"/>
                  </a:lnTo>
                  <a:lnTo>
                    <a:pt x="83" y="270"/>
                  </a:lnTo>
                  <a:lnTo>
                    <a:pt x="74" y="267"/>
                  </a:lnTo>
                  <a:lnTo>
                    <a:pt x="68" y="259"/>
                  </a:lnTo>
                  <a:lnTo>
                    <a:pt x="63" y="253"/>
                  </a:lnTo>
                  <a:lnTo>
                    <a:pt x="57" y="242"/>
                  </a:lnTo>
                  <a:lnTo>
                    <a:pt x="54" y="233"/>
                  </a:lnTo>
                  <a:lnTo>
                    <a:pt x="54" y="222"/>
                  </a:lnTo>
                  <a:lnTo>
                    <a:pt x="54" y="210"/>
                  </a:lnTo>
                  <a:lnTo>
                    <a:pt x="57" y="202"/>
                  </a:lnTo>
                  <a:lnTo>
                    <a:pt x="63" y="193"/>
                  </a:lnTo>
                  <a:lnTo>
                    <a:pt x="68" y="185"/>
                  </a:lnTo>
                  <a:lnTo>
                    <a:pt x="86" y="174"/>
                  </a:lnTo>
                  <a:lnTo>
                    <a:pt x="108" y="162"/>
                  </a:lnTo>
                  <a:lnTo>
                    <a:pt x="154" y="148"/>
                  </a:lnTo>
                  <a:lnTo>
                    <a:pt x="176" y="137"/>
                  </a:lnTo>
                  <a:lnTo>
                    <a:pt x="176" y="242"/>
                  </a:lnTo>
                  <a:lnTo>
                    <a:pt x="176" y="262"/>
                  </a:lnTo>
                  <a:lnTo>
                    <a:pt x="179" y="282"/>
                  </a:lnTo>
                  <a:lnTo>
                    <a:pt x="182" y="293"/>
                  </a:lnTo>
                  <a:lnTo>
                    <a:pt x="191" y="301"/>
                  </a:lnTo>
                  <a:lnTo>
                    <a:pt x="199" y="310"/>
                  </a:lnTo>
                  <a:lnTo>
                    <a:pt x="250" y="290"/>
                  </a:lnTo>
                  <a:lnTo>
                    <a:pt x="239" y="284"/>
                  </a:lnTo>
                  <a:lnTo>
                    <a:pt x="233" y="27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GB" dirty="0">
                <a:solidFill>
                  <a:srgbClr val="007CB4"/>
                </a:solidFill>
                <a:latin typeface="Lucida Sans" pitchFamily="34" charset="0"/>
                <a:ea typeface="ＭＳ Ｐゴシック" pitchFamily="34" charset="-128"/>
              </a:endParaRPr>
            </a:p>
          </p:txBody>
        </p:sp>
        <p:sp>
          <p:nvSpPr>
            <p:cNvPr id="20" name="Freeform 1743"/>
            <p:cNvSpPr>
              <a:spLocks/>
            </p:cNvSpPr>
            <p:nvPr/>
          </p:nvSpPr>
          <p:spPr bwMode="auto">
            <a:xfrm>
              <a:off x="2871" y="2867"/>
              <a:ext cx="136" cy="169"/>
            </a:xfrm>
            <a:custGeom>
              <a:avLst/>
              <a:gdLst>
                <a:gd name="T0" fmla="*/ 31 w 136"/>
                <a:gd name="T1" fmla="*/ 11 h 170"/>
                <a:gd name="T2" fmla="*/ 31 w 136"/>
                <a:gd name="T3" fmla="*/ 110 h 170"/>
                <a:gd name="T4" fmla="*/ 31 w 136"/>
                <a:gd name="T5" fmla="*/ 110 h 170"/>
                <a:gd name="T6" fmla="*/ 34 w 136"/>
                <a:gd name="T7" fmla="*/ 125 h 170"/>
                <a:gd name="T8" fmla="*/ 40 w 136"/>
                <a:gd name="T9" fmla="*/ 136 h 170"/>
                <a:gd name="T10" fmla="*/ 46 w 136"/>
                <a:gd name="T11" fmla="*/ 144 h 170"/>
                <a:gd name="T12" fmla="*/ 51 w 136"/>
                <a:gd name="T13" fmla="*/ 147 h 170"/>
                <a:gd name="T14" fmla="*/ 63 w 136"/>
                <a:gd name="T15" fmla="*/ 150 h 170"/>
                <a:gd name="T16" fmla="*/ 74 w 136"/>
                <a:gd name="T17" fmla="*/ 153 h 170"/>
                <a:gd name="T18" fmla="*/ 74 w 136"/>
                <a:gd name="T19" fmla="*/ 153 h 170"/>
                <a:gd name="T20" fmla="*/ 85 w 136"/>
                <a:gd name="T21" fmla="*/ 153 h 170"/>
                <a:gd name="T22" fmla="*/ 94 w 136"/>
                <a:gd name="T23" fmla="*/ 150 h 170"/>
                <a:gd name="T24" fmla="*/ 102 w 136"/>
                <a:gd name="T25" fmla="*/ 144 h 170"/>
                <a:gd name="T26" fmla="*/ 108 w 136"/>
                <a:gd name="T27" fmla="*/ 139 h 170"/>
                <a:gd name="T28" fmla="*/ 111 w 136"/>
                <a:gd name="T29" fmla="*/ 133 h 170"/>
                <a:gd name="T30" fmla="*/ 114 w 136"/>
                <a:gd name="T31" fmla="*/ 125 h 170"/>
                <a:gd name="T32" fmla="*/ 117 w 136"/>
                <a:gd name="T33" fmla="*/ 110 h 170"/>
                <a:gd name="T34" fmla="*/ 117 w 136"/>
                <a:gd name="T35" fmla="*/ 11 h 170"/>
                <a:gd name="T36" fmla="*/ 117 w 136"/>
                <a:gd name="T37" fmla="*/ 11 h 170"/>
                <a:gd name="T38" fmla="*/ 114 w 136"/>
                <a:gd name="T39" fmla="*/ 3 h 170"/>
                <a:gd name="T40" fmla="*/ 108 w 136"/>
                <a:gd name="T41" fmla="*/ 0 h 170"/>
                <a:gd name="T42" fmla="*/ 136 w 136"/>
                <a:gd name="T43" fmla="*/ 0 h 170"/>
                <a:gd name="T44" fmla="*/ 136 w 136"/>
                <a:gd name="T45" fmla="*/ 0 h 170"/>
                <a:gd name="T46" fmla="*/ 131 w 136"/>
                <a:gd name="T47" fmla="*/ 3 h 170"/>
                <a:gd name="T48" fmla="*/ 131 w 136"/>
                <a:gd name="T49" fmla="*/ 11 h 170"/>
                <a:gd name="T50" fmla="*/ 128 w 136"/>
                <a:gd name="T51" fmla="*/ 108 h 170"/>
                <a:gd name="T52" fmla="*/ 128 w 136"/>
                <a:gd name="T53" fmla="*/ 108 h 170"/>
                <a:gd name="T54" fmla="*/ 128 w 136"/>
                <a:gd name="T55" fmla="*/ 122 h 170"/>
                <a:gd name="T56" fmla="*/ 125 w 136"/>
                <a:gd name="T57" fmla="*/ 133 h 170"/>
                <a:gd name="T58" fmla="*/ 119 w 136"/>
                <a:gd name="T59" fmla="*/ 144 h 170"/>
                <a:gd name="T60" fmla="*/ 111 w 136"/>
                <a:gd name="T61" fmla="*/ 150 h 170"/>
                <a:gd name="T62" fmla="*/ 102 w 136"/>
                <a:gd name="T63" fmla="*/ 156 h 170"/>
                <a:gd name="T64" fmla="*/ 94 w 136"/>
                <a:gd name="T65" fmla="*/ 161 h 170"/>
                <a:gd name="T66" fmla="*/ 71 w 136"/>
                <a:gd name="T67" fmla="*/ 164 h 170"/>
                <a:gd name="T68" fmla="*/ 71 w 136"/>
                <a:gd name="T69" fmla="*/ 164 h 170"/>
                <a:gd name="T70" fmla="*/ 51 w 136"/>
                <a:gd name="T71" fmla="*/ 161 h 170"/>
                <a:gd name="T72" fmla="*/ 40 w 136"/>
                <a:gd name="T73" fmla="*/ 159 h 170"/>
                <a:gd name="T74" fmla="*/ 31 w 136"/>
                <a:gd name="T75" fmla="*/ 153 h 170"/>
                <a:gd name="T76" fmla="*/ 20 w 136"/>
                <a:gd name="T77" fmla="*/ 144 h 170"/>
                <a:gd name="T78" fmla="*/ 14 w 136"/>
                <a:gd name="T79" fmla="*/ 136 h 170"/>
                <a:gd name="T80" fmla="*/ 9 w 136"/>
                <a:gd name="T81" fmla="*/ 122 h 170"/>
                <a:gd name="T82" fmla="*/ 9 w 136"/>
                <a:gd name="T83" fmla="*/ 108 h 170"/>
                <a:gd name="T84" fmla="*/ 9 w 136"/>
                <a:gd name="T85" fmla="*/ 11 h 170"/>
                <a:gd name="T86" fmla="*/ 9 w 136"/>
                <a:gd name="T87" fmla="*/ 11 h 170"/>
                <a:gd name="T88" fmla="*/ 6 w 136"/>
                <a:gd name="T89" fmla="*/ 3 h 170"/>
                <a:gd name="T90" fmla="*/ 0 w 136"/>
                <a:gd name="T91" fmla="*/ 0 h 170"/>
                <a:gd name="T92" fmla="*/ 40 w 136"/>
                <a:gd name="T93" fmla="*/ 0 h 170"/>
                <a:gd name="T94" fmla="*/ 40 w 136"/>
                <a:gd name="T95" fmla="*/ 0 h 170"/>
                <a:gd name="T96" fmla="*/ 34 w 136"/>
                <a:gd name="T97" fmla="*/ 3 h 170"/>
                <a:gd name="T98" fmla="*/ 31 w 136"/>
                <a:gd name="T99" fmla="*/ 11 h 170"/>
                <a:gd name="T100" fmla="*/ 31 w 136"/>
                <a:gd name="T101" fmla="*/ 11 h 17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36" h="170">
                  <a:moveTo>
                    <a:pt x="31" y="11"/>
                  </a:moveTo>
                  <a:lnTo>
                    <a:pt x="31" y="116"/>
                  </a:lnTo>
                  <a:lnTo>
                    <a:pt x="34" y="131"/>
                  </a:lnTo>
                  <a:lnTo>
                    <a:pt x="40" y="142"/>
                  </a:lnTo>
                  <a:lnTo>
                    <a:pt x="46" y="150"/>
                  </a:lnTo>
                  <a:lnTo>
                    <a:pt x="51" y="153"/>
                  </a:lnTo>
                  <a:lnTo>
                    <a:pt x="63" y="156"/>
                  </a:lnTo>
                  <a:lnTo>
                    <a:pt x="74" y="159"/>
                  </a:lnTo>
                  <a:lnTo>
                    <a:pt x="85" y="159"/>
                  </a:lnTo>
                  <a:lnTo>
                    <a:pt x="94" y="156"/>
                  </a:lnTo>
                  <a:lnTo>
                    <a:pt x="102" y="150"/>
                  </a:lnTo>
                  <a:lnTo>
                    <a:pt x="108" y="145"/>
                  </a:lnTo>
                  <a:lnTo>
                    <a:pt x="111" y="139"/>
                  </a:lnTo>
                  <a:lnTo>
                    <a:pt x="114" y="131"/>
                  </a:lnTo>
                  <a:lnTo>
                    <a:pt x="117" y="116"/>
                  </a:lnTo>
                  <a:lnTo>
                    <a:pt x="117" y="11"/>
                  </a:lnTo>
                  <a:lnTo>
                    <a:pt x="114" y="3"/>
                  </a:lnTo>
                  <a:lnTo>
                    <a:pt x="108" y="0"/>
                  </a:lnTo>
                  <a:lnTo>
                    <a:pt x="136" y="0"/>
                  </a:lnTo>
                  <a:lnTo>
                    <a:pt x="131" y="3"/>
                  </a:lnTo>
                  <a:lnTo>
                    <a:pt x="131" y="11"/>
                  </a:lnTo>
                  <a:lnTo>
                    <a:pt x="128" y="114"/>
                  </a:lnTo>
                  <a:lnTo>
                    <a:pt x="128" y="128"/>
                  </a:lnTo>
                  <a:lnTo>
                    <a:pt x="125" y="139"/>
                  </a:lnTo>
                  <a:lnTo>
                    <a:pt x="119" y="150"/>
                  </a:lnTo>
                  <a:lnTo>
                    <a:pt x="111" y="156"/>
                  </a:lnTo>
                  <a:lnTo>
                    <a:pt x="102" y="162"/>
                  </a:lnTo>
                  <a:lnTo>
                    <a:pt x="94" y="167"/>
                  </a:lnTo>
                  <a:lnTo>
                    <a:pt x="71" y="170"/>
                  </a:lnTo>
                  <a:lnTo>
                    <a:pt x="51" y="167"/>
                  </a:lnTo>
                  <a:lnTo>
                    <a:pt x="40" y="165"/>
                  </a:lnTo>
                  <a:lnTo>
                    <a:pt x="31" y="159"/>
                  </a:lnTo>
                  <a:lnTo>
                    <a:pt x="20" y="150"/>
                  </a:lnTo>
                  <a:lnTo>
                    <a:pt x="14" y="142"/>
                  </a:lnTo>
                  <a:lnTo>
                    <a:pt x="9" y="128"/>
                  </a:lnTo>
                  <a:lnTo>
                    <a:pt x="9" y="114"/>
                  </a:lnTo>
                  <a:lnTo>
                    <a:pt x="9" y="11"/>
                  </a:lnTo>
                  <a:lnTo>
                    <a:pt x="6" y="3"/>
                  </a:lnTo>
                  <a:lnTo>
                    <a:pt x="0" y="0"/>
                  </a:lnTo>
                  <a:lnTo>
                    <a:pt x="40" y="0"/>
                  </a:lnTo>
                  <a:lnTo>
                    <a:pt x="34" y="3"/>
                  </a:lnTo>
                  <a:lnTo>
                    <a:pt x="31" y="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GB" dirty="0">
                <a:solidFill>
                  <a:srgbClr val="007CB4"/>
                </a:solidFill>
                <a:latin typeface="Lucida Sans" pitchFamily="34" charset="0"/>
                <a:ea typeface="ＭＳ Ｐゴシック" pitchFamily="34" charset="-128"/>
              </a:endParaRPr>
            </a:p>
          </p:txBody>
        </p:sp>
        <p:sp>
          <p:nvSpPr>
            <p:cNvPr id="21" name="Freeform 1744"/>
            <p:cNvSpPr>
              <a:spLocks/>
            </p:cNvSpPr>
            <p:nvPr/>
          </p:nvSpPr>
          <p:spPr bwMode="auto">
            <a:xfrm>
              <a:off x="3022" y="2867"/>
              <a:ext cx="152" cy="172"/>
            </a:xfrm>
            <a:custGeom>
              <a:avLst/>
              <a:gdLst>
                <a:gd name="T0" fmla="*/ 127 w 153"/>
                <a:gd name="T1" fmla="*/ 11 h 173"/>
                <a:gd name="T2" fmla="*/ 127 w 153"/>
                <a:gd name="T3" fmla="*/ 11 h 173"/>
                <a:gd name="T4" fmla="*/ 127 w 153"/>
                <a:gd name="T5" fmla="*/ 3 h 173"/>
                <a:gd name="T6" fmla="*/ 121 w 153"/>
                <a:gd name="T7" fmla="*/ 0 h 173"/>
                <a:gd name="T8" fmla="*/ 147 w 153"/>
                <a:gd name="T9" fmla="*/ 0 h 173"/>
                <a:gd name="T10" fmla="*/ 147 w 153"/>
                <a:gd name="T11" fmla="*/ 0 h 173"/>
                <a:gd name="T12" fmla="*/ 141 w 153"/>
                <a:gd name="T13" fmla="*/ 3 h 173"/>
                <a:gd name="T14" fmla="*/ 141 w 153"/>
                <a:gd name="T15" fmla="*/ 11 h 173"/>
                <a:gd name="T16" fmla="*/ 141 w 153"/>
                <a:gd name="T17" fmla="*/ 167 h 173"/>
                <a:gd name="T18" fmla="*/ 141 w 153"/>
                <a:gd name="T19" fmla="*/ 167 h 173"/>
                <a:gd name="T20" fmla="*/ 82 w 153"/>
                <a:gd name="T21" fmla="*/ 93 h 173"/>
                <a:gd name="T22" fmla="*/ 28 w 153"/>
                <a:gd name="T23" fmla="*/ 25 h 173"/>
                <a:gd name="T24" fmla="*/ 28 w 153"/>
                <a:gd name="T25" fmla="*/ 150 h 173"/>
                <a:gd name="T26" fmla="*/ 28 w 153"/>
                <a:gd name="T27" fmla="*/ 150 h 173"/>
                <a:gd name="T28" fmla="*/ 31 w 153"/>
                <a:gd name="T29" fmla="*/ 159 h 173"/>
                <a:gd name="T30" fmla="*/ 34 w 153"/>
                <a:gd name="T31" fmla="*/ 161 h 173"/>
                <a:gd name="T32" fmla="*/ 8 w 153"/>
                <a:gd name="T33" fmla="*/ 161 h 173"/>
                <a:gd name="T34" fmla="*/ 8 w 153"/>
                <a:gd name="T35" fmla="*/ 161 h 173"/>
                <a:gd name="T36" fmla="*/ 14 w 153"/>
                <a:gd name="T37" fmla="*/ 159 h 173"/>
                <a:gd name="T38" fmla="*/ 14 w 153"/>
                <a:gd name="T39" fmla="*/ 150 h 173"/>
                <a:gd name="T40" fmla="*/ 14 w 153"/>
                <a:gd name="T41" fmla="*/ 20 h 173"/>
                <a:gd name="T42" fmla="*/ 14 w 153"/>
                <a:gd name="T43" fmla="*/ 20 h 173"/>
                <a:gd name="T44" fmla="*/ 14 w 153"/>
                <a:gd name="T45" fmla="*/ 14 h 173"/>
                <a:gd name="T46" fmla="*/ 11 w 153"/>
                <a:gd name="T47" fmla="*/ 8 h 173"/>
                <a:gd name="T48" fmla="*/ 11 w 153"/>
                <a:gd name="T49" fmla="*/ 8 h 173"/>
                <a:gd name="T50" fmla="*/ 8 w 153"/>
                <a:gd name="T51" fmla="*/ 3 h 173"/>
                <a:gd name="T52" fmla="*/ 0 w 153"/>
                <a:gd name="T53" fmla="*/ 0 h 173"/>
                <a:gd name="T54" fmla="*/ 37 w 153"/>
                <a:gd name="T55" fmla="*/ 0 h 173"/>
                <a:gd name="T56" fmla="*/ 127 w 153"/>
                <a:gd name="T57" fmla="*/ 113 h 173"/>
                <a:gd name="T58" fmla="*/ 127 w 153"/>
                <a:gd name="T59" fmla="*/ 11 h 173"/>
                <a:gd name="T60" fmla="*/ 127 w 153"/>
                <a:gd name="T61" fmla="*/ 11 h 173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53" h="173">
                  <a:moveTo>
                    <a:pt x="133" y="11"/>
                  </a:moveTo>
                  <a:lnTo>
                    <a:pt x="133" y="11"/>
                  </a:lnTo>
                  <a:lnTo>
                    <a:pt x="133" y="3"/>
                  </a:lnTo>
                  <a:lnTo>
                    <a:pt x="127" y="0"/>
                  </a:lnTo>
                  <a:lnTo>
                    <a:pt x="153" y="0"/>
                  </a:lnTo>
                  <a:lnTo>
                    <a:pt x="147" y="3"/>
                  </a:lnTo>
                  <a:lnTo>
                    <a:pt x="147" y="11"/>
                  </a:lnTo>
                  <a:lnTo>
                    <a:pt x="147" y="173"/>
                  </a:lnTo>
                  <a:lnTo>
                    <a:pt x="88" y="99"/>
                  </a:lnTo>
                  <a:lnTo>
                    <a:pt x="28" y="25"/>
                  </a:lnTo>
                  <a:lnTo>
                    <a:pt x="28" y="156"/>
                  </a:lnTo>
                  <a:lnTo>
                    <a:pt x="31" y="165"/>
                  </a:lnTo>
                  <a:lnTo>
                    <a:pt x="34" y="167"/>
                  </a:lnTo>
                  <a:lnTo>
                    <a:pt x="8" y="167"/>
                  </a:lnTo>
                  <a:lnTo>
                    <a:pt x="14" y="165"/>
                  </a:lnTo>
                  <a:lnTo>
                    <a:pt x="14" y="156"/>
                  </a:lnTo>
                  <a:lnTo>
                    <a:pt x="14" y="20"/>
                  </a:lnTo>
                  <a:lnTo>
                    <a:pt x="14" y="14"/>
                  </a:lnTo>
                  <a:lnTo>
                    <a:pt x="11" y="8"/>
                  </a:lnTo>
                  <a:lnTo>
                    <a:pt x="8" y="3"/>
                  </a:lnTo>
                  <a:lnTo>
                    <a:pt x="0" y="0"/>
                  </a:lnTo>
                  <a:lnTo>
                    <a:pt x="37" y="0"/>
                  </a:lnTo>
                  <a:lnTo>
                    <a:pt x="133" y="119"/>
                  </a:lnTo>
                  <a:lnTo>
                    <a:pt x="133" y="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GB" dirty="0">
                <a:solidFill>
                  <a:srgbClr val="007CB4"/>
                </a:solidFill>
                <a:latin typeface="Lucida Sans" pitchFamily="34" charset="0"/>
                <a:ea typeface="ＭＳ Ｐゴシック" pitchFamily="34" charset="-128"/>
              </a:endParaRPr>
            </a:p>
          </p:txBody>
        </p:sp>
        <p:sp>
          <p:nvSpPr>
            <p:cNvPr id="22" name="Freeform 1745"/>
            <p:cNvSpPr>
              <a:spLocks/>
            </p:cNvSpPr>
            <p:nvPr/>
          </p:nvSpPr>
          <p:spPr bwMode="auto">
            <a:xfrm>
              <a:off x="3201" y="2867"/>
              <a:ext cx="38" cy="167"/>
            </a:xfrm>
            <a:custGeom>
              <a:avLst/>
              <a:gdLst>
                <a:gd name="T0" fmla="*/ 43 w 37"/>
                <a:gd name="T1" fmla="*/ 0 h 167"/>
                <a:gd name="T2" fmla="*/ 43 w 37"/>
                <a:gd name="T3" fmla="*/ 0 h 167"/>
                <a:gd name="T4" fmla="*/ 37 w 37"/>
                <a:gd name="T5" fmla="*/ 3 h 167"/>
                <a:gd name="T6" fmla="*/ 34 w 37"/>
                <a:gd name="T7" fmla="*/ 11 h 167"/>
                <a:gd name="T8" fmla="*/ 34 w 37"/>
                <a:gd name="T9" fmla="*/ 156 h 167"/>
                <a:gd name="T10" fmla="*/ 34 w 37"/>
                <a:gd name="T11" fmla="*/ 156 h 167"/>
                <a:gd name="T12" fmla="*/ 37 w 37"/>
                <a:gd name="T13" fmla="*/ 165 h 167"/>
                <a:gd name="T14" fmla="*/ 43 w 37"/>
                <a:gd name="T15" fmla="*/ 167 h 167"/>
                <a:gd name="T16" fmla="*/ 0 w 37"/>
                <a:gd name="T17" fmla="*/ 167 h 167"/>
                <a:gd name="T18" fmla="*/ 0 w 37"/>
                <a:gd name="T19" fmla="*/ 167 h 167"/>
                <a:gd name="T20" fmla="*/ 2 w 37"/>
                <a:gd name="T21" fmla="*/ 165 h 167"/>
                <a:gd name="T22" fmla="*/ 5 w 37"/>
                <a:gd name="T23" fmla="*/ 156 h 167"/>
                <a:gd name="T24" fmla="*/ 5 w 37"/>
                <a:gd name="T25" fmla="*/ 11 h 167"/>
                <a:gd name="T26" fmla="*/ 5 w 37"/>
                <a:gd name="T27" fmla="*/ 11 h 167"/>
                <a:gd name="T28" fmla="*/ 2 w 37"/>
                <a:gd name="T29" fmla="*/ 3 h 167"/>
                <a:gd name="T30" fmla="*/ 0 w 37"/>
                <a:gd name="T31" fmla="*/ 0 h 167"/>
                <a:gd name="T32" fmla="*/ 43 w 37"/>
                <a:gd name="T33" fmla="*/ 0 h 167"/>
                <a:gd name="T34" fmla="*/ 43 w 37"/>
                <a:gd name="T35" fmla="*/ 0 h 16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7" h="167">
                  <a:moveTo>
                    <a:pt x="37" y="0"/>
                  </a:moveTo>
                  <a:lnTo>
                    <a:pt x="37" y="0"/>
                  </a:lnTo>
                  <a:lnTo>
                    <a:pt x="31" y="3"/>
                  </a:lnTo>
                  <a:lnTo>
                    <a:pt x="28" y="11"/>
                  </a:lnTo>
                  <a:lnTo>
                    <a:pt x="28" y="156"/>
                  </a:lnTo>
                  <a:lnTo>
                    <a:pt x="31" y="165"/>
                  </a:lnTo>
                  <a:lnTo>
                    <a:pt x="37" y="167"/>
                  </a:lnTo>
                  <a:lnTo>
                    <a:pt x="0" y="167"/>
                  </a:lnTo>
                  <a:lnTo>
                    <a:pt x="2" y="165"/>
                  </a:lnTo>
                  <a:lnTo>
                    <a:pt x="5" y="156"/>
                  </a:lnTo>
                  <a:lnTo>
                    <a:pt x="5" y="11"/>
                  </a:lnTo>
                  <a:lnTo>
                    <a:pt x="2" y="3"/>
                  </a:lnTo>
                  <a:lnTo>
                    <a:pt x="0" y="0"/>
                  </a:lnTo>
                  <a:lnTo>
                    <a:pt x="3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GB" dirty="0">
                <a:solidFill>
                  <a:srgbClr val="007CB4"/>
                </a:solidFill>
                <a:latin typeface="Lucida Sans" pitchFamily="34" charset="0"/>
                <a:ea typeface="ＭＳ Ｐゴシック" pitchFamily="34" charset="-128"/>
              </a:endParaRPr>
            </a:p>
          </p:txBody>
        </p:sp>
        <p:sp>
          <p:nvSpPr>
            <p:cNvPr id="23" name="Freeform 1746"/>
            <p:cNvSpPr>
              <a:spLocks/>
            </p:cNvSpPr>
            <p:nvPr/>
          </p:nvSpPr>
          <p:spPr bwMode="auto">
            <a:xfrm>
              <a:off x="3250" y="2867"/>
              <a:ext cx="152" cy="172"/>
            </a:xfrm>
            <a:custGeom>
              <a:avLst/>
              <a:gdLst>
                <a:gd name="T0" fmla="*/ 125 w 153"/>
                <a:gd name="T1" fmla="*/ 11 h 173"/>
                <a:gd name="T2" fmla="*/ 125 w 153"/>
                <a:gd name="T3" fmla="*/ 11 h 173"/>
                <a:gd name="T4" fmla="*/ 125 w 153"/>
                <a:gd name="T5" fmla="*/ 3 h 173"/>
                <a:gd name="T6" fmla="*/ 119 w 153"/>
                <a:gd name="T7" fmla="*/ 0 h 173"/>
                <a:gd name="T8" fmla="*/ 147 w 153"/>
                <a:gd name="T9" fmla="*/ 0 h 173"/>
                <a:gd name="T10" fmla="*/ 147 w 153"/>
                <a:gd name="T11" fmla="*/ 0 h 173"/>
                <a:gd name="T12" fmla="*/ 142 w 153"/>
                <a:gd name="T13" fmla="*/ 6 h 173"/>
                <a:gd name="T14" fmla="*/ 136 w 153"/>
                <a:gd name="T15" fmla="*/ 11 h 173"/>
                <a:gd name="T16" fmla="*/ 136 w 153"/>
                <a:gd name="T17" fmla="*/ 11 h 173"/>
                <a:gd name="T18" fmla="*/ 76 w 153"/>
                <a:gd name="T19" fmla="*/ 167 h 173"/>
                <a:gd name="T20" fmla="*/ 76 w 153"/>
                <a:gd name="T21" fmla="*/ 167 h 173"/>
                <a:gd name="T22" fmla="*/ 14 w 153"/>
                <a:gd name="T23" fmla="*/ 11 h 173"/>
                <a:gd name="T24" fmla="*/ 14 w 153"/>
                <a:gd name="T25" fmla="*/ 11 h 173"/>
                <a:gd name="T26" fmla="*/ 8 w 153"/>
                <a:gd name="T27" fmla="*/ 6 h 173"/>
                <a:gd name="T28" fmla="*/ 0 w 153"/>
                <a:gd name="T29" fmla="*/ 0 h 173"/>
                <a:gd name="T30" fmla="*/ 45 w 153"/>
                <a:gd name="T31" fmla="*/ 0 h 173"/>
                <a:gd name="T32" fmla="*/ 45 w 153"/>
                <a:gd name="T33" fmla="*/ 0 h 173"/>
                <a:gd name="T34" fmla="*/ 43 w 153"/>
                <a:gd name="T35" fmla="*/ 3 h 173"/>
                <a:gd name="T36" fmla="*/ 40 w 153"/>
                <a:gd name="T37" fmla="*/ 6 h 173"/>
                <a:gd name="T38" fmla="*/ 43 w 153"/>
                <a:gd name="T39" fmla="*/ 14 h 173"/>
                <a:gd name="T40" fmla="*/ 43 w 153"/>
                <a:gd name="T41" fmla="*/ 14 h 173"/>
                <a:gd name="T42" fmla="*/ 79 w 153"/>
                <a:gd name="T43" fmla="*/ 122 h 173"/>
                <a:gd name="T44" fmla="*/ 79 w 153"/>
                <a:gd name="T45" fmla="*/ 122 h 173"/>
                <a:gd name="T46" fmla="*/ 125 w 153"/>
                <a:gd name="T47" fmla="*/ 11 h 173"/>
                <a:gd name="T48" fmla="*/ 125 w 153"/>
                <a:gd name="T49" fmla="*/ 11 h 17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53" h="173">
                  <a:moveTo>
                    <a:pt x="131" y="11"/>
                  </a:moveTo>
                  <a:lnTo>
                    <a:pt x="131" y="11"/>
                  </a:lnTo>
                  <a:lnTo>
                    <a:pt x="131" y="3"/>
                  </a:lnTo>
                  <a:lnTo>
                    <a:pt x="125" y="0"/>
                  </a:lnTo>
                  <a:lnTo>
                    <a:pt x="153" y="0"/>
                  </a:lnTo>
                  <a:lnTo>
                    <a:pt x="148" y="6"/>
                  </a:lnTo>
                  <a:lnTo>
                    <a:pt x="142" y="11"/>
                  </a:lnTo>
                  <a:lnTo>
                    <a:pt x="82" y="173"/>
                  </a:lnTo>
                  <a:lnTo>
                    <a:pt x="14" y="11"/>
                  </a:lnTo>
                  <a:lnTo>
                    <a:pt x="8" y="6"/>
                  </a:lnTo>
                  <a:lnTo>
                    <a:pt x="0" y="0"/>
                  </a:lnTo>
                  <a:lnTo>
                    <a:pt x="45" y="0"/>
                  </a:lnTo>
                  <a:lnTo>
                    <a:pt x="43" y="3"/>
                  </a:lnTo>
                  <a:lnTo>
                    <a:pt x="40" y="6"/>
                  </a:lnTo>
                  <a:lnTo>
                    <a:pt x="43" y="14"/>
                  </a:lnTo>
                  <a:lnTo>
                    <a:pt x="85" y="128"/>
                  </a:lnTo>
                  <a:lnTo>
                    <a:pt x="131" y="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GB" dirty="0">
                <a:solidFill>
                  <a:srgbClr val="007CB4"/>
                </a:solidFill>
                <a:latin typeface="Lucida Sans" pitchFamily="34" charset="0"/>
                <a:ea typeface="ＭＳ Ｐゴシック" pitchFamily="34" charset="-128"/>
              </a:endParaRPr>
            </a:p>
          </p:txBody>
        </p:sp>
        <p:sp>
          <p:nvSpPr>
            <p:cNvPr id="24" name="Freeform 1747"/>
            <p:cNvSpPr>
              <a:spLocks/>
            </p:cNvSpPr>
            <p:nvPr/>
          </p:nvSpPr>
          <p:spPr bwMode="auto">
            <a:xfrm>
              <a:off x="3411" y="2867"/>
              <a:ext cx="104" cy="167"/>
            </a:xfrm>
            <a:custGeom>
              <a:avLst/>
              <a:gdLst>
                <a:gd name="T0" fmla="*/ 88 w 105"/>
                <a:gd name="T1" fmla="*/ 23 h 167"/>
                <a:gd name="T2" fmla="*/ 88 w 105"/>
                <a:gd name="T3" fmla="*/ 23 h 167"/>
                <a:gd name="T4" fmla="*/ 79 w 105"/>
                <a:gd name="T5" fmla="*/ 14 h 167"/>
                <a:gd name="T6" fmla="*/ 68 w 105"/>
                <a:gd name="T7" fmla="*/ 11 h 167"/>
                <a:gd name="T8" fmla="*/ 68 w 105"/>
                <a:gd name="T9" fmla="*/ 11 h 167"/>
                <a:gd name="T10" fmla="*/ 31 w 105"/>
                <a:gd name="T11" fmla="*/ 11 h 167"/>
                <a:gd name="T12" fmla="*/ 31 w 105"/>
                <a:gd name="T13" fmla="*/ 68 h 167"/>
                <a:gd name="T14" fmla="*/ 65 w 105"/>
                <a:gd name="T15" fmla="*/ 68 h 167"/>
                <a:gd name="T16" fmla="*/ 65 w 105"/>
                <a:gd name="T17" fmla="*/ 68 h 167"/>
                <a:gd name="T18" fmla="*/ 70 w 105"/>
                <a:gd name="T19" fmla="*/ 65 h 167"/>
                <a:gd name="T20" fmla="*/ 73 w 105"/>
                <a:gd name="T21" fmla="*/ 62 h 167"/>
                <a:gd name="T22" fmla="*/ 73 w 105"/>
                <a:gd name="T23" fmla="*/ 88 h 167"/>
                <a:gd name="T24" fmla="*/ 73 w 105"/>
                <a:gd name="T25" fmla="*/ 88 h 167"/>
                <a:gd name="T26" fmla="*/ 70 w 105"/>
                <a:gd name="T27" fmla="*/ 82 h 167"/>
                <a:gd name="T28" fmla="*/ 65 w 105"/>
                <a:gd name="T29" fmla="*/ 82 h 167"/>
                <a:gd name="T30" fmla="*/ 31 w 105"/>
                <a:gd name="T31" fmla="*/ 82 h 167"/>
                <a:gd name="T32" fmla="*/ 31 w 105"/>
                <a:gd name="T33" fmla="*/ 153 h 167"/>
                <a:gd name="T34" fmla="*/ 31 w 105"/>
                <a:gd name="T35" fmla="*/ 153 h 167"/>
                <a:gd name="T36" fmla="*/ 53 w 105"/>
                <a:gd name="T37" fmla="*/ 156 h 167"/>
                <a:gd name="T38" fmla="*/ 53 w 105"/>
                <a:gd name="T39" fmla="*/ 156 h 167"/>
                <a:gd name="T40" fmla="*/ 70 w 105"/>
                <a:gd name="T41" fmla="*/ 156 h 167"/>
                <a:gd name="T42" fmla="*/ 82 w 105"/>
                <a:gd name="T43" fmla="*/ 153 h 167"/>
                <a:gd name="T44" fmla="*/ 90 w 105"/>
                <a:gd name="T45" fmla="*/ 148 h 167"/>
                <a:gd name="T46" fmla="*/ 99 w 105"/>
                <a:gd name="T47" fmla="*/ 139 h 167"/>
                <a:gd name="T48" fmla="*/ 93 w 105"/>
                <a:gd name="T49" fmla="*/ 167 h 167"/>
                <a:gd name="T50" fmla="*/ 0 w 105"/>
                <a:gd name="T51" fmla="*/ 167 h 167"/>
                <a:gd name="T52" fmla="*/ 0 w 105"/>
                <a:gd name="T53" fmla="*/ 167 h 167"/>
                <a:gd name="T54" fmla="*/ 5 w 105"/>
                <a:gd name="T55" fmla="*/ 165 h 167"/>
                <a:gd name="T56" fmla="*/ 8 w 105"/>
                <a:gd name="T57" fmla="*/ 156 h 167"/>
                <a:gd name="T58" fmla="*/ 8 w 105"/>
                <a:gd name="T59" fmla="*/ 11 h 167"/>
                <a:gd name="T60" fmla="*/ 8 w 105"/>
                <a:gd name="T61" fmla="*/ 11 h 167"/>
                <a:gd name="T62" fmla="*/ 5 w 105"/>
                <a:gd name="T63" fmla="*/ 3 h 167"/>
                <a:gd name="T64" fmla="*/ 0 w 105"/>
                <a:gd name="T65" fmla="*/ 0 h 167"/>
                <a:gd name="T66" fmla="*/ 88 w 105"/>
                <a:gd name="T67" fmla="*/ 0 h 167"/>
                <a:gd name="T68" fmla="*/ 88 w 105"/>
                <a:gd name="T69" fmla="*/ 23 h 167"/>
                <a:gd name="T70" fmla="*/ 88 w 105"/>
                <a:gd name="T71" fmla="*/ 23 h 16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5" h="167">
                  <a:moveTo>
                    <a:pt x="94" y="23"/>
                  </a:moveTo>
                  <a:lnTo>
                    <a:pt x="94" y="23"/>
                  </a:lnTo>
                  <a:lnTo>
                    <a:pt x="85" y="14"/>
                  </a:lnTo>
                  <a:lnTo>
                    <a:pt x="74" y="11"/>
                  </a:lnTo>
                  <a:lnTo>
                    <a:pt x="31" y="11"/>
                  </a:lnTo>
                  <a:lnTo>
                    <a:pt x="31" y="68"/>
                  </a:lnTo>
                  <a:lnTo>
                    <a:pt x="71" y="68"/>
                  </a:lnTo>
                  <a:lnTo>
                    <a:pt x="76" y="65"/>
                  </a:lnTo>
                  <a:lnTo>
                    <a:pt x="79" y="62"/>
                  </a:lnTo>
                  <a:lnTo>
                    <a:pt x="79" y="88"/>
                  </a:lnTo>
                  <a:lnTo>
                    <a:pt x="76" y="82"/>
                  </a:lnTo>
                  <a:lnTo>
                    <a:pt x="71" y="82"/>
                  </a:lnTo>
                  <a:lnTo>
                    <a:pt x="31" y="82"/>
                  </a:lnTo>
                  <a:lnTo>
                    <a:pt x="31" y="153"/>
                  </a:lnTo>
                  <a:lnTo>
                    <a:pt x="59" y="156"/>
                  </a:lnTo>
                  <a:lnTo>
                    <a:pt x="76" y="156"/>
                  </a:lnTo>
                  <a:lnTo>
                    <a:pt x="88" y="153"/>
                  </a:lnTo>
                  <a:lnTo>
                    <a:pt x="96" y="148"/>
                  </a:lnTo>
                  <a:lnTo>
                    <a:pt x="105" y="139"/>
                  </a:lnTo>
                  <a:lnTo>
                    <a:pt x="99" y="167"/>
                  </a:lnTo>
                  <a:lnTo>
                    <a:pt x="0" y="167"/>
                  </a:lnTo>
                  <a:lnTo>
                    <a:pt x="5" y="165"/>
                  </a:lnTo>
                  <a:lnTo>
                    <a:pt x="8" y="156"/>
                  </a:lnTo>
                  <a:lnTo>
                    <a:pt x="8" y="11"/>
                  </a:lnTo>
                  <a:lnTo>
                    <a:pt x="5" y="3"/>
                  </a:lnTo>
                  <a:lnTo>
                    <a:pt x="0" y="0"/>
                  </a:lnTo>
                  <a:lnTo>
                    <a:pt x="94" y="0"/>
                  </a:lnTo>
                  <a:lnTo>
                    <a:pt x="94" y="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GB" dirty="0">
                <a:solidFill>
                  <a:srgbClr val="007CB4"/>
                </a:solidFill>
                <a:latin typeface="Lucida Sans" pitchFamily="34" charset="0"/>
                <a:ea typeface="ＭＳ Ｐゴシック" pitchFamily="34" charset="-128"/>
              </a:endParaRPr>
            </a:p>
          </p:txBody>
        </p:sp>
        <p:sp>
          <p:nvSpPr>
            <p:cNvPr id="25" name="Freeform 1748"/>
            <p:cNvSpPr>
              <a:spLocks noEditPoints="1"/>
            </p:cNvSpPr>
            <p:nvPr/>
          </p:nvSpPr>
          <p:spPr bwMode="auto">
            <a:xfrm>
              <a:off x="3527" y="2867"/>
              <a:ext cx="146" cy="167"/>
            </a:xfrm>
            <a:custGeom>
              <a:avLst/>
              <a:gdLst>
                <a:gd name="T0" fmla="*/ 68 w 145"/>
                <a:gd name="T1" fmla="*/ 82 h 167"/>
                <a:gd name="T2" fmla="*/ 91 w 145"/>
                <a:gd name="T3" fmla="*/ 91 h 167"/>
                <a:gd name="T4" fmla="*/ 100 w 145"/>
                <a:gd name="T5" fmla="*/ 102 h 167"/>
                <a:gd name="T6" fmla="*/ 126 w 145"/>
                <a:gd name="T7" fmla="*/ 145 h 167"/>
                <a:gd name="T8" fmla="*/ 137 w 145"/>
                <a:gd name="T9" fmla="*/ 159 h 167"/>
                <a:gd name="T10" fmla="*/ 151 w 145"/>
                <a:gd name="T11" fmla="*/ 167 h 167"/>
                <a:gd name="T12" fmla="*/ 126 w 145"/>
                <a:gd name="T13" fmla="*/ 167 h 167"/>
                <a:gd name="T14" fmla="*/ 114 w 145"/>
                <a:gd name="T15" fmla="*/ 165 h 167"/>
                <a:gd name="T16" fmla="*/ 106 w 145"/>
                <a:gd name="T17" fmla="*/ 156 h 167"/>
                <a:gd name="T18" fmla="*/ 71 w 145"/>
                <a:gd name="T19" fmla="*/ 111 h 167"/>
                <a:gd name="T20" fmla="*/ 54 w 145"/>
                <a:gd name="T21" fmla="*/ 91 h 167"/>
                <a:gd name="T22" fmla="*/ 46 w 145"/>
                <a:gd name="T23" fmla="*/ 91 h 167"/>
                <a:gd name="T24" fmla="*/ 32 w 145"/>
                <a:gd name="T25" fmla="*/ 156 h 167"/>
                <a:gd name="T26" fmla="*/ 34 w 145"/>
                <a:gd name="T27" fmla="*/ 165 h 167"/>
                <a:gd name="T28" fmla="*/ 0 w 145"/>
                <a:gd name="T29" fmla="*/ 167 h 167"/>
                <a:gd name="T30" fmla="*/ 6 w 145"/>
                <a:gd name="T31" fmla="*/ 165 h 167"/>
                <a:gd name="T32" fmla="*/ 9 w 145"/>
                <a:gd name="T33" fmla="*/ 11 h 167"/>
                <a:gd name="T34" fmla="*/ 6 w 145"/>
                <a:gd name="T35" fmla="*/ 3 h 167"/>
                <a:gd name="T36" fmla="*/ 49 w 145"/>
                <a:gd name="T37" fmla="*/ 0 h 167"/>
                <a:gd name="T38" fmla="*/ 66 w 145"/>
                <a:gd name="T39" fmla="*/ 0 h 167"/>
                <a:gd name="T40" fmla="*/ 94 w 145"/>
                <a:gd name="T41" fmla="*/ 8 h 167"/>
                <a:gd name="T42" fmla="*/ 109 w 145"/>
                <a:gd name="T43" fmla="*/ 20 h 167"/>
                <a:gd name="T44" fmla="*/ 114 w 145"/>
                <a:gd name="T45" fmla="*/ 40 h 167"/>
                <a:gd name="T46" fmla="*/ 114 w 145"/>
                <a:gd name="T47" fmla="*/ 51 h 167"/>
                <a:gd name="T48" fmla="*/ 106 w 145"/>
                <a:gd name="T49" fmla="*/ 65 h 167"/>
                <a:gd name="T50" fmla="*/ 89 w 145"/>
                <a:gd name="T51" fmla="*/ 79 h 167"/>
                <a:gd name="T52" fmla="*/ 68 w 145"/>
                <a:gd name="T53" fmla="*/ 82 h 167"/>
                <a:gd name="T54" fmla="*/ 32 w 145"/>
                <a:gd name="T55" fmla="*/ 77 h 167"/>
                <a:gd name="T56" fmla="*/ 46 w 145"/>
                <a:gd name="T57" fmla="*/ 77 h 167"/>
                <a:gd name="T58" fmla="*/ 60 w 145"/>
                <a:gd name="T59" fmla="*/ 77 h 167"/>
                <a:gd name="T60" fmla="*/ 83 w 145"/>
                <a:gd name="T61" fmla="*/ 65 h 167"/>
                <a:gd name="T62" fmla="*/ 89 w 145"/>
                <a:gd name="T63" fmla="*/ 51 h 167"/>
                <a:gd name="T64" fmla="*/ 89 w 145"/>
                <a:gd name="T65" fmla="*/ 42 h 167"/>
                <a:gd name="T66" fmla="*/ 83 w 145"/>
                <a:gd name="T67" fmla="*/ 20 h 167"/>
                <a:gd name="T68" fmla="*/ 60 w 145"/>
                <a:gd name="T69" fmla="*/ 11 h 167"/>
                <a:gd name="T70" fmla="*/ 49 w 145"/>
                <a:gd name="T71" fmla="*/ 8 h 167"/>
                <a:gd name="T72" fmla="*/ 32 w 145"/>
                <a:gd name="T73" fmla="*/ 11 h 16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45" h="167">
                  <a:moveTo>
                    <a:pt x="68" y="82"/>
                  </a:moveTo>
                  <a:lnTo>
                    <a:pt x="68" y="82"/>
                  </a:lnTo>
                  <a:lnTo>
                    <a:pt x="77" y="85"/>
                  </a:lnTo>
                  <a:lnTo>
                    <a:pt x="85" y="91"/>
                  </a:lnTo>
                  <a:lnTo>
                    <a:pt x="94" y="102"/>
                  </a:lnTo>
                  <a:lnTo>
                    <a:pt x="108" y="125"/>
                  </a:lnTo>
                  <a:lnTo>
                    <a:pt x="120" y="145"/>
                  </a:lnTo>
                  <a:lnTo>
                    <a:pt x="131" y="159"/>
                  </a:lnTo>
                  <a:lnTo>
                    <a:pt x="139" y="165"/>
                  </a:lnTo>
                  <a:lnTo>
                    <a:pt x="145" y="167"/>
                  </a:lnTo>
                  <a:lnTo>
                    <a:pt x="120" y="167"/>
                  </a:lnTo>
                  <a:lnTo>
                    <a:pt x="114" y="167"/>
                  </a:lnTo>
                  <a:lnTo>
                    <a:pt x="108" y="165"/>
                  </a:lnTo>
                  <a:lnTo>
                    <a:pt x="100" y="156"/>
                  </a:lnTo>
                  <a:lnTo>
                    <a:pt x="71" y="111"/>
                  </a:lnTo>
                  <a:lnTo>
                    <a:pt x="60" y="96"/>
                  </a:lnTo>
                  <a:lnTo>
                    <a:pt x="54" y="91"/>
                  </a:lnTo>
                  <a:lnTo>
                    <a:pt x="46" y="91"/>
                  </a:lnTo>
                  <a:lnTo>
                    <a:pt x="32" y="91"/>
                  </a:lnTo>
                  <a:lnTo>
                    <a:pt x="32" y="156"/>
                  </a:lnTo>
                  <a:lnTo>
                    <a:pt x="34" y="165"/>
                  </a:lnTo>
                  <a:lnTo>
                    <a:pt x="37" y="167"/>
                  </a:lnTo>
                  <a:lnTo>
                    <a:pt x="0" y="167"/>
                  </a:lnTo>
                  <a:lnTo>
                    <a:pt x="6" y="165"/>
                  </a:lnTo>
                  <a:lnTo>
                    <a:pt x="9" y="156"/>
                  </a:lnTo>
                  <a:lnTo>
                    <a:pt x="9" y="11"/>
                  </a:lnTo>
                  <a:lnTo>
                    <a:pt x="6" y="3"/>
                  </a:lnTo>
                  <a:lnTo>
                    <a:pt x="0" y="0"/>
                  </a:lnTo>
                  <a:lnTo>
                    <a:pt x="49" y="0"/>
                  </a:lnTo>
                  <a:lnTo>
                    <a:pt x="66" y="0"/>
                  </a:lnTo>
                  <a:lnTo>
                    <a:pt x="77" y="3"/>
                  </a:lnTo>
                  <a:lnTo>
                    <a:pt x="88" y="8"/>
                  </a:lnTo>
                  <a:lnTo>
                    <a:pt x="97" y="14"/>
                  </a:lnTo>
                  <a:lnTo>
                    <a:pt x="103" y="20"/>
                  </a:lnTo>
                  <a:lnTo>
                    <a:pt x="105" y="28"/>
                  </a:lnTo>
                  <a:lnTo>
                    <a:pt x="108" y="40"/>
                  </a:lnTo>
                  <a:lnTo>
                    <a:pt x="108" y="51"/>
                  </a:lnTo>
                  <a:lnTo>
                    <a:pt x="105" y="60"/>
                  </a:lnTo>
                  <a:lnTo>
                    <a:pt x="100" y="65"/>
                  </a:lnTo>
                  <a:lnTo>
                    <a:pt x="94" y="71"/>
                  </a:lnTo>
                  <a:lnTo>
                    <a:pt x="83" y="79"/>
                  </a:lnTo>
                  <a:lnTo>
                    <a:pt x="68" y="82"/>
                  </a:lnTo>
                  <a:close/>
                  <a:moveTo>
                    <a:pt x="32" y="11"/>
                  </a:moveTo>
                  <a:lnTo>
                    <a:pt x="32" y="77"/>
                  </a:lnTo>
                  <a:lnTo>
                    <a:pt x="46" y="77"/>
                  </a:lnTo>
                  <a:lnTo>
                    <a:pt x="60" y="77"/>
                  </a:lnTo>
                  <a:lnTo>
                    <a:pt x="71" y="68"/>
                  </a:lnTo>
                  <a:lnTo>
                    <a:pt x="77" y="65"/>
                  </a:lnTo>
                  <a:lnTo>
                    <a:pt x="80" y="57"/>
                  </a:lnTo>
                  <a:lnTo>
                    <a:pt x="83" y="51"/>
                  </a:lnTo>
                  <a:lnTo>
                    <a:pt x="83" y="42"/>
                  </a:lnTo>
                  <a:lnTo>
                    <a:pt x="83" y="31"/>
                  </a:lnTo>
                  <a:lnTo>
                    <a:pt x="77" y="20"/>
                  </a:lnTo>
                  <a:lnTo>
                    <a:pt x="66" y="11"/>
                  </a:lnTo>
                  <a:lnTo>
                    <a:pt x="60" y="11"/>
                  </a:lnTo>
                  <a:lnTo>
                    <a:pt x="49" y="8"/>
                  </a:lnTo>
                  <a:lnTo>
                    <a:pt x="32" y="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GB" dirty="0">
                <a:solidFill>
                  <a:srgbClr val="007CB4"/>
                </a:solidFill>
                <a:latin typeface="Lucida Sans" pitchFamily="34" charset="0"/>
                <a:ea typeface="ＭＳ Ｐゴシック" pitchFamily="34" charset="-128"/>
              </a:endParaRPr>
            </a:p>
          </p:txBody>
        </p:sp>
        <p:sp>
          <p:nvSpPr>
            <p:cNvPr id="26" name="Freeform 1749"/>
            <p:cNvSpPr>
              <a:spLocks/>
            </p:cNvSpPr>
            <p:nvPr/>
          </p:nvSpPr>
          <p:spPr bwMode="auto">
            <a:xfrm>
              <a:off x="3673" y="2863"/>
              <a:ext cx="100" cy="172"/>
            </a:xfrm>
            <a:custGeom>
              <a:avLst/>
              <a:gdLst>
                <a:gd name="T0" fmla="*/ 90 w 102"/>
                <a:gd name="T1" fmla="*/ 116 h 173"/>
                <a:gd name="T2" fmla="*/ 85 w 102"/>
                <a:gd name="T3" fmla="*/ 136 h 173"/>
                <a:gd name="T4" fmla="*/ 74 w 102"/>
                <a:gd name="T5" fmla="*/ 153 h 173"/>
                <a:gd name="T6" fmla="*/ 62 w 102"/>
                <a:gd name="T7" fmla="*/ 164 h 173"/>
                <a:gd name="T8" fmla="*/ 42 w 102"/>
                <a:gd name="T9" fmla="*/ 167 h 173"/>
                <a:gd name="T10" fmla="*/ 28 w 102"/>
                <a:gd name="T11" fmla="*/ 164 h 173"/>
                <a:gd name="T12" fmla="*/ 3 w 102"/>
                <a:gd name="T13" fmla="*/ 153 h 173"/>
                <a:gd name="T14" fmla="*/ 0 w 102"/>
                <a:gd name="T15" fmla="*/ 116 h 173"/>
                <a:gd name="T16" fmla="*/ 14 w 102"/>
                <a:gd name="T17" fmla="*/ 142 h 173"/>
                <a:gd name="T18" fmla="*/ 31 w 102"/>
                <a:gd name="T19" fmla="*/ 156 h 173"/>
                <a:gd name="T20" fmla="*/ 40 w 102"/>
                <a:gd name="T21" fmla="*/ 156 h 173"/>
                <a:gd name="T22" fmla="*/ 57 w 102"/>
                <a:gd name="T23" fmla="*/ 153 h 173"/>
                <a:gd name="T24" fmla="*/ 68 w 102"/>
                <a:gd name="T25" fmla="*/ 145 h 173"/>
                <a:gd name="T26" fmla="*/ 72 w 102"/>
                <a:gd name="T27" fmla="*/ 125 h 173"/>
                <a:gd name="T28" fmla="*/ 72 w 102"/>
                <a:gd name="T29" fmla="*/ 116 h 173"/>
                <a:gd name="T30" fmla="*/ 62 w 102"/>
                <a:gd name="T31" fmla="*/ 99 h 173"/>
                <a:gd name="T32" fmla="*/ 31 w 102"/>
                <a:gd name="T33" fmla="*/ 86 h 173"/>
                <a:gd name="T34" fmla="*/ 23 w 102"/>
                <a:gd name="T35" fmla="*/ 80 h 173"/>
                <a:gd name="T36" fmla="*/ 3 w 102"/>
                <a:gd name="T37" fmla="*/ 57 h 173"/>
                <a:gd name="T38" fmla="*/ 3 w 102"/>
                <a:gd name="T39" fmla="*/ 43 h 173"/>
                <a:gd name="T40" fmla="*/ 6 w 102"/>
                <a:gd name="T41" fmla="*/ 26 h 173"/>
                <a:gd name="T42" fmla="*/ 20 w 102"/>
                <a:gd name="T43" fmla="*/ 11 h 173"/>
                <a:gd name="T44" fmla="*/ 48 w 102"/>
                <a:gd name="T45" fmla="*/ 0 h 173"/>
                <a:gd name="T46" fmla="*/ 65 w 102"/>
                <a:gd name="T47" fmla="*/ 3 h 173"/>
                <a:gd name="T48" fmla="*/ 76 w 102"/>
                <a:gd name="T49" fmla="*/ 9 h 173"/>
                <a:gd name="T50" fmla="*/ 79 w 102"/>
                <a:gd name="T51" fmla="*/ 43 h 173"/>
                <a:gd name="T52" fmla="*/ 70 w 102"/>
                <a:gd name="T53" fmla="*/ 23 h 173"/>
                <a:gd name="T54" fmla="*/ 51 w 102"/>
                <a:gd name="T55" fmla="*/ 11 h 173"/>
                <a:gd name="T56" fmla="*/ 42 w 102"/>
                <a:gd name="T57" fmla="*/ 11 h 173"/>
                <a:gd name="T58" fmla="*/ 25 w 102"/>
                <a:gd name="T59" fmla="*/ 20 h 173"/>
                <a:gd name="T60" fmla="*/ 23 w 102"/>
                <a:gd name="T61" fmla="*/ 37 h 173"/>
                <a:gd name="T62" fmla="*/ 23 w 102"/>
                <a:gd name="T63" fmla="*/ 45 h 173"/>
                <a:gd name="T64" fmla="*/ 34 w 102"/>
                <a:gd name="T65" fmla="*/ 63 h 173"/>
                <a:gd name="T66" fmla="*/ 51 w 102"/>
                <a:gd name="T67" fmla="*/ 68 h 173"/>
                <a:gd name="T68" fmla="*/ 76 w 102"/>
                <a:gd name="T69" fmla="*/ 86 h 173"/>
                <a:gd name="T70" fmla="*/ 88 w 102"/>
                <a:gd name="T71" fmla="*/ 96 h 173"/>
                <a:gd name="T72" fmla="*/ 90 w 102"/>
                <a:gd name="T73" fmla="*/ 116 h 17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02" h="173">
                  <a:moveTo>
                    <a:pt x="102" y="122"/>
                  </a:moveTo>
                  <a:lnTo>
                    <a:pt x="102" y="122"/>
                  </a:lnTo>
                  <a:lnTo>
                    <a:pt x="102" y="134"/>
                  </a:lnTo>
                  <a:lnTo>
                    <a:pt x="97" y="142"/>
                  </a:lnTo>
                  <a:lnTo>
                    <a:pt x="91" y="151"/>
                  </a:lnTo>
                  <a:lnTo>
                    <a:pt x="85" y="159"/>
                  </a:lnTo>
                  <a:lnTo>
                    <a:pt x="77" y="165"/>
                  </a:lnTo>
                  <a:lnTo>
                    <a:pt x="68" y="170"/>
                  </a:lnTo>
                  <a:lnTo>
                    <a:pt x="57" y="173"/>
                  </a:lnTo>
                  <a:lnTo>
                    <a:pt x="48" y="173"/>
                  </a:lnTo>
                  <a:lnTo>
                    <a:pt x="34" y="170"/>
                  </a:lnTo>
                  <a:lnTo>
                    <a:pt x="20" y="168"/>
                  </a:lnTo>
                  <a:lnTo>
                    <a:pt x="3" y="159"/>
                  </a:lnTo>
                  <a:lnTo>
                    <a:pt x="0" y="122"/>
                  </a:lnTo>
                  <a:lnTo>
                    <a:pt x="6" y="136"/>
                  </a:lnTo>
                  <a:lnTo>
                    <a:pt x="14" y="148"/>
                  </a:lnTo>
                  <a:lnTo>
                    <a:pt x="29" y="159"/>
                  </a:lnTo>
                  <a:lnTo>
                    <a:pt x="37" y="162"/>
                  </a:lnTo>
                  <a:lnTo>
                    <a:pt x="46" y="162"/>
                  </a:lnTo>
                  <a:lnTo>
                    <a:pt x="54" y="162"/>
                  </a:lnTo>
                  <a:lnTo>
                    <a:pt x="63" y="159"/>
                  </a:lnTo>
                  <a:lnTo>
                    <a:pt x="68" y="156"/>
                  </a:lnTo>
                  <a:lnTo>
                    <a:pt x="74" y="151"/>
                  </a:lnTo>
                  <a:lnTo>
                    <a:pt x="80" y="139"/>
                  </a:lnTo>
                  <a:lnTo>
                    <a:pt x="80" y="131"/>
                  </a:lnTo>
                  <a:lnTo>
                    <a:pt x="80" y="122"/>
                  </a:lnTo>
                  <a:lnTo>
                    <a:pt x="77" y="114"/>
                  </a:lnTo>
                  <a:lnTo>
                    <a:pt x="68" y="105"/>
                  </a:lnTo>
                  <a:lnTo>
                    <a:pt x="54" y="97"/>
                  </a:lnTo>
                  <a:lnTo>
                    <a:pt x="37" y="88"/>
                  </a:lnTo>
                  <a:lnTo>
                    <a:pt x="23" y="80"/>
                  </a:lnTo>
                  <a:lnTo>
                    <a:pt x="11" y="68"/>
                  </a:lnTo>
                  <a:lnTo>
                    <a:pt x="3" y="57"/>
                  </a:lnTo>
                  <a:lnTo>
                    <a:pt x="3" y="43"/>
                  </a:lnTo>
                  <a:lnTo>
                    <a:pt x="3" y="34"/>
                  </a:lnTo>
                  <a:lnTo>
                    <a:pt x="6" y="26"/>
                  </a:lnTo>
                  <a:lnTo>
                    <a:pt x="11" y="17"/>
                  </a:lnTo>
                  <a:lnTo>
                    <a:pt x="20" y="11"/>
                  </a:lnTo>
                  <a:lnTo>
                    <a:pt x="34" y="3"/>
                  </a:lnTo>
                  <a:lnTo>
                    <a:pt x="54" y="0"/>
                  </a:lnTo>
                  <a:lnTo>
                    <a:pt x="71" y="3"/>
                  </a:lnTo>
                  <a:lnTo>
                    <a:pt x="80" y="6"/>
                  </a:lnTo>
                  <a:lnTo>
                    <a:pt x="88" y="9"/>
                  </a:lnTo>
                  <a:lnTo>
                    <a:pt x="91" y="43"/>
                  </a:lnTo>
                  <a:lnTo>
                    <a:pt x="85" y="31"/>
                  </a:lnTo>
                  <a:lnTo>
                    <a:pt x="77" y="23"/>
                  </a:lnTo>
                  <a:lnTo>
                    <a:pt x="65" y="14"/>
                  </a:lnTo>
                  <a:lnTo>
                    <a:pt x="57" y="11"/>
                  </a:lnTo>
                  <a:lnTo>
                    <a:pt x="48" y="11"/>
                  </a:lnTo>
                  <a:lnTo>
                    <a:pt x="37" y="11"/>
                  </a:lnTo>
                  <a:lnTo>
                    <a:pt x="29" y="20"/>
                  </a:lnTo>
                  <a:lnTo>
                    <a:pt x="23" y="28"/>
                  </a:lnTo>
                  <a:lnTo>
                    <a:pt x="23" y="37"/>
                  </a:lnTo>
                  <a:lnTo>
                    <a:pt x="23" y="45"/>
                  </a:lnTo>
                  <a:lnTo>
                    <a:pt x="31" y="54"/>
                  </a:lnTo>
                  <a:lnTo>
                    <a:pt x="40" y="63"/>
                  </a:lnTo>
                  <a:lnTo>
                    <a:pt x="57" y="68"/>
                  </a:lnTo>
                  <a:lnTo>
                    <a:pt x="74" y="77"/>
                  </a:lnTo>
                  <a:lnTo>
                    <a:pt x="88" y="88"/>
                  </a:lnTo>
                  <a:lnTo>
                    <a:pt x="94" y="94"/>
                  </a:lnTo>
                  <a:lnTo>
                    <a:pt x="100" y="102"/>
                  </a:lnTo>
                  <a:lnTo>
                    <a:pt x="102" y="111"/>
                  </a:lnTo>
                  <a:lnTo>
                    <a:pt x="102" y="1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GB" dirty="0">
                <a:solidFill>
                  <a:srgbClr val="007CB4"/>
                </a:solidFill>
                <a:latin typeface="Lucida Sans" pitchFamily="34" charset="0"/>
                <a:ea typeface="ＭＳ Ｐゴシック" pitchFamily="34" charset="-128"/>
              </a:endParaRPr>
            </a:p>
          </p:txBody>
        </p:sp>
        <p:sp>
          <p:nvSpPr>
            <p:cNvPr id="27" name="Freeform 1750"/>
            <p:cNvSpPr>
              <a:spLocks/>
            </p:cNvSpPr>
            <p:nvPr/>
          </p:nvSpPr>
          <p:spPr bwMode="auto">
            <a:xfrm>
              <a:off x="3790" y="2867"/>
              <a:ext cx="38" cy="167"/>
            </a:xfrm>
            <a:custGeom>
              <a:avLst/>
              <a:gdLst>
                <a:gd name="T0" fmla="*/ 43 w 37"/>
                <a:gd name="T1" fmla="*/ 0 h 167"/>
                <a:gd name="T2" fmla="*/ 43 w 37"/>
                <a:gd name="T3" fmla="*/ 0 h 167"/>
                <a:gd name="T4" fmla="*/ 38 w 37"/>
                <a:gd name="T5" fmla="*/ 3 h 167"/>
                <a:gd name="T6" fmla="*/ 35 w 37"/>
                <a:gd name="T7" fmla="*/ 11 h 167"/>
                <a:gd name="T8" fmla="*/ 35 w 37"/>
                <a:gd name="T9" fmla="*/ 156 h 167"/>
                <a:gd name="T10" fmla="*/ 35 w 37"/>
                <a:gd name="T11" fmla="*/ 156 h 167"/>
                <a:gd name="T12" fmla="*/ 38 w 37"/>
                <a:gd name="T13" fmla="*/ 165 h 167"/>
                <a:gd name="T14" fmla="*/ 43 w 37"/>
                <a:gd name="T15" fmla="*/ 167 h 167"/>
                <a:gd name="T16" fmla="*/ 0 w 37"/>
                <a:gd name="T17" fmla="*/ 167 h 167"/>
                <a:gd name="T18" fmla="*/ 0 w 37"/>
                <a:gd name="T19" fmla="*/ 167 h 167"/>
                <a:gd name="T20" fmla="*/ 3 w 37"/>
                <a:gd name="T21" fmla="*/ 165 h 167"/>
                <a:gd name="T22" fmla="*/ 6 w 37"/>
                <a:gd name="T23" fmla="*/ 156 h 167"/>
                <a:gd name="T24" fmla="*/ 6 w 37"/>
                <a:gd name="T25" fmla="*/ 11 h 167"/>
                <a:gd name="T26" fmla="*/ 6 w 37"/>
                <a:gd name="T27" fmla="*/ 11 h 167"/>
                <a:gd name="T28" fmla="*/ 3 w 37"/>
                <a:gd name="T29" fmla="*/ 3 h 167"/>
                <a:gd name="T30" fmla="*/ 0 w 37"/>
                <a:gd name="T31" fmla="*/ 0 h 167"/>
                <a:gd name="T32" fmla="*/ 43 w 37"/>
                <a:gd name="T33" fmla="*/ 0 h 167"/>
                <a:gd name="T34" fmla="*/ 43 w 37"/>
                <a:gd name="T35" fmla="*/ 0 h 16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37" h="167">
                  <a:moveTo>
                    <a:pt x="37" y="0"/>
                  </a:moveTo>
                  <a:lnTo>
                    <a:pt x="37" y="0"/>
                  </a:lnTo>
                  <a:lnTo>
                    <a:pt x="32" y="3"/>
                  </a:lnTo>
                  <a:lnTo>
                    <a:pt x="29" y="11"/>
                  </a:lnTo>
                  <a:lnTo>
                    <a:pt x="29" y="156"/>
                  </a:lnTo>
                  <a:lnTo>
                    <a:pt x="32" y="165"/>
                  </a:lnTo>
                  <a:lnTo>
                    <a:pt x="37" y="167"/>
                  </a:lnTo>
                  <a:lnTo>
                    <a:pt x="0" y="167"/>
                  </a:lnTo>
                  <a:lnTo>
                    <a:pt x="3" y="165"/>
                  </a:lnTo>
                  <a:lnTo>
                    <a:pt x="6" y="156"/>
                  </a:lnTo>
                  <a:lnTo>
                    <a:pt x="6" y="11"/>
                  </a:lnTo>
                  <a:lnTo>
                    <a:pt x="3" y="3"/>
                  </a:lnTo>
                  <a:lnTo>
                    <a:pt x="0" y="0"/>
                  </a:lnTo>
                  <a:lnTo>
                    <a:pt x="3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GB" dirty="0">
                <a:solidFill>
                  <a:srgbClr val="007CB4"/>
                </a:solidFill>
                <a:latin typeface="Lucida Sans" pitchFamily="34" charset="0"/>
                <a:ea typeface="ＭＳ Ｐゴシック" pitchFamily="34" charset="-128"/>
              </a:endParaRPr>
            </a:p>
          </p:txBody>
        </p:sp>
        <p:sp>
          <p:nvSpPr>
            <p:cNvPr id="28" name="Freeform 1751"/>
            <p:cNvSpPr>
              <a:spLocks/>
            </p:cNvSpPr>
            <p:nvPr/>
          </p:nvSpPr>
          <p:spPr bwMode="auto">
            <a:xfrm>
              <a:off x="3839" y="2867"/>
              <a:ext cx="131" cy="167"/>
            </a:xfrm>
            <a:custGeom>
              <a:avLst/>
              <a:gdLst>
                <a:gd name="T0" fmla="*/ 85 w 130"/>
                <a:gd name="T1" fmla="*/ 11 h 167"/>
                <a:gd name="T2" fmla="*/ 85 w 130"/>
                <a:gd name="T3" fmla="*/ 156 h 167"/>
                <a:gd name="T4" fmla="*/ 85 w 130"/>
                <a:gd name="T5" fmla="*/ 156 h 167"/>
                <a:gd name="T6" fmla="*/ 85 w 130"/>
                <a:gd name="T7" fmla="*/ 165 h 167"/>
                <a:gd name="T8" fmla="*/ 91 w 130"/>
                <a:gd name="T9" fmla="*/ 167 h 167"/>
                <a:gd name="T10" fmla="*/ 48 w 130"/>
                <a:gd name="T11" fmla="*/ 167 h 167"/>
                <a:gd name="T12" fmla="*/ 48 w 130"/>
                <a:gd name="T13" fmla="*/ 167 h 167"/>
                <a:gd name="T14" fmla="*/ 54 w 130"/>
                <a:gd name="T15" fmla="*/ 165 h 167"/>
                <a:gd name="T16" fmla="*/ 54 w 130"/>
                <a:gd name="T17" fmla="*/ 156 h 167"/>
                <a:gd name="T18" fmla="*/ 54 w 130"/>
                <a:gd name="T19" fmla="*/ 11 h 167"/>
                <a:gd name="T20" fmla="*/ 54 w 130"/>
                <a:gd name="T21" fmla="*/ 11 h 167"/>
                <a:gd name="T22" fmla="*/ 14 w 130"/>
                <a:gd name="T23" fmla="*/ 14 h 167"/>
                <a:gd name="T24" fmla="*/ 14 w 130"/>
                <a:gd name="T25" fmla="*/ 14 h 167"/>
                <a:gd name="T26" fmla="*/ 11 w 130"/>
                <a:gd name="T27" fmla="*/ 14 h 167"/>
                <a:gd name="T28" fmla="*/ 5 w 130"/>
                <a:gd name="T29" fmla="*/ 17 h 167"/>
                <a:gd name="T30" fmla="*/ 0 w 130"/>
                <a:gd name="T31" fmla="*/ 23 h 167"/>
                <a:gd name="T32" fmla="*/ 0 w 130"/>
                <a:gd name="T33" fmla="*/ 0 h 167"/>
                <a:gd name="T34" fmla="*/ 136 w 130"/>
                <a:gd name="T35" fmla="*/ 0 h 167"/>
                <a:gd name="T36" fmla="*/ 136 w 130"/>
                <a:gd name="T37" fmla="*/ 23 h 167"/>
                <a:gd name="T38" fmla="*/ 136 w 130"/>
                <a:gd name="T39" fmla="*/ 23 h 167"/>
                <a:gd name="T40" fmla="*/ 134 w 130"/>
                <a:gd name="T41" fmla="*/ 17 h 167"/>
                <a:gd name="T42" fmla="*/ 125 w 130"/>
                <a:gd name="T43" fmla="*/ 14 h 167"/>
                <a:gd name="T44" fmla="*/ 125 w 130"/>
                <a:gd name="T45" fmla="*/ 14 h 167"/>
                <a:gd name="T46" fmla="*/ 85 w 130"/>
                <a:gd name="T47" fmla="*/ 11 h 167"/>
                <a:gd name="T48" fmla="*/ 85 w 130"/>
                <a:gd name="T49" fmla="*/ 11 h 16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30" h="167">
                  <a:moveTo>
                    <a:pt x="79" y="11"/>
                  </a:moveTo>
                  <a:lnTo>
                    <a:pt x="79" y="156"/>
                  </a:lnTo>
                  <a:lnTo>
                    <a:pt x="79" y="165"/>
                  </a:lnTo>
                  <a:lnTo>
                    <a:pt x="85" y="167"/>
                  </a:lnTo>
                  <a:lnTo>
                    <a:pt x="48" y="167"/>
                  </a:lnTo>
                  <a:lnTo>
                    <a:pt x="54" y="165"/>
                  </a:lnTo>
                  <a:lnTo>
                    <a:pt x="54" y="156"/>
                  </a:lnTo>
                  <a:lnTo>
                    <a:pt x="54" y="11"/>
                  </a:lnTo>
                  <a:lnTo>
                    <a:pt x="14" y="14"/>
                  </a:lnTo>
                  <a:lnTo>
                    <a:pt x="11" y="14"/>
                  </a:lnTo>
                  <a:lnTo>
                    <a:pt x="5" y="17"/>
                  </a:lnTo>
                  <a:lnTo>
                    <a:pt x="0" y="23"/>
                  </a:lnTo>
                  <a:lnTo>
                    <a:pt x="0" y="0"/>
                  </a:lnTo>
                  <a:lnTo>
                    <a:pt x="130" y="0"/>
                  </a:lnTo>
                  <a:lnTo>
                    <a:pt x="130" y="23"/>
                  </a:lnTo>
                  <a:lnTo>
                    <a:pt x="128" y="17"/>
                  </a:lnTo>
                  <a:lnTo>
                    <a:pt x="119" y="14"/>
                  </a:lnTo>
                  <a:lnTo>
                    <a:pt x="79" y="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GB" dirty="0">
                <a:solidFill>
                  <a:srgbClr val="007CB4"/>
                </a:solidFill>
                <a:latin typeface="Lucida Sans" pitchFamily="34" charset="0"/>
                <a:ea typeface="ＭＳ Ｐゴシック" pitchFamily="34" charset="-128"/>
              </a:endParaRPr>
            </a:p>
          </p:txBody>
        </p:sp>
        <p:sp>
          <p:nvSpPr>
            <p:cNvPr id="29" name="Freeform 1752"/>
            <p:cNvSpPr>
              <a:spLocks/>
            </p:cNvSpPr>
            <p:nvPr/>
          </p:nvSpPr>
          <p:spPr bwMode="auto">
            <a:xfrm>
              <a:off x="3976" y="2867"/>
              <a:ext cx="142" cy="167"/>
            </a:xfrm>
            <a:custGeom>
              <a:avLst/>
              <a:gdLst>
                <a:gd name="T0" fmla="*/ 142 w 142"/>
                <a:gd name="T1" fmla="*/ 0 h 167"/>
                <a:gd name="T2" fmla="*/ 142 w 142"/>
                <a:gd name="T3" fmla="*/ 0 h 167"/>
                <a:gd name="T4" fmla="*/ 131 w 142"/>
                <a:gd name="T5" fmla="*/ 6 h 167"/>
                <a:gd name="T6" fmla="*/ 125 w 142"/>
                <a:gd name="T7" fmla="*/ 14 h 167"/>
                <a:gd name="T8" fmla="*/ 85 w 142"/>
                <a:gd name="T9" fmla="*/ 88 h 167"/>
                <a:gd name="T10" fmla="*/ 85 w 142"/>
                <a:gd name="T11" fmla="*/ 156 h 167"/>
                <a:gd name="T12" fmla="*/ 85 w 142"/>
                <a:gd name="T13" fmla="*/ 156 h 167"/>
                <a:gd name="T14" fmla="*/ 88 w 142"/>
                <a:gd name="T15" fmla="*/ 165 h 167"/>
                <a:gd name="T16" fmla="*/ 97 w 142"/>
                <a:gd name="T17" fmla="*/ 167 h 167"/>
                <a:gd name="T18" fmla="*/ 54 w 142"/>
                <a:gd name="T19" fmla="*/ 167 h 167"/>
                <a:gd name="T20" fmla="*/ 54 w 142"/>
                <a:gd name="T21" fmla="*/ 167 h 167"/>
                <a:gd name="T22" fmla="*/ 60 w 142"/>
                <a:gd name="T23" fmla="*/ 165 h 167"/>
                <a:gd name="T24" fmla="*/ 63 w 142"/>
                <a:gd name="T25" fmla="*/ 162 h 167"/>
                <a:gd name="T26" fmla="*/ 63 w 142"/>
                <a:gd name="T27" fmla="*/ 156 h 167"/>
                <a:gd name="T28" fmla="*/ 63 w 142"/>
                <a:gd name="T29" fmla="*/ 88 h 167"/>
                <a:gd name="T30" fmla="*/ 14 w 142"/>
                <a:gd name="T31" fmla="*/ 11 h 167"/>
                <a:gd name="T32" fmla="*/ 14 w 142"/>
                <a:gd name="T33" fmla="*/ 11 h 167"/>
                <a:gd name="T34" fmla="*/ 9 w 142"/>
                <a:gd name="T35" fmla="*/ 6 h 167"/>
                <a:gd name="T36" fmla="*/ 0 w 142"/>
                <a:gd name="T37" fmla="*/ 0 h 167"/>
                <a:gd name="T38" fmla="*/ 48 w 142"/>
                <a:gd name="T39" fmla="*/ 0 h 167"/>
                <a:gd name="T40" fmla="*/ 48 w 142"/>
                <a:gd name="T41" fmla="*/ 0 h 167"/>
                <a:gd name="T42" fmla="*/ 45 w 142"/>
                <a:gd name="T43" fmla="*/ 0 h 167"/>
                <a:gd name="T44" fmla="*/ 43 w 142"/>
                <a:gd name="T45" fmla="*/ 3 h 167"/>
                <a:gd name="T46" fmla="*/ 43 w 142"/>
                <a:gd name="T47" fmla="*/ 8 h 167"/>
                <a:gd name="T48" fmla="*/ 45 w 142"/>
                <a:gd name="T49" fmla="*/ 14 h 167"/>
                <a:gd name="T50" fmla="*/ 80 w 142"/>
                <a:gd name="T51" fmla="*/ 77 h 167"/>
                <a:gd name="T52" fmla="*/ 114 w 142"/>
                <a:gd name="T53" fmla="*/ 11 h 167"/>
                <a:gd name="T54" fmla="*/ 114 w 142"/>
                <a:gd name="T55" fmla="*/ 11 h 167"/>
                <a:gd name="T56" fmla="*/ 114 w 142"/>
                <a:gd name="T57" fmla="*/ 6 h 167"/>
                <a:gd name="T58" fmla="*/ 114 w 142"/>
                <a:gd name="T59" fmla="*/ 3 h 167"/>
                <a:gd name="T60" fmla="*/ 108 w 142"/>
                <a:gd name="T61" fmla="*/ 0 h 167"/>
                <a:gd name="T62" fmla="*/ 142 w 142"/>
                <a:gd name="T63" fmla="*/ 0 h 167"/>
                <a:gd name="T64" fmla="*/ 142 w 142"/>
                <a:gd name="T65" fmla="*/ 0 h 16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42" h="167">
                  <a:moveTo>
                    <a:pt x="142" y="0"/>
                  </a:moveTo>
                  <a:lnTo>
                    <a:pt x="142" y="0"/>
                  </a:lnTo>
                  <a:lnTo>
                    <a:pt x="131" y="6"/>
                  </a:lnTo>
                  <a:lnTo>
                    <a:pt x="125" y="14"/>
                  </a:lnTo>
                  <a:lnTo>
                    <a:pt x="85" y="88"/>
                  </a:lnTo>
                  <a:lnTo>
                    <a:pt x="85" y="156"/>
                  </a:lnTo>
                  <a:lnTo>
                    <a:pt x="88" y="165"/>
                  </a:lnTo>
                  <a:lnTo>
                    <a:pt x="97" y="167"/>
                  </a:lnTo>
                  <a:lnTo>
                    <a:pt x="54" y="167"/>
                  </a:lnTo>
                  <a:lnTo>
                    <a:pt x="60" y="165"/>
                  </a:lnTo>
                  <a:lnTo>
                    <a:pt x="63" y="162"/>
                  </a:lnTo>
                  <a:lnTo>
                    <a:pt x="63" y="156"/>
                  </a:lnTo>
                  <a:lnTo>
                    <a:pt x="63" y="88"/>
                  </a:lnTo>
                  <a:lnTo>
                    <a:pt x="14" y="11"/>
                  </a:lnTo>
                  <a:lnTo>
                    <a:pt x="9" y="6"/>
                  </a:lnTo>
                  <a:lnTo>
                    <a:pt x="0" y="0"/>
                  </a:lnTo>
                  <a:lnTo>
                    <a:pt x="48" y="0"/>
                  </a:lnTo>
                  <a:lnTo>
                    <a:pt x="45" y="0"/>
                  </a:lnTo>
                  <a:lnTo>
                    <a:pt x="43" y="3"/>
                  </a:lnTo>
                  <a:lnTo>
                    <a:pt x="43" y="8"/>
                  </a:lnTo>
                  <a:lnTo>
                    <a:pt x="45" y="14"/>
                  </a:lnTo>
                  <a:lnTo>
                    <a:pt x="80" y="77"/>
                  </a:lnTo>
                  <a:lnTo>
                    <a:pt x="114" y="11"/>
                  </a:lnTo>
                  <a:lnTo>
                    <a:pt x="114" y="6"/>
                  </a:lnTo>
                  <a:lnTo>
                    <a:pt x="114" y="3"/>
                  </a:lnTo>
                  <a:lnTo>
                    <a:pt x="108" y="0"/>
                  </a:lnTo>
                  <a:lnTo>
                    <a:pt x="14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GB" dirty="0">
                <a:solidFill>
                  <a:srgbClr val="007CB4"/>
                </a:solidFill>
                <a:latin typeface="Lucida Sans" pitchFamily="34" charset="0"/>
                <a:ea typeface="ＭＳ Ｐゴシック" pitchFamily="34" charset="-128"/>
              </a:endParaRPr>
            </a:p>
          </p:txBody>
        </p:sp>
        <p:sp>
          <p:nvSpPr>
            <p:cNvPr id="30" name="Freeform 1753"/>
            <p:cNvSpPr>
              <a:spLocks noEditPoints="1"/>
            </p:cNvSpPr>
            <p:nvPr/>
          </p:nvSpPr>
          <p:spPr bwMode="auto">
            <a:xfrm>
              <a:off x="4192" y="2863"/>
              <a:ext cx="155" cy="172"/>
            </a:xfrm>
            <a:custGeom>
              <a:avLst/>
              <a:gdLst>
                <a:gd name="T0" fmla="*/ 77 w 156"/>
                <a:gd name="T1" fmla="*/ 167 h 173"/>
                <a:gd name="T2" fmla="*/ 48 w 156"/>
                <a:gd name="T3" fmla="*/ 159 h 173"/>
                <a:gd name="T4" fmla="*/ 23 w 156"/>
                <a:gd name="T5" fmla="*/ 142 h 173"/>
                <a:gd name="T6" fmla="*/ 6 w 156"/>
                <a:gd name="T7" fmla="*/ 113 h 173"/>
                <a:gd name="T8" fmla="*/ 0 w 156"/>
                <a:gd name="T9" fmla="*/ 85 h 173"/>
                <a:gd name="T10" fmla="*/ 3 w 156"/>
                <a:gd name="T11" fmla="*/ 68 h 173"/>
                <a:gd name="T12" fmla="*/ 14 w 156"/>
                <a:gd name="T13" fmla="*/ 40 h 173"/>
                <a:gd name="T14" fmla="*/ 34 w 156"/>
                <a:gd name="T15" fmla="*/ 14 h 173"/>
                <a:gd name="T16" fmla="*/ 62 w 156"/>
                <a:gd name="T17" fmla="*/ 3 h 173"/>
                <a:gd name="T18" fmla="*/ 78 w 156"/>
                <a:gd name="T19" fmla="*/ 0 h 173"/>
                <a:gd name="T20" fmla="*/ 102 w 156"/>
                <a:gd name="T21" fmla="*/ 6 h 173"/>
                <a:gd name="T22" fmla="*/ 127 w 156"/>
                <a:gd name="T23" fmla="*/ 23 h 173"/>
                <a:gd name="T24" fmla="*/ 144 w 156"/>
                <a:gd name="T25" fmla="*/ 51 h 173"/>
                <a:gd name="T26" fmla="*/ 150 w 156"/>
                <a:gd name="T27" fmla="*/ 86 h 173"/>
                <a:gd name="T28" fmla="*/ 150 w 156"/>
                <a:gd name="T29" fmla="*/ 102 h 173"/>
                <a:gd name="T30" fmla="*/ 136 w 156"/>
                <a:gd name="T31" fmla="*/ 133 h 173"/>
                <a:gd name="T32" fmla="*/ 113 w 156"/>
                <a:gd name="T33" fmla="*/ 156 h 173"/>
                <a:gd name="T34" fmla="*/ 85 w 156"/>
                <a:gd name="T35" fmla="*/ 167 h 173"/>
                <a:gd name="T36" fmla="*/ 77 w 156"/>
                <a:gd name="T37" fmla="*/ 167 h 173"/>
                <a:gd name="T38" fmla="*/ 25 w 156"/>
                <a:gd name="T39" fmla="*/ 82 h 173"/>
                <a:gd name="T40" fmla="*/ 31 w 156"/>
                <a:gd name="T41" fmla="*/ 113 h 173"/>
                <a:gd name="T42" fmla="*/ 43 w 156"/>
                <a:gd name="T43" fmla="*/ 136 h 173"/>
                <a:gd name="T44" fmla="*/ 60 w 156"/>
                <a:gd name="T45" fmla="*/ 150 h 173"/>
                <a:gd name="T46" fmla="*/ 78 w 156"/>
                <a:gd name="T47" fmla="*/ 156 h 173"/>
                <a:gd name="T48" fmla="*/ 85 w 156"/>
                <a:gd name="T49" fmla="*/ 153 h 173"/>
                <a:gd name="T50" fmla="*/ 105 w 156"/>
                <a:gd name="T51" fmla="*/ 145 h 173"/>
                <a:gd name="T52" fmla="*/ 116 w 156"/>
                <a:gd name="T53" fmla="*/ 125 h 173"/>
                <a:gd name="T54" fmla="*/ 125 w 156"/>
                <a:gd name="T55" fmla="*/ 99 h 173"/>
                <a:gd name="T56" fmla="*/ 125 w 156"/>
                <a:gd name="T57" fmla="*/ 86 h 173"/>
                <a:gd name="T58" fmla="*/ 122 w 156"/>
                <a:gd name="T59" fmla="*/ 57 h 173"/>
                <a:gd name="T60" fmla="*/ 110 w 156"/>
                <a:gd name="T61" fmla="*/ 31 h 173"/>
                <a:gd name="T62" fmla="*/ 96 w 156"/>
                <a:gd name="T63" fmla="*/ 17 h 173"/>
                <a:gd name="T64" fmla="*/ 78 w 156"/>
                <a:gd name="T65" fmla="*/ 11 h 173"/>
                <a:gd name="T66" fmla="*/ 68 w 156"/>
                <a:gd name="T67" fmla="*/ 11 h 173"/>
                <a:gd name="T68" fmla="*/ 48 w 156"/>
                <a:gd name="T69" fmla="*/ 23 h 173"/>
                <a:gd name="T70" fmla="*/ 34 w 156"/>
                <a:gd name="T71" fmla="*/ 40 h 173"/>
                <a:gd name="T72" fmla="*/ 28 w 156"/>
                <a:gd name="T73" fmla="*/ 65 h 173"/>
                <a:gd name="T74" fmla="*/ 25 w 156"/>
                <a:gd name="T75" fmla="*/ 82 h 173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56" h="173">
                  <a:moveTo>
                    <a:pt x="77" y="173"/>
                  </a:moveTo>
                  <a:lnTo>
                    <a:pt x="77" y="173"/>
                  </a:lnTo>
                  <a:lnTo>
                    <a:pt x="62" y="170"/>
                  </a:lnTo>
                  <a:lnTo>
                    <a:pt x="48" y="165"/>
                  </a:lnTo>
                  <a:lnTo>
                    <a:pt x="34" y="159"/>
                  </a:lnTo>
                  <a:lnTo>
                    <a:pt x="23" y="148"/>
                  </a:lnTo>
                  <a:lnTo>
                    <a:pt x="14" y="134"/>
                  </a:lnTo>
                  <a:lnTo>
                    <a:pt x="6" y="119"/>
                  </a:lnTo>
                  <a:lnTo>
                    <a:pt x="3" y="102"/>
                  </a:lnTo>
                  <a:lnTo>
                    <a:pt x="0" y="85"/>
                  </a:lnTo>
                  <a:lnTo>
                    <a:pt x="3" y="68"/>
                  </a:lnTo>
                  <a:lnTo>
                    <a:pt x="6" y="54"/>
                  </a:lnTo>
                  <a:lnTo>
                    <a:pt x="14" y="40"/>
                  </a:lnTo>
                  <a:lnTo>
                    <a:pt x="23" y="26"/>
                  </a:lnTo>
                  <a:lnTo>
                    <a:pt x="34" y="14"/>
                  </a:lnTo>
                  <a:lnTo>
                    <a:pt x="48" y="6"/>
                  </a:lnTo>
                  <a:lnTo>
                    <a:pt x="62" y="3"/>
                  </a:lnTo>
                  <a:lnTo>
                    <a:pt x="82" y="0"/>
                  </a:lnTo>
                  <a:lnTo>
                    <a:pt x="94" y="3"/>
                  </a:lnTo>
                  <a:lnTo>
                    <a:pt x="108" y="6"/>
                  </a:lnTo>
                  <a:lnTo>
                    <a:pt x="122" y="14"/>
                  </a:lnTo>
                  <a:lnTo>
                    <a:pt x="133" y="23"/>
                  </a:lnTo>
                  <a:lnTo>
                    <a:pt x="142" y="37"/>
                  </a:lnTo>
                  <a:lnTo>
                    <a:pt x="150" y="51"/>
                  </a:lnTo>
                  <a:lnTo>
                    <a:pt x="156" y="68"/>
                  </a:lnTo>
                  <a:lnTo>
                    <a:pt x="156" y="88"/>
                  </a:lnTo>
                  <a:lnTo>
                    <a:pt x="156" y="108"/>
                  </a:lnTo>
                  <a:lnTo>
                    <a:pt x="150" y="125"/>
                  </a:lnTo>
                  <a:lnTo>
                    <a:pt x="142" y="139"/>
                  </a:lnTo>
                  <a:lnTo>
                    <a:pt x="131" y="153"/>
                  </a:lnTo>
                  <a:lnTo>
                    <a:pt x="119" y="162"/>
                  </a:lnTo>
                  <a:lnTo>
                    <a:pt x="105" y="168"/>
                  </a:lnTo>
                  <a:lnTo>
                    <a:pt x="91" y="173"/>
                  </a:lnTo>
                  <a:lnTo>
                    <a:pt x="77" y="173"/>
                  </a:lnTo>
                  <a:close/>
                  <a:moveTo>
                    <a:pt x="25" y="82"/>
                  </a:moveTo>
                  <a:lnTo>
                    <a:pt x="25" y="82"/>
                  </a:lnTo>
                  <a:lnTo>
                    <a:pt x="28" y="102"/>
                  </a:lnTo>
                  <a:lnTo>
                    <a:pt x="31" y="119"/>
                  </a:lnTo>
                  <a:lnTo>
                    <a:pt x="37" y="131"/>
                  </a:lnTo>
                  <a:lnTo>
                    <a:pt x="43" y="142"/>
                  </a:lnTo>
                  <a:lnTo>
                    <a:pt x="51" y="151"/>
                  </a:lnTo>
                  <a:lnTo>
                    <a:pt x="60" y="156"/>
                  </a:lnTo>
                  <a:lnTo>
                    <a:pt x="71" y="159"/>
                  </a:lnTo>
                  <a:lnTo>
                    <a:pt x="79" y="162"/>
                  </a:lnTo>
                  <a:lnTo>
                    <a:pt x="91" y="159"/>
                  </a:lnTo>
                  <a:lnTo>
                    <a:pt x="102" y="156"/>
                  </a:lnTo>
                  <a:lnTo>
                    <a:pt x="111" y="151"/>
                  </a:lnTo>
                  <a:lnTo>
                    <a:pt x="116" y="142"/>
                  </a:lnTo>
                  <a:lnTo>
                    <a:pt x="122" y="131"/>
                  </a:lnTo>
                  <a:lnTo>
                    <a:pt x="128" y="119"/>
                  </a:lnTo>
                  <a:lnTo>
                    <a:pt x="131" y="105"/>
                  </a:lnTo>
                  <a:lnTo>
                    <a:pt x="131" y="88"/>
                  </a:lnTo>
                  <a:lnTo>
                    <a:pt x="131" y="71"/>
                  </a:lnTo>
                  <a:lnTo>
                    <a:pt x="128" y="57"/>
                  </a:lnTo>
                  <a:lnTo>
                    <a:pt x="122" y="43"/>
                  </a:lnTo>
                  <a:lnTo>
                    <a:pt x="116" y="31"/>
                  </a:lnTo>
                  <a:lnTo>
                    <a:pt x="111" y="23"/>
                  </a:lnTo>
                  <a:lnTo>
                    <a:pt x="102" y="17"/>
                  </a:lnTo>
                  <a:lnTo>
                    <a:pt x="91" y="11"/>
                  </a:lnTo>
                  <a:lnTo>
                    <a:pt x="79" y="11"/>
                  </a:lnTo>
                  <a:lnTo>
                    <a:pt x="68" y="11"/>
                  </a:lnTo>
                  <a:lnTo>
                    <a:pt x="57" y="14"/>
                  </a:lnTo>
                  <a:lnTo>
                    <a:pt x="48" y="23"/>
                  </a:lnTo>
                  <a:lnTo>
                    <a:pt x="40" y="28"/>
                  </a:lnTo>
                  <a:lnTo>
                    <a:pt x="34" y="40"/>
                  </a:lnTo>
                  <a:lnTo>
                    <a:pt x="31" y="51"/>
                  </a:lnTo>
                  <a:lnTo>
                    <a:pt x="28" y="65"/>
                  </a:lnTo>
                  <a:lnTo>
                    <a:pt x="25" y="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GB" dirty="0">
                <a:solidFill>
                  <a:srgbClr val="007CB4"/>
                </a:solidFill>
                <a:latin typeface="Lucida Sans" pitchFamily="34" charset="0"/>
                <a:ea typeface="ＭＳ Ｐゴシック" pitchFamily="34" charset="-128"/>
              </a:endParaRPr>
            </a:p>
          </p:txBody>
        </p:sp>
        <p:sp>
          <p:nvSpPr>
            <p:cNvPr id="31" name="Freeform 1754"/>
            <p:cNvSpPr>
              <a:spLocks/>
            </p:cNvSpPr>
            <p:nvPr/>
          </p:nvSpPr>
          <p:spPr bwMode="auto">
            <a:xfrm>
              <a:off x="4365" y="2867"/>
              <a:ext cx="100" cy="167"/>
            </a:xfrm>
            <a:custGeom>
              <a:avLst/>
              <a:gdLst>
                <a:gd name="T0" fmla="*/ 37 w 100"/>
                <a:gd name="T1" fmla="*/ 167 h 167"/>
                <a:gd name="T2" fmla="*/ 0 w 100"/>
                <a:gd name="T3" fmla="*/ 167 h 167"/>
                <a:gd name="T4" fmla="*/ 0 w 100"/>
                <a:gd name="T5" fmla="*/ 167 h 167"/>
                <a:gd name="T6" fmla="*/ 6 w 100"/>
                <a:gd name="T7" fmla="*/ 165 h 167"/>
                <a:gd name="T8" fmla="*/ 6 w 100"/>
                <a:gd name="T9" fmla="*/ 156 h 167"/>
                <a:gd name="T10" fmla="*/ 6 w 100"/>
                <a:gd name="T11" fmla="*/ 11 h 167"/>
                <a:gd name="T12" fmla="*/ 6 w 100"/>
                <a:gd name="T13" fmla="*/ 11 h 167"/>
                <a:gd name="T14" fmla="*/ 6 w 100"/>
                <a:gd name="T15" fmla="*/ 3 h 167"/>
                <a:gd name="T16" fmla="*/ 0 w 100"/>
                <a:gd name="T17" fmla="*/ 0 h 167"/>
                <a:gd name="T18" fmla="*/ 100 w 100"/>
                <a:gd name="T19" fmla="*/ 0 h 167"/>
                <a:gd name="T20" fmla="*/ 100 w 100"/>
                <a:gd name="T21" fmla="*/ 23 h 167"/>
                <a:gd name="T22" fmla="*/ 100 w 100"/>
                <a:gd name="T23" fmla="*/ 23 h 167"/>
                <a:gd name="T24" fmla="*/ 91 w 100"/>
                <a:gd name="T25" fmla="*/ 14 h 167"/>
                <a:gd name="T26" fmla="*/ 77 w 100"/>
                <a:gd name="T27" fmla="*/ 11 h 167"/>
                <a:gd name="T28" fmla="*/ 77 w 100"/>
                <a:gd name="T29" fmla="*/ 11 h 167"/>
                <a:gd name="T30" fmla="*/ 31 w 100"/>
                <a:gd name="T31" fmla="*/ 11 h 167"/>
                <a:gd name="T32" fmla="*/ 31 w 100"/>
                <a:gd name="T33" fmla="*/ 68 h 167"/>
                <a:gd name="T34" fmla="*/ 71 w 100"/>
                <a:gd name="T35" fmla="*/ 68 h 167"/>
                <a:gd name="T36" fmla="*/ 71 w 100"/>
                <a:gd name="T37" fmla="*/ 68 h 167"/>
                <a:gd name="T38" fmla="*/ 77 w 100"/>
                <a:gd name="T39" fmla="*/ 65 h 167"/>
                <a:gd name="T40" fmla="*/ 80 w 100"/>
                <a:gd name="T41" fmla="*/ 62 h 167"/>
                <a:gd name="T42" fmla="*/ 80 w 100"/>
                <a:gd name="T43" fmla="*/ 88 h 167"/>
                <a:gd name="T44" fmla="*/ 80 w 100"/>
                <a:gd name="T45" fmla="*/ 88 h 167"/>
                <a:gd name="T46" fmla="*/ 77 w 100"/>
                <a:gd name="T47" fmla="*/ 82 h 167"/>
                <a:gd name="T48" fmla="*/ 71 w 100"/>
                <a:gd name="T49" fmla="*/ 82 h 167"/>
                <a:gd name="T50" fmla="*/ 31 w 100"/>
                <a:gd name="T51" fmla="*/ 82 h 167"/>
                <a:gd name="T52" fmla="*/ 31 w 100"/>
                <a:gd name="T53" fmla="*/ 156 h 167"/>
                <a:gd name="T54" fmla="*/ 31 w 100"/>
                <a:gd name="T55" fmla="*/ 156 h 167"/>
                <a:gd name="T56" fmla="*/ 31 w 100"/>
                <a:gd name="T57" fmla="*/ 165 h 167"/>
                <a:gd name="T58" fmla="*/ 37 w 100"/>
                <a:gd name="T59" fmla="*/ 167 h 167"/>
                <a:gd name="T60" fmla="*/ 37 w 100"/>
                <a:gd name="T61" fmla="*/ 167 h 167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00" h="167">
                  <a:moveTo>
                    <a:pt x="37" y="167"/>
                  </a:moveTo>
                  <a:lnTo>
                    <a:pt x="0" y="167"/>
                  </a:lnTo>
                  <a:lnTo>
                    <a:pt x="6" y="165"/>
                  </a:lnTo>
                  <a:lnTo>
                    <a:pt x="6" y="156"/>
                  </a:lnTo>
                  <a:lnTo>
                    <a:pt x="6" y="11"/>
                  </a:lnTo>
                  <a:lnTo>
                    <a:pt x="6" y="3"/>
                  </a:lnTo>
                  <a:lnTo>
                    <a:pt x="0" y="0"/>
                  </a:lnTo>
                  <a:lnTo>
                    <a:pt x="100" y="0"/>
                  </a:lnTo>
                  <a:lnTo>
                    <a:pt x="100" y="23"/>
                  </a:lnTo>
                  <a:lnTo>
                    <a:pt x="91" y="14"/>
                  </a:lnTo>
                  <a:lnTo>
                    <a:pt x="77" y="11"/>
                  </a:lnTo>
                  <a:lnTo>
                    <a:pt x="31" y="11"/>
                  </a:lnTo>
                  <a:lnTo>
                    <a:pt x="31" y="68"/>
                  </a:lnTo>
                  <a:lnTo>
                    <a:pt x="71" y="68"/>
                  </a:lnTo>
                  <a:lnTo>
                    <a:pt x="77" y="65"/>
                  </a:lnTo>
                  <a:lnTo>
                    <a:pt x="80" y="62"/>
                  </a:lnTo>
                  <a:lnTo>
                    <a:pt x="80" y="88"/>
                  </a:lnTo>
                  <a:lnTo>
                    <a:pt x="77" y="82"/>
                  </a:lnTo>
                  <a:lnTo>
                    <a:pt x="71" y="82"/>
                  </a:lnTo>
                  <a:lnTo>
                    <a:pt x="31" y="82"/>
                  </a:lnTo>
                  <a:lnTo>
                    <a:pt x="31" y="156"/>
                  </a:lnTo>
                  <a:lnTo>
                    <a:pt x="31" y="165"/>
                  </a:lnTo>
                  <a:lnTo>
                    <a:pt x="37" y="16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GB" dirty="0">
                <a:solidFill>
                  <a:srgbClr val="007CB4"/>
                </a:solidFill>
                <a:latin typeface="Lucida Sans" pitchFamily="34" charset="0"/>
                <a:ea typeface="ＭＳ Ｐゴシック" pitchFamily="34" charset="-128"/>
              </a:endParaRPr>
            </a:p>
          </p:txBody>
        </p:sp>
      </p:grpSp>
      <p:pic>
        <p:nvPicPr>
          <p:cNvPr id="32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33475"/>
            <a:ext cx="9144000" cy="13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358775" y="1412776"/>
            <a:ext cx="8389938" cy="4716524"/>
          </a:xfrm>
        </p:spPr>
        <p:txBody>
          <a:bodyPr/>
          <a:lstStyle>
            <a:lvl1pPr marL="0" indent="0">
              <a:buNone/>
              <a:defRPr sz="2000"/>
            </a:lvl1pPr>
            <a:lvl2pPr marL="450850" indent="0">
              <a:buNone/>
              <a:defRPr sz="1800"/>
            </a:lvl2pPr>
            <a:lvl3pPr marL="989012" indent="0">
              <a:buNone/>
              <a:defRPr sz="2400"/>
            </a:lvl3pPr>
            <a:lvl4pPr marL="1436687" indent="0">
              <a:buNone/>
              <a:defRPr sz="2400"/>
            </a:lvl4pPr>
            <a:lvl5pPr marL="1884362" indent="0">
              <a:buNone/>
              <a:defRPr sz="2400"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62" name="Text Placeholder 34"/>
          <p:cNvSpPr>
            <a:spLocks noGrp="1"/>
          </p:cNvSpPr>
          <p:nvPr>
            <p:ph type="body" sz="quarter" idx="13"/>
          </p:nvPr>
        </p:nvSpPr>
        <p:spPr>
          <a:xfrm>
            <a:off x="251520" y="656469"/>
            <a:ext cx="8676964" cy="494162"/>
          </a:xfrm>
        </p:spPr>
        <p:txBody>
          <a:bodyPr/>
          <a:lstStyle>
            <a:lvl1pPr marL="0" indent="0">
              <a:buNone/>
              <a:defRPr sz="3200">
                <a:solidFill>
                  <a:srgbClr val="005C84"/>
                </a:solidFill>
                <a:latin typeface="Georgia"/>
                <a:cs typeface="Georgia"/>
              </a:defRPr>
            </a:lvl1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34" name="Rectangle 8"/>
          <p:cNvSpPr>
            <a:spLocks noGrp="1" noChangeArrowheads="1"/>
          </p:cNvSpPr>
          <p:nvPr>
            <p:ph type="sldNum" sz="quarter" idx="15"/>
          </p:nvPr>
        </p:nvSpPr>
        <p:spPr>
          <a:xfrm>
            <a:off x="7019925" y="6451600"/>
            <a:ext cx="1908175" cy="180975"/>
          </a:xfrm>
        </p:spPr>
        <p:txBody>
          <a:bodyPr/>
          <a:lstStyle>
            <a:lvl1pPr>
              <a:defRPr sz="1600" b="1">
                <a:solidFill>
                  <a:srgbClr val="F8F8F8"/>
                </a:solidFill>
              </a:defRPr>
            </a:lvl1pPr>
          </a:lstStyle>
          <a:p>
            <a:fld id="{841E4A8B-7CE1-BC4B-9352-78518045172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35" name="TextBox 34"/>
          <p:cNvSpPr txBox="1"/>
          <p:nvPr userDrawn="1"/>
        </p:nvSpPr>
        <p:spPr>
          <a:xfrm>
            <a:off x="5071783" y="6273316"/>
            <a:ext cx="191971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8F8F8"/>
                </a:solidFill>
              </a:rPr>
              <a:t>@</a:t>
            </a:r>
            <a:r>
              <a:rPr lang="en-US" sz="1600" dirty="0" err="1" smtClean="0">
                <a:solidFill>
                  <a:srgbClr val="F8F8F8"/>
                </a:solidFill>
              </a:rPr>
              <a:t>HughDavis</a:t>
            </a:r>
            <a:endParaRPr lang="en-US" sz="1600" dirty="0" smtClean="0">
              <a:solidFill>
                <a:srgbClr val="F8F8F8"/>
              </a:solidFill>
            </a:endParaRPr>
          </a:p>
          <a:p>
            <a:r>
              <a:rPr lang="en-US" sz="1600" baseline="0" dirty="0" smtClean="0">
                <a:solidFill>
                  <a:srgbClr val="F8F8F8"/>
                </a:solidFill>
              </a:rPr>
              <a:t>Inaugural Lecture</a:t>
            </a:r>
          </a:p>
        </p:txBody>
      </p:sp>
      <p:grpSp>
        <p:nvGrpSpPr>
          <p:cNvPr id="36" name="Group 35"/>
          <p:cNvGrpSpPr/>
          <p:nvPr userDrawn="1"/>
        </p:nvGrpSpPr>
        <p:grpSpPr>
          <a:xfrm>
            <a:off x="0" y="6255088"/>
            <a:ext cx="4032809" cy="602912"/>
            <a:chOff x="0" y="6255088"/>
            <a:chExt cx="4032809" cy="602912"/>
          </a:xfrm>
        </p:grpSpPr>
        <p:sp>
          <p:nvSpPr>
            <p:cNvPr id="37" name="Rectangle 7"/>
            <p:cNvSpPr txBox="1">
              <a:spLocks noChangeArrowheads="1"/>
            </p:cNvSpPr>
            <p:nvPr userDrawn="1"/>
          </p:nvSpPr>
          <p:spPr bwMode="auto">
            <a:xfrm>
              <a:off x="935596" y="6273316"/>
              <a:ext cx="3097213" cy="468313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tIns="0" rIns="0" bIns="0" anchor="b"/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600" kern="1200" dirty="0" smtClean="0">
                  <a:solidFill>
                    <a:srgbClr val="F8F8F8"/>
                  </a:solidFill>
                  <a:latin typeface="Lucida Sans" pitchFamily="34" charset="0"/>
                  <a:ea typeface="ＭＳ Ｐゴシック" pitchFamily="34" charset="-128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Lucida Sans" pitchFamily="34" charset="0"/>
                  <a:ea typeface="ＭＳ Ｐゴシック" pitchFamily="34" charset="-128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Lucida Sans" pitchFamily="34" charset="0"/>
                  <a:ea typeface="ＭＳ Ｐゴシック" pitchFamily="34" charset="-128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Lucida Sans" pitchFamily="34" charset="0"/>
                  <a:ea typeface="ＭＳ Ｐゴシック" pitchFamily="34" charset="-128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Lucida Sans" pitchFamily="34" charset="0"/>
                  <a:ea typeface="ＭＳ Ｐゴシック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Lucida Sans" pitchFamily="34" charset="0"/>
                  <a:ea typeface="ＭＳ Ｐゴシック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Lucida Sans" pitchFamily="34" charset="0"/>
                  <a:ea typeface="ＭＳ Ｐゴシック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Lucida Sans" pitchFamily="34" charset="0"/>
                  <a:ea typeface="ＭＳ Ｐゴシック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Lucida Sans" pitchFamily="34" charset="0"/>
                  <a:ea typeface="ＭＳ Ｐゴシック" pitchFamily="34" charset="-128"/>
                  <a:cs typeface="+mn-cs"/>
                </a:defRPr>
              </a:lvl9pPr>
            </a:lstStyle>
            <a:p>
              <a:pPr>
                <a:defRPr/>
              </a:pPr>
              <a:r>
                <a:rPr lang="en-US" sz="1535" dirty="0" smtClean="0"/>
                <a:t>Institute</a:t>
              </a:r>
              <a:r>
                <a:rPr lang="en-US" sz="1535" baseline="0" dirty="0" smtClean="0"/>
                <a:t> for Learning </a:t>
              </a:r>
            </a:p>
            <a:p>
              <a:pPr>
                <a:defRPr/>
              </a:pPr>
              <a:r>
                <a:rPr lang="en-US" sz="1200" baseline="0" dirty="0" smtClean="0"/>
                <a:t>Innovation</a:t>
              </a:r>
              <a:r>
                <a:rPr lang="en-US" sz="1200" baseline="0" dirty="0"/>
                <a:t> </a:t>
              </a:r>
              <a:r>
                <a:rPr lang="en-US" sz="1200" baseline="0" dirty="0" smtClean="0"/>
                <a:t>an</a:t>
              </a:r>
              <a:r>
                <a:rPr lang="en-US" sz="1200" dirty="0" smtClean="0"/>
                <a:t>d Development</a:t>
              </a:r>
              <a:endParaRPr lang="en-US" sz="1200" dirty="0"/>
            </a:p>
          </p:txBody>
        </p:sp>
        <p:pic>
          <p:nvPicPr>
            <p:cNvPr id="38" name="Picture 37"/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0" y="6255088"/>
              <a:ext cx="865049" cy="6029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38246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EC7BB8A-4505-4640-A409-A6E4732CDD9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1612208"/>
      </p:ext>
    </p:extLst>
  </p:cSld>
  <p:clrMapOvr>
    <a:masterClrMapping/>
  </p:clrMapOvr>
  <p:transition xmlns:p14="http://schemas.microsoft.com/office/powerpoint/2010/main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8F8F8"/>
            </a:gs>
            <a:gs pos="100000">
              <a:srgbClr val="EAEAE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0"/>
            <a:ext cx="8426450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700213"/>
            <a:ext cx="8426450" cy="450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8775" y="6308725"/>
            <a:ext cx="1905000" cy="18097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defRPr sz="1400">
                <a:cs typeface="ＭＳ Ｐゴシック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68538" y="6308725"/>
            <a:ext cx="4608512" cy="18097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Lucida Sans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CITE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308725"/>
            <a:ext cx="1908175" cy="18097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cs typeface="ＭＳ Ｐゴシック" charset="0"/>
              </a:defRPr>
            </a:lvl1pPr>
          </a:lstStyle>
          <a:p>
            <a:fld id="{E0CF9774-E819-DB47-BF85-8F31F85A3970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2" r:id="rId1"/>
    <p:sldLayoutId id="2147484153" r:id="rId2"/>
    <p:sldLayoutId id="2147484155" r:id="rId3"/>
    <p:sldLayoutId id="2147484157" r:id="rId4"/>
    <p:sldLayoutId id="2147484161" r:id="rId5"/>
    <p:sldLayoutId id="2147484162" r:id="rId6"/>
    <p:sldLayoutId id="2147484163" r:id="rId7"/>
    <p:sldLayoutId id="2147484164" r:id="rId8"/>
    <p:sldLayoutId id="2147484165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itchFamily="34" charset="0"/>
          <a:ea typeface="ＭＳ Ｐゴシック" pitchFamily="16" charset="-128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itchFamily="34" charset="0"/>
          <a:ea typeface="ＭＳ Ｐゴシック" pitchFamily="16" charset="-128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itchFamily="34" charset="0"/>
          <a:ea typeface="ＭＳ Ｐゴシック" pitchFamily="16" charset="-128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itchFamily="34" charset="0"/>
          <a:ea typeface="ＭＳ Ｐゴシック" pitchFamily="16" charset="-128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itchFamily="34" charset="0"/>
          <a:ea typeface="ＭＳ Ｐゴシック" pitchFamily="1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itchFamily="34" charset="0"/>
          <a:ea typeface="ＭＳ Ｐゴシック" pitchFamily="1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itchFamily="34" charset="0"/>
          <a:ea typeface="ＭＳ Ｐゴシック" pitchFamily="1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Lucida Sans" pitchFamily="34" charset="0"/>
          <a:ea typeface="ＭＳ Ｐゴシック" pitchFamily="16" charset="-128"/>
        </a:defRPr>
      </a:lvl9pPr>
    </p:titleStyle>
    <p:bodyStyle>
      <a:lvl1pPr marL="271463" indent="-271463" algn="l" rtl="0" eaLnBrk="1" fontAlgn="base" hangingPunct="1">
        <a:spcBef>
          <a:spcPct val="70000"/>
        </a:spcBef>
        <a:spcAft>
          <a:spcPct val="0"/>
        </a:spcAft>
        <a:buClr>
          <a:schemeClr val="tx2"/>
        </a:buClr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809625" indent="-358775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1257300" indent="-26828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Symbol" charset="0"/>
        <a:buChar char="·"/>
        <a:defRPr sz="2000">
          <a:solidFill>
            <a:schemeClr val="tx1"/>
          </a:solidFill>
          <a:latin typeface="+mn-lt"/>
          <a:ea typeface="+mn-ea"/>
        </a:defRPr>
      </a:lvl3pPr>
      <a:lvl4pPr marL="1704975" indent="-26828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152650" indent="-26828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609850" indent="-26828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3067050" indent="-26828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524250" indent="-26828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981450" indent="-26828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2.jpeg"/><Relationship Id="rId3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3.xml"/><Relationship Id="rId2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8"/>
          <a:stretch/>
        </p:blipFill>
        <p:spPr>
          <a:xfrm>
            <a:off x="2358189" y="1268760"/>
            <a:ext cx="6785812" cy="43339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87313" indent="-50400"/>
            <a:r>
              <a:rPr lang="en-GB" dirty="0" smtClean="0">
                <a:effectLst>
                  <a:glow rad="63500">
                    <a:srgbClr val="005C84"/>
                  </a:glow>
                </a:effectLst>
              </a:rPr>
              <a:t>Technology</a:t>
            </a:r>
            <a:br>
              <a:rPr lang="en-GB" dirty="0" smtClean="0">
                <a:effectLst>
                  <a:glow rad="63500">
                    <a:srgbClr val="005C84"/>
                  </a:glow>
                </a:effectLst>
              </a:rPr>
            </a:br>
            <a:r>
              <a:rPr lang="en-GB" dirty="0" smtClean="0">
                <a:effectLst>
                  <a:glow rad="63500">
                    <a:srgbClr val="005C84"/>
                  </a:glow>
                </a:effectLst>
              </a:rPr>
              <a:t>Enhanced</a:t>
            </a:r>
            <a:br>
              <a:rPr lang="en-GB" dirty="0" smtClean="0">
                <a:effectLst>
                  <a:glow rad="63500">
                    <a:srgbClr val="005C84"/>
                  </a:glow>
                </a:effectLst>
              </a:rPr>
            </a:br>
            <a:r>
              <a:rPr lang="en-GB" dirty="0" smtClean="0">
                <a:effectLst>
                  <a:glow rad="63500">
                    <a:srgbClr val="005C84"/>
                  </a:glow>
                </a:effectLst>
              </a:rPr>
              <a:t>Learning</a:t>
            </a:r>
            <a:endParaRPr lang="en-GB" dirty="0">
              <a:effectLst>
                <a:glow rad="63500">
                  <a:srgbClr val="005C84"/>
                </a:glow>
              </a:effectLst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95289" y="4257092"/>
            <a:ext cx="1836452" cy="803551"/>
          </a:xfrm>
        </p:spPr>
        <p:txBody>
          <a:bodyPr/>
          <a:lstStyle/>
          <a:p>
            <a:r>
              <a:rPr lang="en-GB" dirty="0" smtClean="0"/>
              <a:t>Adam </a:t>
            </a:r>
            <a:r>
              <a:rPr lang="en-GB" dirty="0" smtClean="0"/>
              <a:t>Warren</a:t>
            </a:r>
          </a:p>
          <a:p>
            <a:r>
              <a:rPr lang="en-GB" dirty="0" smtClean="0"/>
              <a:t>Hugh Davis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1326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1000"/>
              </a:spcBef>
            </a:pPr>
            <a:r>
              <a:rPr lang="en-GB" sz="1800" dirty="0"/>
              <a:t>A structured piece of online learning  (e.g. a guided tour through some learning materials followed by a self assessment)</a:t>
            </a:r>
          </a:p>
          <a:p>
            <a:pPr lvl="0">
              <a:spcBef>
                <a:spcPts val="1000"/>
              </a:spcBef>
            </a:pPr>
            <a:r>
              <a:rPr lang="en-GB" sz="1800" dirty="0"/>
              <a:t>An on-line lab using a simulation</a:t>
            </a:r>
          </a:p>
          <a:p>
            <a:pPr lvl="0">
              <a:spcBef>
                <a:spcPts val="1000"/>
              </a:spcBef>
            </a:pPr>
            <a:r>
              <a:rPr lang="en-GB" sz="1800" dirty="0"/>
              <a:t>A “serious” game</a:t>
            </a:r>
          </a:p>
          <a:p>
            <a:pPr lvl="0">
              <a:spcBef>
                <a:spcPts val="1000"/>
              </a:spcBef>
            </a:pPr>
            <a:r>
              <a:rPr lang="en-GB" sz="1800" dirty="0"/>
              <a:t>A debate carried out on a forum</a:t>
            </a:r>
          </a:p>
          <a:p>
            <a:pPr lvl="0">
              <a:spcBef>
                <a:spcPts val="1000"/>
              </a:spcBef>
            </a:pPr>
            <a:r>
              <a:rPr lang="en-GB" sz="1800" dirty="0"/>
              <a:t>A peer assessment/review exercise</a:t>
            </a:r>
          </a:p>
          <a:p>
            <a:pPr lvl="0">
              <a:spcBef>
                <a:spcPts val="1000"/>
              </a:spcBef>
            </a:pPr>
            <a:r>
              <a:rPr lang="en-GB" sz="1800" dirty="0"/>
              <a:t>An objective question quiz (with feedback)</a:t>
            </a:r>
          </a:p>
          <a:p>
            <a:pPr lvl="0">
              <a:spcBef>
                <a:spcPts val="1000"/>
              </a:spcBef>
            </a:pPr>
            <a:r>
              <a:rPr lang="en-GB" sz="1800" dirty="0"/>
              <a:t>Use of authentic tools and real-world data to answer complex questions</a:t>
            </a:r>
          </a:p>
          <a:p>
            <a:pPr lvl="0">
              <a:spcBef>
                <a:spcPts val="1000"/>
              </a:spcBef>
            </a:pPr>
            <a:r>
              <a:rPr lang="en-GB" sz="1800" dirty="0"/>
              <a:t>A design exercise collaborating with students in a different part of the world</a:t>
            </a:r>
          </a:p>
          <a:p>
            <a:pPr lvl="0">
              <a:spcBef>
                <a:spcPts val="1000"/>
              </a:spcBef>
            </a:pPr>
            <a:r>
              <a:rPr lang="en-GB" sz="1800" dirty="0"/>
              <a:t>Creation and appraisal of new digital artefacts</a:t>
            </a:r>
          </a:p>
          <a:p>
            <a:pPr>
              <a:spcBef>
                <a:spcPts val="1000"/>
              </a:spcBef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BED88E-1AE0-454C-8838-C53E1511A9ED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84557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Blended learning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BED88E-1AE0-454C-8838-C53E1511A9ED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9600" y="2479576"/>
            <a:ext cx="4191000" cy="3352800"/>
          </a:xfrm>
          <a:prstGeom prst="rect">
            <a:avLst/>
          </a:prstGeom>
          <a:gradFill rotWithShape="0">
            <a:gsLst>
              <a:gs pos="0">
                <a:srgbClr val="3333CC"/>
              </a:gs>
              <a:gs pos="100000">
                <a:srgbClr val="3333CC">
                  <a:gamma/>
                  <a:shade val="12157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1447800" y="1412776"/>
            <a:ext cx="2057400" cy="1066800"/>
            <a:chOff x="1170" y="1200"/>
            <a:chExt cx="1047" cy="354"/>
          </a:xfrm>
        </p:grpSpPr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1170" y="1220"/>
              <a:ext cx="1047" cy="334"/>
            </a:xfrm>
            <a:custGeom>
              <a:avLst/>
              <a:gdLst>
                <a:gd name="T0" fmla="*/ 169 w 1047"/>
                <a:gd name="T1" fmla="*/ 265 h 334"/>
                <a:gd name="T2" fmla="*/ 170 w 1047"/>
                <a:gd name="T3" fmla="*/ 263 h 334"/>
                <a:gd name="T4" fmla="*/ 174 w 1047"/>
                <a:gd name="T5" fmla="*/ 257 h 334"/>
                <a:gd name="T6" fmla="*/ 178 w 1047"/>
                <a:gd name="T7" fmla="*/ 250 h 334"/>
                <a:gd name="T8" fmla="*/ 185 w 1047"/>
                <a:gd name="T9" fmla="*/ 240 h 334"/>
                <a:gd name="T10" fmla="*/ 190 w 1047"/>
                <a:gd name="T11" fmla="*/ 230 h 334"/>
                <a:gd name="T12" fmla="*/ 195 w 1047"/>
                <a:gd name="T13" fmla="*/ 219 h 334"/>
                <a:gd name="T14" fmla="*/ 199 w 1047"/>
                <a:gd name="T15" fmla="*/ 209 h 334"/>
                <a:gd name="T16" fmla="*/ 200 w 1047"/>
                <a:gd name="T17" fmla="*/ 201 h 334"/>
                <a:gd name="T18" fmla="*/ 203 w 1047"/>
                <a:gd name="T19" fmla="*/ 200 h 334"/>
                <a:gd name="T20" fmla="*/ 211 w 1047"/>
                <a:gd name="T21" fmla="*/ 197 h 334"/>
                <a:gd name="T22" fmla="*/ 222 w 1047"/>
                <a:gd name="T23" fmla="*/ 192 h 334"/>
                <a:gd name="T24" fmla="*/ 236 w 1047"/>
                <a:gd name="T25" fmla="*/ 182 h 334"/>
                <a:gd name="T26" fmla="*/ 251 w 1047"/>
                <a:gd name="T27" fmla="*/ 170 h 334"/>
                <a:gd name="T28" fmla="*/ 266 w 1047"/>
                <a:gd name="T29" fmla="*/ 153 h 334"/>
                <a:gd name="T30" fmla="*/ 279 w 1047"/>
                <a:gd name="T31" fmla="*/ 131 h 334"/>
                <a:gd name="T32" fmla="*/ 289 w 1047"/>
                <a:gd name="T33" fmla="*/ 104 h 334"/>
                <a:gd name="T34" fmla="*/ 292 w 1047"/>
                <a:gd name="T35" fmla="*/ 104 h 334"/>
                <a:gd name="T36" fmla="*/ 299 w 1047"/>
                <a:gd name="T37" fmla="*/ 104 h 334"/>
                <a:gd name="T38" fmla="*/ 310 w 1047"/>
                <a:gd name="T39" fmla="*/ 102 h 334"/>
                <a:gd name="T40" fmla="*/ 323 w 1047"/>
                <a:gd name="T41" fmla="*/ 98 h 334"/>
                <a:gd name="T42" fmla="*/ 337 w 1047"/>
                <a:gd name="T43" fmla="*/ 92 h 334"/>
                <a:gd name="T44" fmla="*/ 352 w 1047"/>
                <a:gd name="T45" fmla="*/ 82 h 334"/>
                <a:gd name="T46" fmla="*/ 365 w 1047"/>
                <a:gd name="T47" fmla="*/ 66 h 334"/>
                <a:gd name="T48" fmla="*/ 376 w 1047"/>
                <a:gd name="T49" fmla="*/ 45 h 334"/>
                <a:gd name="T50" fmla="*/ 377 w 1047"/>
                <a:gd name="T51" fmla="*/ 45 h 334"/>
                <a:gd name="T52" fmla="*/ 379 w 1047"/>
                <a:gd name="T53" fmla="*/ 46 h 334"/>
                <a:gd name="T54" fmla="*/ 384 w 1047"/>
                <a:gd name="T55" fmla="*/ 46 h 334"/>
                <a:gd name="T56" fmla="*/ 390 w 1047"/>
                <a:gd name="T57" fmla="*/ 47 h 334"/>
                <a:gd name="T58" fmla="*/ 397 w 1047"/>
                <a:gd name="T59" fmla="*/ 47 h 334"/>
                <a:gd name="T60" fmla="*/ 405 w 1047"/>
                <a:gd name="T61" fmla="*/ 46 h 334"/>
                <a:gd name="T62" fmla="*/ 415 w 1047"/>
                <a:gd name="T63" fmla="*/ 45 h 334"/>
                <a:gd name="T64" fmla="*/ 425 w 1047"/>
                <a:gd name="T65" fmla="*/ 44 h 334"/>
                <a:gd name="T66" fmla="*/ 436 w 1047"/>
                <a:gd name="T67" fmla="*/ 42 h 334"/>
                <a:gd name="T68" fmla="*/ 448 w 1047"/>
                <a:gd name="T69" fmla="*/ 40 h 334"/>
                <a:gd name="T70" fmla="*/ 460 w 1047"/>
                <a:gd name="T71" fmla="*/ 36 h 334"/>
                <a:gd name="T72" fmla="*/ 472 w 1047"/>
                <a:gd name="T73" fmla="*/ 32 h 334"/>
                <a:gd name="T74" fmla="*/ 484 w 1047"/>
                <a:gd name="T75" fmla="*/ 25 h 334"/>
                <a:gd name="T76" fmla="*/ 497 w 1047"/>
                <a:gd name="T77" fmla="*/ 18 h 334"/>
                <a:gd name="T78" fmla="*/ 509 w 1047"/>
                <a:gd name="T79" fmla="*/ 10 h 334"/>
                <a:gd name="T80" fmla="*/ 520 w 1047"/>
                <a:gd name="T81" fmla="*/ 0 h 334"/>
                <a:gd name="T82" fmla="*/ 552 w 1047"/>
                <a:gd name="T83" fmla="*/ 13 h 334"/>
                <a:gd name="T84" fmla="*/ 596 w 1047"/>
                <a:gd name="T85" fmla="*/ 13 h 334"/>
                <a:gd name="T86" fmla="*/ 635 w 1047"/>
                <a:gd name="T87" fmla="*/ 48 h 334"/>
                <a:gd name="T88" fmla="*/ 696 w 1047"/>
                <a:gd name="T89" fmla="*/ 25 h 334"/>
                <a:gd name="T90" fmla="*/ 705 w 1047"/>
                <a:gd name="T91" fmla="*/ 70 h 334"/>
                <a:gd name="T92" fmla="*/ 798 w 1047"/>
                <a:gd name="T93" fmla="*/ 169 h 334"/>
                <a:gd name="T94" fmla="*/ 882 w 1047"/>
                <a:gd name="T95" fmla="*/ 246 h 334"/>
                <a:gd name="T96" fmla="*/ 929 w 1047"/>
                <a:gd name="T97" fmla="*/ 230 h 334"/>
                <a:gd name="T98" fmla="*/ 1047 w 1047"/>
                <a:gd name="T99" fmla="*/ 331 h 334"/>
                <a:gd name="T100" fmla="*/ 0 w 1047"/>
                <a:gd name="T101" fmla="*/ 334 h 334"/>
                <a:gd name="T102" fmla="*/ 169 w 1047"/>
                <a:gd name="T103" fmla="*/ 26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047" h="334">
                  <a:moveTo>
                    <a:pt x="169" y="265"/>
                  </a:moveTo>
                  <a:lnTo>
                    <a:pt x="170" y="263"/>
                  </a:lnTo>
                  <a:lnTo>
                    <a:pt x="174" y="257"/>
                  </a:lnTo>
                  <a:lnTo>
                    <a:pt x="178" y="250"/>
                  </a:lnTo>
                  <a:lnTo>
                    <a:pt x="185" y="240"/>
                  </a:lnTo>
                  <a:lnTo>
                    <a:pt x="190" y="230"/>
                  </a:lnTo>
                  <a:lnTo>
                    <a:pt x="195" y="219"/>
                  </a:lnTo>
                  <a:lnTo>
                    <a:pt x="199" y="209"/>
                  </a:lnTo>
                  <a:lnTo>
                    <a:pt x="200" y="201"/>
                  </a:lnTo>
                  <a:lnTo>
                    <a:pt x="203" y="200"/>
                  </a:lnTo>
                  <a:lnTo>
                    <a:pt x="211" y="197"/>
                  </a:lnTo>
                  <a:lnTo>
                    <a:pt x="222" y="192"/>
                  </a:lnTo>
                  <a:lnTo>
                    <a:pt x="236" y="182"/>
                  </a:lnTo>
                  <a:lnTo>
                    <a:pt x="251" y="170"/>
                  </a:lnTo>
                  <a:lnTo>
                    <a:pt x="266" y="153"/>
                  </a:lnTo>
                  <a:lnTo>
                    <a:pt x="279" y="131"/>
                  </a:lnTo>
                  <a:lnTo>
                    <a:pt x="289" y="104"/>
                  </a:lnTo>
                  <a:lnTo>
                    <a:pt x="292" y="104"/>
                  </a:lnTo>
                  <a:lnTo>
                    <a:pt x="299" y="104"/>
                  </a:lnTo>
                  <a:lnTo>
                    <a:pt x="310" y="102"/>
                  </a:lnTo>
                  <a:lnTo>
                    <a:pt x="323" y="98"/>
                  </a:lnTo>
                  <a:lnTo>
                    <a:pt x="337" y="92"/>
                  </a:lnTo>
                  <a:lnTo>
                    <a:pt x="352" y="82"/>
                  </a:lnTo>
                  <a:lnTo>
                    <a:pt x="365" y="66"/>
                  </a:lnTo>
                  <a:lnTo>
                    <a:pt x="376" y="45"/>
                  </a:lnTo>
                  <a:lnTo>
                    <a:pt x="377" y="45"/>
                  </a:lnTo>
                  <a:lnTo>
                    <a:pt x="379" y="46"/>
                  </a:lnTo>
                  <a:lnTo>
                    <a:pt x="384" y="46"/>
                  </a:lnTo>
                  <a:lnTo>
                    <a:pt x="390" y="47"/>
                  </a:lnTo>
                  <a:lnTo>
                    <a:pt x="397" y="47"/>
                  </a:lnTo>
                  <a:lnTo>
                    <a:pt x="405" y="46"/>
                  </a:lnTo>
                  <a:lnTo>
                    <a:pt x="415" y="45"/>
                  </a:lnTo>
                  <a:lnTo>
                    <a:pt x="425" y="44"/>
                  </a:lnTo>
                  <a:lnTo>
                    <a:pt x="436" y="42"/>
                  </a:lnTo>
                  <a:lnTo>
                    <a:pt x="448" y="40"/>
                  </a:lnTo>
                  <a:lnTo>
                    <a:pt x="460" y="36"/>
                  </a:lnTo>
                  <a:lnTo>
                    <a:pt x="472" y="32"/>
                  </a:lnTo>
                  <a:lnTo>
                    <a:pt x="484" y="25"/>
                  </a:lnTo>
                  <a:lnTo>
                    <a:pt x="497" y="18"/>
                  </a:lnTo>
                  <a:lnTo>
                    <a:pt x="509" y="10"/>
                  </a:lnTo>
                  <a:lnTo>
                    <a:pt x="520" y="0"/>
                  </a:lnTo>
                  <a:lnTo>
                    <a:pt x="552" y="13"/>
                  </a:lnTo>
                  <a:lnTo>
                    <a:pt x="596" y="13"/>
                  </a:lnTo>
                  <a:lnTo>
                    <a:pt x="635" y="48"/>
                  </a:lnTo>
                  <a:lnTo>
                    <a:pt x="696" y="25"/>
                  </a:lnTo>
                  <a:lnTo>
                    <a:pt x="705" y="70"/>
                  </a:lnTo>
                  <a:lnTo>
                    <a:pt x="798" y="169"/>
                  </a:lnTo>
                  <a:lnTo>
                    <a:pt x="882" y="246"/>
                  </a:lnTo>
                  <a:lnTo>
                    <a:pt x="929" y="230"/>
                  </a:lnTo>
                  <a:lnTo>
                    <a:pt x="1047" y="331"/>
                  </a:lnTo>
                  <a:lnTo>
                    <a:pt x="0" y="334"/>
                  </a:lnTo>
                  <a:lnTo>
                    <a:pt x="169" y="26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1386" y="1245"/>
              <a:ext cx="566" cy="304"/>
            </a:xfrm>
            <a:custGeom>
              <a:avLst/>
              <a:gdLst>
                <a:gd name="T0" fmla="*/ 1111 w 1131"/>
                <a:gd name="T1" fmla="*/ 546 h 607"/>
                <a:gd name="T2" fmla="*/ 1092 w 1131"/>
                <a:gd name="T3" fmla="*/ 517 h 607"/>
                <a:gd name="T4" fmla="*/ 1061 w 1131"/>
                <a:gd name="T5" fmla="*/ 467 h 607"/>
                <a:gd name="T6" fmla="*/ 1022 w 1131"/>
                <a:gd name="T7" fmla="*/ 401 h 607"/>
                <a:gd name="T8" fmla="*/ 983 w 1131"/>
                <a:gd name="T9" fmla="*/ 327 h 607"/>
                <a:gd name="T10" fmla="*/ 948 w 1131"/>
                <a:gd name="T11" fmla="*/ 251 h 607"/>
                <a:gd name="T12" fmla="*/ 924 w 1131"/>
                <a:gd name="T13" fmla="*/ 182 h 607"/>
                <a:gd name="T14" fmla="*/ 916 w 1131"/>
                <a:gd name="T15" fmla="*/ 124 h 607"/>
                <a:gd name="T16" fmla="*/ 908 w 1131"/>
                <a:gd name="T17" fmla="*/ 199 h 607"/>
                <a:gd name="T18" fmla="*/ 800 w 1131"/>
                <a:gd name="T19" fmla="*/ 135 h 607"/>
                <a:gd name="T20" fmla="*/ 657 w 1131"/>
                <a:gd name="T21" fmla="*/ 1 h 607"/>
                <a:gd name="T22" fmla="*/ 645 w 1131"/>
                <a:gd name="T23" fmla="*/ 7 h 607"/>
                <a:gd name="T24" fmla="*/ 625 w 1131"/>
                <a:gd name="T25" fmla="*/ 18 h 607"/>
                <a:gd name="T26" fmla="*/ 598 w 1131"/>
                <a:gd name="T27" fmla="*/ 32 h 607"/>
                <a:gd name="T28" fmla="*/ 566 w 1131"/>
                <a:gd name="T29" fmla="*/ 48 h 607"/>
                <a:gd name="T30" fmla="*/ 531 w 1131"/>
                <a:gd name="T31" fmla="*/ 63 h 607"/>
                <a:gd name="T32" fmla="*/ 497 w 1131"/>
                <a:gd name="T33" fmla="*/ 77 h 607"/>
                <a:gd name="T34" fmla="*/ 463 w 1131"/>
                <a:gd name="T35" fmla="*/ 86 h 607"/>
                <a:gd name="T36" fmla="*/ 755 w 1131"/>
                <a:gd name="T37" fmla="*/ 402 h 607"/>
                <a:gd name="T38" fmla="*/ 474 w 1131"/>
                <a:gd name="T39" fmla="*/ 415 h 607"/>
                <a:gd name="T40" fmla="*/ 462 w 1131"/>
                <a:gd name="T41" fmla="*/ 408 h 607"/>
                <a:gd name="T42" fmla="*/ 431 w 1131"/>
                <a:gd name="T43" fmla="*/ 390 h 607"/>
                <a:gd name="T44" fmla="*/ 387 w 1131"/>
                <a:gd name="T45" fmla="*/ 364 h 607"/>
                <a:gd name="T46" fmla="*/ 335 w 1131"/>
                <a:gd name="T47" fmla="*/ 334 h 607"/>
                <a:gd name="T48" fmla="*/ 282 w 1131"/>
                <a:gd name="T49" fmla="*/ 302 h 607"/>
                <a:gd name="T50" fmla="*/ 234 w 1131"/>
                <a:gd name="T51" fmla="*/ 271 h 607"/>
                <a:gd name="T52" fmla="*/ 195 w 1131"/>
                <a:gd name="T53" fmla="*/ 244 h 607"/>
                <a:gd name="T54" fmla="*/ 173 w 1131"/>
                <a:gd name="T55" fmla="*/ 225 h 607"/>
                <a:gd name="T56" fmla="*/ 20 w 1131"/>
                <a:gd name="T57" fmla="*/ 422 h 607"/>
                <a:gd name="T58" fmla="*/ 281 w 1131"/>
                <a:gd name="T59" fmla="*/ 575 h 607"/>
                <a:gd name="T60" fmla="*/ 461 w 1131"/>
                <a:gd name="T61" fmla="*/ 607 h 607"/>
                <a:gd name="T62" fmla="*/ 1113 w 1131"/>
                <a:gd name="T63" fmla="*/ 549 h 6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131" h="607">
                  <a:moveTo>
                    <a:pt x="1113" y="549"/>
                  </a:moveTo>
                  <a:lnTo>
                    <a:pt x="1111" y="546"/>
                  </a:lnTo>
                  <a:lnTo>
                    <a:pt x="1103" y="535"/>
                  </a:lnTo>
                  <a:lnTo>
                    <a:pt x="1092" y="517"/>
                  </a:lnTo>
                  <a:lnTo>
                    <a:pt x="1077" y="494"/>
                  </a:lnTo>
                  <a:lnTo>
                    <a:pt x="1061" y="467"/>
                  </a:lnTo>
                  <a:lnTo>
                    <a:pt x="1042" y="435"/>
                  </a:lnTo>
                  <a:lnTo>
                    <a:pt x="1022" y="401"/>
                  </a:lnTo>
                  <a:lnTo>
                    <a:pt x="1002" y="364"/>
                  </a:lnTo>
                  <a:lnTo>
                    <a:pt x="983" y="327"/>
                  </a:lnTo>
                  <a:lnTo>
                    <a:pt x="964" y="289"/>
                  </a:lnTo>
                  <a:lnTo>
                    <a:pt x="948" y="251"/>
                  </a:lnTo>
                  <a:lnTo>
                    <a:pt x="934" y="215"/>
                  </a:lnTo>
                  <a:lnTo>
                    <a:pt x="924" y="182"/>
                  </a:lnTo>
                  <a:lnTo>
                    <a:pt x="918" y="151"/>
                  </a:lnTo>
                  <a:lnTo>
                    <a:pt x="916" y="124"/>
                  </a:lnTo>
                  <a:lnTo>
                    <a:pt x="921" y="102"/>
                  </a:lnTo>
                  <a:lnTo>
                    <a:pt x="908" y="199"/>
                  </a:lnTo>
                  <a:lnTo>
                    <a:pt x="800" y="26"/>
                  </a:lnTo>
                  <a:lnTo>
                    <a:pt x="800" y="135"/>
                  </a:lnTo>
                  <a:lnTo>
                    <a:pt x="658" y="0"/>
                  </a:lnTo>
                  <a:lnTo>
                    <a:pt x="657" y="1"/>
                  </a:lnTo>
                  <a:lnTo>
                    <a:pt x="652" y="3"/>
                  </a:lnTo>
                  <a:lnTo>
                    <a:pt x="645" y="7"/>
                  </a:lnTo>
                  <a:lnTo>
                    <a:pt x="636" y="13"/>
                  </a:lnTo>
                  <a:lnTo>
                    <a:pt x="625" y="18"/>
                  </a:lnTo>
                  <a:lnTo>
                    <a:pt x="612" y="25"/>
                  </a:lnTo>
                  <a:lnTo>
                    <a:pt x="598" y="32"/>
                  </a:lnTo>
                  <a:lnTo>
                    <a:pt x="582" y="40"/>
                  </a:lnTo>
                  <a:lnTo>
                    <a:pt x="566" y="48"/>
                  </a:lnTo>
                  <a:lnTo>
                    <a:pt x="548" y="55"/>
                  </a:lnTo>
                  <a:lnTo>
                    <a:pt x="531" y="63"/>
                  </a:lnTo>
                  <a:lnTo>
                    <a:pt x="514" y="70"/>
                  </a:lnTo>
                  <a:lnTo>
                    <a:pt x="497" y="77"/>
                  </a:lnTo>
                  <a:lnTo>
                    <a:pt x="479" y="82"/>
                  </a:lnTo>
                  <a:lnTo>
                    <a:pt x="463" y="86"/>
                  </a:lnTo>
                  <a:lnTo>
                    <a:pt x="448" y="90"/>
                  </a:lnTo>
                  <a:lnTo>
                    <a:pt x="755" y="402"/>
                  </a:lnTo>
                  <a:lnTo>
                    <a:pt x="365" y="160"/>
                  </a:lnTo>
                  <a:lnTo>
                    <a:pt x="474" y="415"/>
                  </a:lnTo>
                  <a:lnTo>
                    <a:pt x="470" y="414"/>
                  </a:lnTo>
                  <a:lnTo>
                    <a:pt x="462" y="408"/>
                  </a:lnTo>
                  <a:lnTo>
                    <a:pt x="448" y="401"/>
                  </a:lnTo>
                  <a:lnTo>
                    <a:pt x="431" y="390"/>
                  </a:lnTo>
                  <a:lnTo>
                    <a:pt x="410" y="378"/>
                  </a:lnTo>
                  <a:lnTo>
                    <a:pt x="387" y="364"/>
                  </a:lnTo>
                  <a:lnTo>
                    <a:pt x="362" y="350"/>
                  </a:lnTo>
                  <a:lnTo>
                    <a:pt x="335" y="334"/>
                  </a:lnTo>
                  <a:lnTo>
                    <a:pt x="309" y="318"/>
                  </a:lnTo>
                  <a:lnTo>
                    <a:pt x="282" y="302"/>
                  </a:lnTo>
                  <a:lnTo>
                    <a:pt x="257" y="286"/>
                  </a:lnTo>
                  <a:lnTo>
                    <a:pt x="234" y="271"/>
                  </a:lnTo>
                  <a:lnTo>
                    <a:pt x="212" y="256"/>
                  </a:lnTo>
                  <a:lnTo>
                    <a:pt x="195" y="244"/>
                  </a:lnTo>
                  <a:lnTo>
                    <a:pt x="182" y="233"/>
                  </a:lnTo>
                  <a:lnTo>
                    <a:pt x="173" y="225"/>
                  </a:lnTo>
                  <a:lnTo>
                    <a:pt x="0" y="357"/>
                  </a:lnTo>
                  <a:lnTo>
                    <a:pt x="20" y="422"/>
                  </a:lnTo>
                  <a:lnTo>
                    <a:pt x="160" y="486"/>
                  </a:lnTo>
                  <a:lnTo>
                    <a:pt x="281" y="575"/>
                  </a:lnTo>
                  <a:lnTo>
                    <a:pt x="391" y="524"/>
                  </a:lnTo>
                  <a:lnTo>
                    <a:pt x="461" y="607"/>
                  </a:lnTo>
                  <a:lnTo>
                    <a:pt x="1131" y="594"/>
                  </a:lnTo>
                  <a:lnTo>
                    <a:pt x="1113" y="549"/>
                  </a:lnTo>
                  <a:close/>
                </a:path>
              </a:pathLst>
            </a:custGeom>
            <a:solidFill>
              <a:srgbClr val="D3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1472" y="1271"/>
              <a:ext cx="352" cy="271"/>
            </a:xfrm>
            <a:custGeom>
              <a:avLst/>
              <a:gdLst>
                <a:gd name="T0" fmla="*/ 0 w 703"/>
                <a:gd name="T1" fmla="*/ 173 h 542"/>
                <a:gd name="T2" fmla="*/ 32 w 703"/>
                <a:gd name="T3" fmla="*/ 247 h 542"/>
                <a:gd name="T4" fmla="*/ 108 w 703"/>
                <a:gd name="T5" fmla="*/ 274 h 542"/>
                <a:gd name="T6" fmla="*/ 109 w 703"/>
                <a:gd name="T7" fmla="*/ 276 h 542"/>
                <a:gd name="T8" fmla="*/ 114 w 703"/>
                <a:gd name="T9" fmla="*/ 282 h 542"/>
                <a:gd name="T10" fmla="*/ 121 w 703"/>
                <a:gd name="T11" fmla="*/ 292 h 542"/>
                <a:gd name="T12" fmla="*/ 131 w 703"/>
                <a:gd name="T13" fmla="*/ 305 h 542"/>
                <a:gd name="T14" fmla="*/ 143 w 703"/>
                <a:gd name="T15" fmla="*/ 320 h 542"/>
                <a:gd name="T16" fmla="*/ 157 w 703"/>
                <a:gd name="T17" fmla="*/ 338 h 542"/>
                <a:gd name="T18" fmla="*/ 173 w 703"/>
                <a:gd name="T19" fmla="*/ 358 h 542"/>
                <a:gd name="T20" fmla="*/ 190 w 703"/>
                <a:gd name="T21" fmla="*/ 379 h 542"/>
                <a:gd name="T22" fmla="*/ 208 w 703"/>
                <a:gd name="T23" fmla="*/ 400 h 542"/>
                <a:gd name="T24" fmla="*/ 228 w 703"/>
                <a:gd name="T25" fmla="*/ 421 h 542"/>
                <a:gd name="T26" fmla="*/ 249 w 703"/>
                <a:gd name="T27" fmla="*/ 443 h 542"/>
                <a:gd name="T28" fmla="*/ 271 w 703"/>
                <a:gd name="T29" fmla="*/ 465 h 542"/>
                <a:gd name="T30" fmla="*/ 293 w 703"/>
                <a:gd name="T31" fmla="*/ 485 h 542"/>
                <a:gd name="T32" fmla="*/ 314 w 703"/>
                <a:gd name="T33" fmla="*/ 504 h 542"/>
                <a:gd name="T34" fmla="*/ 336 w 703"/>
                <a:gd name="T35" fmla="*/ 521 h 542"/>
                <a:gd name="T36" fmla="*/ 358 w 703"/>
                <a:gd name="T37" fmla="*/ 536 h 542"/>
                <a:gd name="T38" fmla="*/ 703 w 703"/>
                <a:gd name="T39" fmla="*/ 542 h 542"/>
                <a:gd name="T40" fmla="*/ 698 w 703"/>
                <a:gd name="T41" fmla="*/ 538 h 542"/>
                <a:gd name="T42" fmla="*/ 684 w 703"/>
                <a:gd name="T43" fmla="*/ 526 h 542"/>
                <a:gd name="T44" fmla="*/ 662 w 703"/>
                <a:gd name="T45" fmla="*/ 508 h 542"/>
                <a:gd name="T46" fmla="*/ 635 w 703"/>
                <a:gd name="T47" fmla="*/ 484 h 542"/>
                <a:gd name="T48" fmla="*/ 601 w 703"/>
                <a:gd name="T49" fmla="*/ 455 h 542"/>
                <a:gd name="T50" fmla="*/ 564 w 703"/>
                <a:gd name="T51" fmla="*/ 420 h 542"/>
                <a:gd name="T52" fmla="*/ 524 w 703"/>
                <a:gd name="T53" fmla="*/ 382 h 542"/>
                <a:gd name="T54" fmla="*/ 481 w 703"/>
                <a:gd name="T55" fmla="*/ 342 h 542"/>
                <a:gd name="T56" fmla="*/ 439 w 703"/>
                <a:gd name="T57" fmla="*/ 299 h 542"/>
                <a:gd name="T58" fmla="*/ 396 w 703"/>
                <a:gd name="T59" fmla="*/ 256 h 542"/>
                <a:gd name="T60" fmla="*/ 356 w 703"/>
                <a:gd name="T61" fmla="*/ 212 h 542"/>
                <a:gd name="T62" fmla="*/ 318 w 703"/>
                <a:gd name="T63" fmla="*/ 168 h 542"/>
                <a:gd name="T64" fmla="*/ 283 w 703"/>
                <a:gd name="T65" fmla="*/ 125 h 542"/>
                <a:gd name="T66" fmla="*/ 255 w 703"/>
                <a:gd name="T67" fmla="*/ 85 h 542"/>
                <a:gd name="T68" fmla="*/ 233 w 703"/>
                <a:gd name="T69" fmla="*/ 47 h 542"/>
                <a:gd name="T70" fmla="*/ 218 w 703"/>
                <a:gd name="T71" fmla="*/ 12 h 542"/>
                <a:gd name="T72" fmla="*/ 167 w 703"/>
                <a:gd name="T73" fmla="*/ 0 h 542"/>
                <a:gd name="T74" fmla="*/ 166 w 703"/>
                <a:gd name="T75" fmla="*/ 7 h 542"/>
                <a:gd name="T76" fmla="*/ 161 w 703"/>
                <a:gd name="T77" fmla="*/ 26 h 542"/>
                <a:gd name="T78" fmla="*/ 151 w 703"/>
                <a:gd name="T79" fmla="*/ 54 h 542"/>
                <a:gd name="T80" fmla="*/ 136 w 703"/>
                <a:gd name="T81" fmla="*/ 86 h 542"/>
                <a:gd name="T82" fmla="*/ 114 w 703"/>
                <a:gd name="T83" fmla="*/ 118 h 542"/>
                <a:gd name="T84" fmla="*/ 85 w 703"/>
                <a:gd name="T85" fmla="*/ 146 h 542"/>
                <a:gd name="T86" fmla="*/ 47 w 703"/>
                <a:gd name="T87" fmla="*/ 166 h 542"/>
                <a:gd name="T88" fmla="*/ 0 w 703"/>
                <a:gd name="T89" fmla="*/ 173 h 5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03" h="542">
                  <a:moveTo>
                    <a:pt x="0" y="173"/>
                  </a:moveTo>
                  <a:lnTo>
                    <a:pt x="32" y="247"/>
                  </a:lnTo>
                  <a:lnTo>
                    <a:pt x="108" y="274"/>
                  </a:lnTo>
                  <a:lnTo>
                    <a:pt x="109" y="276"/>
                  </a:lnTo>
                  <a:lnTo>
                    <a:pt x="114" y="282"/>
                  </a:lnTo>
                  <a:lnTo>
                    <a:pt x="121" y="292"/>
                  </a:lnTo>
                  <a:lnTo>
                    <a:pt x="131" y="305"/>
                  </a:lnTo>
                  <a:lnTo>
                    <a:pt x="143" y="320"/>
                  </a:lnTo>
                  <a:lnTo>
                    <a:pt x="157" y="338"/>
                  </a:lnTo>
                  <a:lnTo>
                    <a:pt x="173" y="358"/>
                  </a:lnTo>
                  <a:lnTo>
                    <a:pt x="190" y="379"/>
                  </a:lnTo>
                  <a:lnTo>
                    <a:pt x="208" y="400"/>
                  </a:lnTo>
                  <a:lnTo>
                    <a:pt x="228" y="421"/>
                  </a:lnTo>
                  <a:lnTo>
                    <a:pt x="249" y="443"/>
                  </a:lnTo>
                  <a:lnTo>
                    <a:pt x="271" y="465"/>
                  </a:lnTo>
                  <a:lnTo>
                    <a:pt x="293" y="485"/>
                  </a:lnTo>
                  <a:lnTo>
                    <a:pt x="314" y="504"/>
                  </a:lnTo>
                  <a:lnTo>
                    <a:pt x="336" y="521"/>
                  </a:lnTo>
                  <a:lnTo>
                    <a:pt x="358" y="536"/>
                  </a:lnTo>
                  <a:lnTo>
                    <a:pt x="703" y="542"/>
                  </a:lnTo>
                  <a:lnTo>
                    <a:pt x="698" y="538"/>
                  </a:lnTo>
                  <a:lnTo>
                    <a:pt x="684" y="526"/>
                  </a:lnTo>
                  <a:lnTo>
                    <a:pt x="662" y="508"/>
                  </a:lnTo>
                  <a:lnTo>
                    <a:pt x="635" y="484"/>
                  </a:lnTo>
                  <a:lnTo>
                    <a:pt x="601" y="455"/>
                  </a:lnTo>
                  <a:lnTo>
                    <a:pt x="564" y="420"/>
                  </a:lnTo>
                  <a:lnTo>
                    <a:pt x="524" y="382"/>
                  </a:lnTo>
                  <a:lnTo>
                    <a:pt x="481" y="342"/>
                  </a:lnTo>
                  <a:lnTo>
                    <a:pt x="439" y="299"/>
                  </a:lnTo>
                  <a:lnTo>
                    <a:pt x="396" y="256"/>
                  </a:lnTo>
                  <a:lnTo>
                    <a:pt x="356" y="212"/>
                  </a:lnTo>
                  <a:lnTo>
                    <a:pt x="318" y="168"/>
                  </a:lnTo>
                  <a:lnTo>
                    <a:pt x="283" y="125"/>
                  </a:lnTo>
                  <a:lnTo>
                    <a:pt x="255" y="85"/>
                  </a:lnTo>
                  <a:lnTo>
                    <a:pt x="233" y="47"/>
                  </a:lnTo>
                  <a:lnTo>
                    <a:pt x="218" y="12"/>
                  </a:lnTo>
                  <a:lnTo>
                    <a:pt x="167" y="0"/>
                  </a:lnTo>
                  <a:lnTo>
                    <a:pt x="166" y="7"/>
                  </a:lnTo>
                  <a:lnTo>
                    <a:pt x="161" y="26"/>
                  </a:lnTo>
                  <a:lnTo>
                    <a:pt x="151" y="54"/>
                  </a:lnTo>
                  <a:lnTo>
                    <a:pt x="136" y="86"/>
                  </a:lnTo>
                  <a:lnTo>
                    <a:pt x="114" y="118"/>
                  </a:lnTo>
                  <a:lnTo>
                    <a:pt x="85" y="146"/>
                  </a:lnTo>
                  <a:lnTo>
                    <a:pt x="47" y="166"/>
                  </a:lnTo>
                  <a:lnTo>
                    <a:pt x="0" y="173"/>
                  </a:lnTo>
                  <a:close/>
                </a:path>
              </a:pathLst>
            </a:custGeom>
            <a:solidFill>
              <a:srgbClr val="A5E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1702" y="1245"/>
              <a:ext cx="199" cy="230"/>
            </a:xfrm>
            <a:custGeom>
              <a:avLst/>
              <a:gdLst>
                <a:gd name="T0" fmla="*/ 25 w 397"/>
                <a:gd name="T1" fmla="*/ 0 h 460"/>
                <a:gd name="T2" fmla="*/ 0 w 397"/>
                <a:gd name="T3" fmla="*/ 70 h 460"/>
                <a:gd name="T4" fmla="*/ 2 w 397"/>
                <a:gd name="T5" fmla="*/ 74 h 460"/>
                <a:gd name="T6" fmla="*/ 6 w 397"/>
                <a:gd name="T7" fmla="*/ 84 h 460"/>
                <a:gd name="T8" fmla="*/ 15 w 397"/>
                <a:gd name="T9" fmla="*/ 100 h 460"/>
                <a:gd name="T10" fmla="*/ 26 w 397"/>
                <a:gd name="T11" fmla="*/ 121 h 460"/>
                <a:gd name="T12" fmla="*/ 39 w 397"/>
                <a:gd name="T13" fmla="*/ 145 h 460"/>
                <a:gd name="T14" fmla="*/ 55 w 397"/>
                <a:gd name="T15" fmla="*/ 174 h 460"/>
                <a:gd name="T16" fmla="*/ 72 w 397"/>
                <a:gd name="T17" fmla="*/ 204 h 460"/>
                <a:gd name="T18" fmla="*/ 93 w 397"/>
                <a:gd name="T19" fmla="*/ 236 h 460"/>
                <a:gd name="T20" fmla="*/ 114 w 397"/>
                <a:gd name="T21" fmla="*/ 269 h 460"/>
                <a:gd name="T22" fmla="*/ 136 w 397"/>
                <a:gd name="T23" fmla="*/ 303 h 460"/>
                <a:gd name="T24" fmla="*/ 160 w 397"/>
                <a:gd name="T25" fmla="*/ 335 h 460"/>
                <a:gd name="T26" fmla="*/ 183 w 397"/>
                <a:gd name="T27" fmla="*/ 366 h 460"/>
                <a:gd name="T28" fmla="*/ 208 w 397"/>
                <a:gd name="T29" fmla="*/ 395 h 460"/>
                <a:gd name="T30" fmla="*/ 232 w 397"/>
                <a:gd name="T31" fmla="*/ 422 h 460"/>
                <a:gd name="T32" fmla="*/ 258 w 397"/>
                <a:gd name="T33" fmla="*/ 442 h 460"/>
                <a:gd name="T34" fmla="*/ 282 w 397"/>
                <a:gd name="T35" fmla="*/ 460 h 460"/>
                <a:gd name="T36" fmla="*/ 122 w 397"/>
                <a:gd name="T37" fmla="*/ 180 h 460"/>
                <a:gd name="T38" fmla="*/ 210 w 397"/>
                <a:gd name="T39" fmla="*/ 237 h 460"/>
                <a:gd name="T40" fmla="*/ 397 w 397"/>
                <a:gd name="T41" fmla="*/ 434 h 460"/>
                <a:gd name="T42" fmla="*/ 243 w 397"/>
                <a:gd name="T43" fmla="*/ 192 h 460"/>
                <a:gd name="T44" fmla="*/ 147 w 397"/>
                <a:gd name="T45" fmla="*/ 128 h 460"/>
                <a:gd name="T46" fmla="*/ 25 w 397"/>
                <a:gd name="T47" fmla="*/ 0 h 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97" h="460">
                  <a:moveTo>
                    <a:pt x="25" y="0"/>
                  </a:moveTo>
                  <a:lnTo>
                    <a:pt x="0" y="70"/>
                  </a:lnTo>
                  <a:lnTo>
                    <a:pt x="2" y="74"/>
                  </a:lnTo>
                  <a:lnTo>
                    <a:pt x="6" y="84"/>
                  </a:lnTo>
                  <a:lnTo>
                    <a:pt x="15" y="100"/>
                  </a:lnTo>
                  <a:lnTo>
                    <a:pt x="26" y="121"/>
                  </a:lnTo>
                  <a:lnTo>
                    <a:pt x="39" y="145"/>
                  </a:lnTo>
                  <a:lnTo>
                    <a:pt x="55" y="174"/>
                  </a:lnTo>
                  <a:lnTo>
                    <a:pt x="72" y="204"/>
                  </a:lnTo>
                  <a:lnTo>
                    <a:pt x="93" y="236"/>
                  </a:lnTo>
                  <a:lnTo>
                    <a:pt x="114" y="269"/>
                  </a:lnTo>
                  <a:lnTo>
                    <a:pt x="136" y="303"/>
                  </a:lnTo>
                  <a:lnTo>
                    <a:pt x="160" y="335"/>
                  </a:lnTo>
                  <a:lnTo>
                    <a:pt x="183" y="366"/>
                  </a:lnTo>
                  <a:lnTo>
                    <a:pt x="208" y="395"/>
                  </a:lnTo>
                  <a:lnTo>
                    <a:pt x="232" y="422"/>
                  </a:lnTo>
                  <a:lnTo>
                    <a:pt x="258" y="442"/>
                  </a:lnTo>
                  <a:lnTo>
                    <a:pt x="282" y="460"/>
                  </a:lnTo>
                  <a:lnTo>
                    <a:pt x="122" y="180"/>
                  </a:lnTo>
                  <a:lnTo>
                    <a:pt x="210" y="237"/>
                  </a:lnTo>
                  <a:lnTo>
                    <a:pt x="397" y="434"/>
                  </a:lnTo>
                  <a:lnTo>
                    <a:pt x="243" y="192"/>
                  </a:lnTo>
                  <a:lnTo>
                    <a:pt x="147" y="128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A5E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1466" y="1414"/>
              <a:ext cx="112" cy="90"/>
            </a:xfrm>
            <a:custGeom>
              <a:avLst/>
              <a:gdLst>
                <a:gd name="T0" fmla="*/ 0 w 224"/>
                <a:gd name="T1" fmla="*/ 0 h 178"/>
                <a:gd name="T2" fmla="*/ 224 w 224"/>
                <a:gd name="T3" fmla="*/ 115 h 178"/>
                <a:gd name="T4" fmla="*/ 153 w 224"/>
                <a:gd name="T5" fmla="*/ 178 h 178"/>
                <a:gd name="T6" fmla="*/ 0 w 224"/>
                <a:gd name="T7" fmla="*/ 0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4" h="178">
                  <a:moveTo>
                    <a:pt x="0" y="0"/>
                  </a:moveTo>
                  <a:lnTo>
                    <a:pt x="224" y="115"/>
                  </a:lnTo>
                  <a:lnTo>
                    <a:pt x="153" y="1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E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1923" y="1446"/>
              <a:ext cx="178" cy="103"/>
            </a:xfrm>
            <a:custGeom>
              <a:avLst/>
              <a:gdLst>
                <a:gd name="T0" fmla="*/ 7 w 357"/>
                <a:gd name="T1" fmla="*/ 103 h 205"/>
                <a:gd name="T2" fmla="*/ 9 w 357"/>
                <a:gd name="T3" fmla="*/ 103 h 205"/>
                <a:gd name="T4" fmla="*/ 15 w 357"/>
                <a:gd name="T5" fmla="*/ 104 h 205"/>
                <a:gd name="T6" fmla="*/ 24 w 357"/>
                <a:gd name="T7" fmla="*/ 104 h 205"/>
                <a:gd name="T8" fmla="*/ 37 w 357"/>
                <a:gd name="T9" fmla="*/ 104 h 205"/>
                <a:gd name="T10" fmla="*/ 51 w 357"/>
                <a:gd name="T11" fmla="*/ 104 h 205"/>
                <a:gd name="T12" fmla="*/ 67 w 357"/>
                <a:gd name="T13" fmla="*/ 103 h 205"/>
                <a:gd name="T14" fmla="*/ 83 w 357"/>
                <a:gd name="T15" fmla="*/ 100 h 205"/>
                <a:gd name="T16" fmla="*/ 100 w 357"/>
                <a:gd name="T17" fmla="*/ 97 h 205"/>
                <a:gd name="T18" fmla="*/ 116 w 357"/>
                <a:gd name="T19" fmla="*/ 92 h 205"/>
                <a:gd name="T20" fmla="*/ 132 w 357"/>
                <a:gd name="T21" fmla="*/ 86 h 205"/>
                <a:gd name="T22" fmla="*/ 146 w 357"/>
                <a:gd name="T23" fmla="*/ 78 h 205"/>
                <a:gd name="T24" fmla="*/ 158 w 357"/>
                <a:gd name="T25" fmla="*/ 68 h 205"/>
                <a:gd name="T26" fmla="*/ 167 w 357"/>
                <a:gd name="T27" fmla="*/ 55 h 205"/>
                <a:gd name="T28" fmla="*/ 173 w 357"/>
                <a:gd name="T29" fmla="*/ 39 h 205"/>
                <a:gd name="T30" fmla="*/ 175 w 357"/>
                <a:gd name="T31" fmla="*/ 21 h 205"/>
                <a:gd name="T32" fmla="*/ 173 w 357"/>
                <a:gd name="T33" fmla="*/ 0 h 205"/>
                <a:gd name="T34" fmla="*/ 177 w 357"/>
                <a:gd name="T35" fmla="*/ 8 h 205"/>
                <a:gd name="T36" fmla="*/ 189 w 357"/>
                <a:gd name="T37" fmla="*/ 28 h 205"/>
                <a:gd name="T38" fmla="*/ 206 w 357"/>
                <a:gd name="T39" fmla="*/ 56 h 205"/>
                <a:gd name="T40" fmla="*/ 229 w 357"/>
                <a:gd name="T41" fmla="*/ 90 h 205"/>
                <a:gd name="T42" fmla="*/ 254 w 357"/>
                <a:gd name="T43" fmla="*/ 123 h 205"/>
                <a:gd name="T44" fmla="*/ 281 w 357"/>
                <a:gd name="T45" fmla="*/ 152 h 205"/>
                <a:gd name="T46" fmla="*/ 307 w 357"/>
                <a:gd name="T47" fmla="*/ 172 h 205"/>
                <a:gd name="T48" fmla="*/ 333 w 357"/>
                <a:gd name="T49" fmla="*/ 180 h 205"/>
                <a:gd name="T50" fmla="*/ 350 w 357"/>
                <a:gd name="T51" fmla="*/ 180 h 205"/>
                <a:gd name="T52" fmla="*/ 357 w 357"/>
                <a:gd name="T53" fmla="*/ 177 h 205"/>
                <a:gd name="T54" fmla="*/ 356 w 357"/>
                <a:gd name="T55" fmla="*/ 176 h 205"/>
                <a:gd name="T56" fmla="*/ 348 w 357"/>
                <a:gd name="T57" fmla="*/ 173 h 205"/>
                <a:gd name="T58" fmla="*/ 337 w 357"/>
                <a:gd name="T59" fmla="*/ 171 h 205"/>
                <a:gd name="T60" fmla="*/ 326 w 357"/>
                <a:gd name="T61" fmla="*/ 169 h 205"/>
                <a:gd name="T62" fmla="*/ 318 w 357"/>
                <a:gd name="T63" fmla="*/ 167 h 205"/>
                <a:gd name="T64" fmla="*/ 314 w 357"/>
                <a:gd name="T65" fmla="*/ 167 h 205"/>
                <a:gd name="T66" fmla="*/ 0 w 357"/>
                <a:gd name="T67" fmla="*/ 205 h 205"/>
                <a:gd name="T68" fmla="*/ 7 w 357"/>
                <a:gd name="T69" fmla="*/ 103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57" h="205">
                  <a:moveTo>
                    <a:pt x="7" y="103"/>
                  </a:moveTo>
                  <a:lnTo>
                    <a:pt x="9" y="103"/>
                  </a:lnTo>
                  <a:lnTo>
                    <a:pt x="15" y="104"/>
                  </a:lnTo>
                  <a:lnTo>
                    <a:pt x="24" y="104"/>
                  </a:lnTo>
                  <a:lnTo>
                    <a:pt x="37" y="104"/>
                  </a:lnTo>
                  <a:lnTo>
                    <a:pt x="51" y="104"/>
                  </a:lnTo>
                  <a:lnTo>
                    <a:pt x="67" y="103"/>
                  </a:lnTo>
                  <a:lnTo>
                    <a:pt x="83" y="100"/>
                  </a:lnTo>
                  <a:lnTo>
                    <a:pt x="100" y="97"/>
                  </a:lnTo>
                  <a:lnTo>
                    <a:pt x="116" y="92"/>
                  </a:lnTo>
                  <a:lnTo>
                    <a:pt x="132" y="86"/>
                  </a:lnTo>
                  <a:lnTo>
                    <a:pt x="146" y="78"/>
                  </a:lnTo>
                  <a:lnTo>
                    <a:pt x="158" y="68"/>
                  </a:lnTo>
                  <a:lnTo>
                    <a:pt x="167" y="55"/>
                  </a:lnTo>
                  <a:lnTo>
                    <a:pt x="173" y="39"/>
                  </a:lnTo>
                  <a:lnTo>
                    <a:pt x="175" y="21"/>
                  </a:lnTo>
                  <a:lnTo>
                    <a:pt x="173" y="0"/>
                  </a:lnTo>
                  <a:lnTo>
                    <a:pt x="177" y="8"/>
                  </a:lnTo>
                  <a:lnTo>
                    <a:pt x="189" y="28"/>
                  </a:lnTo>
                  <a:lnTo>
                    <a:pt x="206" y="56"/>
                  </a:lnTo>
                  <a:lnTo>
                    <a:pt x="229" y="90"/>
                  </a:lnTo>
                  <a:lnTo>
                    <a:pt x="254" y="123"/>
                  </a:lnTo>
                  <a:lnTo>
                    <a:pt x="281" y="152"/>
                  </a:lnTo>
                  <a:lnTo>
                    <a:pt x="307" y="172"/>
                  </a:lnTo>
                  <a:lnTo>
                    <a:pt x="333" y="180"/>
                  </a:lnTo>
                  <a:lnTo>
                    <a:pt x="350" y="180"/>
                  </a:lnTo>
                  <a:lnTo>
                    <a:pt x="357" y="177"/>
                  </a:lnTo>
                  <a:lnTo>
                    <a:pt x="356" y="176"/>
                  </a:lnTo>
                  <a:lnTo>
                    <a:pt x="348" y="173"/>
                  </a:lnTo>
                  <a:lnTo>
                    <a:pt x="337" y="171"/>
                  </a:lnTo>
                  <a:lnTo>
                    <a:pt x="326" y="169"/>
                  </a:lnTo>
                  <a:lnTo>
                    <a:pt x="318" y="167"/>
                  </a:lnTo>
                  <a:lnTo>
                    <a:pt x="314" y="167"/>
                  </a:lnTo>
                  <a:lnTo>
                    <a:pt x="0" y="205"/>
                  </a:lnTo>
                  <a:lnTo>
                    <a:pt x="7" y="103"/>
                  </a:lnTo>
                  <a:close/>
                </a:path>
              </a:pathLst>
            </a:custGeom>
            <a:solidFill>
              <a:srgbClr val="D3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1987" y="1380"/>
              <a:ext cx="57" cy="70"/>
            </a:xfrm>
            <a:custGeom>
              <a:avLst/>
              <a:gdLst>
                <a:gd name="T0" fmla="*/ 114 w 114"/>
                <a:gd name="T1" fmla="*/ 139 h 139"/>
                <a:gd name="T2" fmla="*/ 109 w 114"/>
                <a:gd name="T3" fmla="*/ 136 h 139"/>
                <a:gd name="T4" fmla="*/ 98 w 114"/>
                <a:gd name="T5" fmla="*/ 124 h 139"/>
                <a:gd name="T6" fmla="*/ 80 w 114"/>
                <a:gd name="T7" fmla="*/ 109 h 139"/>
                <a:gd name="T8" fmla="*/ 61 w 114"/>
                <a:gd name="T9" fmla="*/ 88 h 139"/>
                <a:gd name="T10" fmla="*/ 40 w 114"/>
                <a:gd name="T11" fmla="*/ 66 h 139"/>
                <a:gd name="T12" fmla="*/ 22 w 114"/>
                <a:gd name="T13" fmla="*/ 43 h 139"/>
                <a:gd name="T14" fmla="*/ 8 w 114"/>
                <a:gd name="T15" fmla="*/ 20 h 139"/>
                <a:gd name="T16" fmla="*/ 0 w 114"/>
                <a:gd name="T17" fmla="*/ 0 h 139"/>
                <a:gd name="T18" fmla="*/ 0 w 114"/>
                <a:gd name="T19" fmla="*/ 3 h 139"/>
                <a:gd name="T20" fmla="*/ 0 w 114"/>
                <a:gd name="T21" fmla="*/ 12 h 139"/>
                <a:gd name="T22" fmla="*/ 3 w 114"/>
                <a:gd name="T23" fmla="*/ 27 h 139"/>
                <a:gd name="T24" fmla="*/ 10 w 114"/>
                <a:gd name="T25" fmla="*/ 46 h 139"/>
                <a:gd name="T26" fmla="*/ 24 w 114"/>
                <a:gd name="T27" fmla="*/ 68 h 139"/>
                <a:gd name="T28" fmla="*/ 44 w 114"/>
                <a:gd name="T29" fmla="*/ 91 h 139"/>
                <a:gd name="T30" fmla="*/ 74 w 114"/>
                <a:gd name="T31" fmla="*/ 115 h 139"/>
                <a:gd name="T32" fmla="*/ 114 w 114"/>
                <a:gd name="T33" fmla="*/ 139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4" h="139">
                  <a:moveTo>
                    <a:pt x="114" y="139"/>
                  </a:moveTo>
                  <a:lnTo>
                    <a:pt x="109" y="136"/>
                  </a:lnTo>
                  <a:lnTo>
                    <a:pt x="98" y="124"/>
                  </a:lnTo>
                  <a:lnTo>
                    <a:pt x="80" y="109"/>
                  </a:lnTo>
                  <a:lnTo>
                    <a:pt x="61" y="88"/>
                  </a:lnTo>
                  <a:lnTo>
                    <a:pt x="40" y="66"/>
                  </a:lnTo>
                  <a:lnTo>
                    <a:pt x="22" y="43"/>
                  </a:lnTo>
                  <a:lnTo>
                    <a:pt x="8" y="20"/>
                  </a:lnTo>
                  <a:lnTo>
                    <a:pt x="0" y="0"/>
                  </a:lnTo>
                  <a:lnTo>
                    <a:pt x="0" y="3"/>
                  </a:lnTo>
                  <a:lnTo>
                    <a:pt x="0" y="12"/>
                  </a:lnTo>
                  <a:lnTo>
                    <a:pt x="3" y="27"/>
                  </a:lnTo>
                  <a:lnTo>
                    <a:pt x="10" y="46"/>
                  </a:lnTo>
                  <a:lnTo>
                    <a:pt x="24" y="68"/>
                  </a:lnTo>
                  <a:lnTo>
                    <a:pt x="44" y="91"/>
                  </a:lnTo>
                  <a:lnTo>
                    <a:pt x="74" y="115"/>
                  </a:lnTo>
                  <a:lnTo>
                    <a:pt x="114" y="1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1876" y="1239"/>
              <a:ext cx="105" cy="141"/>
            </a:xfrm>
            <a:custGeom>
              <a:avLst/>
              <a:gdLst>
                <a:gd name="T0" fmla="*/ 210 w 210"/>
                <a:gd name="T1" fmla="*/ 283 h 283"/>
                <a:gd name="T2" fmla="*/ 209 w 210"/>
                <a:gd name="T3" fmla="*/ 281 h 283"/>
                <a:gd name="T4" fmla="*/ 204 w 210"/>
                <a:gd name="T5" fmla="*/ 279 h 283"/>
                <a:gd name="T6" fmla="*/ 197 w 210"/>
                <a:gd name="T7" fmla="*/ 276 h 283"/>
                <a:gd name="T8" fmla="*/ 188 w 210"/>
                <a:gd name="T9" fmla="*/ 270 h 283"/>
                <a:gd name="T10" fmla="*/ 177 w 210"/>
                <a:gd name="T11" fmla="*/ 262 h 283"/>
                <a:gd name="T12" fmla="*/ 164 w 210"/>
                <a:gd name="T13" fmla="*/ 254 h 283"/>
                <a:gd name="T14" fmla="*/ 149 w 210"/>
                <a:gd name="T15" fmla="*/ 242 h 283"/>
                <a:gd name="T16" fmla="*/ 134 w 210"/>
                <a:gd name="T17" fmla="*/ 231 h 283"/>
                <a:gd name="T18" fmla="*/ 118 w 210"/>
                <a:gd name="T19" fmla="*/ 216 h 283"/>
                <a:gd name="T20" fmla="*/ 102 w 210"/>
                <a:gd name="T21" fmla="*/ 201 h 283"/>
                <a:gd name="T22" fmla="*/ 86 w 210"/>
                <a:gd name="T23" fmla="*/ 182 h 283"/>
                <a:gd name="T24" fmla="*/ 69 w 210"/>
                <a:gd name="T25" fmla="*/ 164 h 283"/>
                <a:gd name="T26" fmla="*/ 53 w 210"/>
                <a:gd name="T27" fmla="*/ 142 h 283"/>
                <a:gd name="T28" fmla="*/ 38 w 210"/>
                <a:gd name="T29" fmla="*/ 119 h 283"/>
                <a:gd name="T30" fmla="*/ 25 w 210"/>
                <a:gd name="T31" fmla="*/ 95 h 283"/>
                <a:gd name="T32" fmla="*/ 13 w 210"/>
                <a:gd name="T33" fmla="*/ 68 h 283"/>
                <a:gd name="T34" fmla="*/ 0 w 210"/>
                <a:gd name="T35" fmla="*/ 0 h 283"/>
                <a:gd name="T36" fmla="*/ 4 w 210"/>
                <a:gd name="T37" fmla="*/ 88 h 283"/>
                <a:gd name="T38" fmla="*/ 5 w 210"/>
                <a:gd name="T39" fmla="*/ 89 h 283"/>
                <a:gd name="T40" fmla="*/ 6 w 210"/>
                <a:gd name="T41" fmla="*/ 94 h 283"/>
                <a:gd name="T42" fmla="*/ 10 w 210"/>
                <a:gd name="T43" fmla="*/ 101 h 283"/>
                <a:gd name="T44" fmla="*/ 15 w 210"/>
                <a:gd name="T45" fmla="*/ 109 h 283"/>
                <a:gd name="T46" fmla="*/ 21 w 210"/>
                <a:gd name="T47" fmla="*/ 119 h 283"/>
                <a:gd name="T48" fmla="*/ 29 w 210"/>
                <a:gd name="T49" fmla="*/ 132 h 283"/>
                <a:gd name="T50" fmla="*/ 38 w 210"/>
                <a:gd name="T51" fmla="*/ 146 h 283"/>
                <a:gd name="T52" fmla="*/ 50 w 210"/>
                <a:gd name="T53" fmla="*/ 159 h 283"/>
                <a:gd name="T54" fmla="*/ 64 w 210"/>
                <a:gd name="T55" fmla="*/ 175 h 283"/>
                <a:gd name="T56" fmla="*/ 79 w 210"/>
                <a:gd name="T57" fmla="*/ 192 h 283"/>
                <a:gd name="T58" fmla="*/ 95 w 210"/>
                <a:gd name="T59" fmla="*/ 208 h 283"/>
                <a:gd name="T60" fmla="*/ 114 w 210"/>
                <a:gd name="T61" fmla="*/ 224 h 283"/>
                <a:gd name="T62" fmla="*/ 135 w 210"/>
                <a:gd name="T63" fmla="*/ 239 h 283"/>
                <a:gd name="T64" fmla="*/ 158 w 210"/>
                <a:gd name="T65" fmla="*/ 255 h 283"/>
                <a:gd name="T66" fmla="*/ 182 w 210"/>
                <a:gd name="T67" fmla="*/ 269 h 283"/>
                <a:gd name="T68" fmla="*/ 210 w 210"/>
                <a:gd name="T69" fmla="*/ 283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10" h="283">
                  <a:moveTo>
                    <a:pt x="210" y="283"/>
                  </a:moveTo>
                  <a:lnTo>
                    <a:pt x="209" y="281"/>
                  </a:lnTo>
                  <a:lnTo>
                    <a:pt x="204" y="279"/>
                  </a:lnTo>
                  <a:lnTo>
                    <a:pt x="197" y="276"/>
                  </a:lnTo>
                  <a:lnTo>
                    <a:pt x="188" y="270"/>
                  </a:lnTo>
                  <a:lnTo>
                    <a:pt x="177" y="262"/>
                  </a:lnTo>
                  <a:lnTo>
                    <a:pt x="164" y="254"/>
                  </a:lnTo>
                  <a:lnTo>
                    <a:pt x="149" y="242"/>
                  </a:lnTo>
                  <a:lnTo>
                    <a:pt x="134" y="231"/>
                  </a:lnTo>
                  <a:lnTo>
                    <a:pt x="118" y="216"/>
                  </a:lnTo>
                  <a:lnTo>
                    <a:pt x="102" y="201"/>
                  </a:lnTo>
                  <a:lnTo>
                    <a:pt x="86" y="182"/>
                  </a:lnTo>
                  <a:lnTo>
                    <a:pt x="69" y="164"/>
                  </a:lnTo>
                  <a:lnTo>
                    <a:pt x="53" y="142"/>
                  </a:lnTo>
                  <a:lnTo>
                    <a:pt x="38" y="119"/>
                  </a:lnTo>
                  <a:lnTo>
                    <a:pt x="25" y="95"/>
                  </a:lnTo>
                  <a:lnTo>
                    <a:pt x="13" y="68"/>
                  </a:lnTo>
                  <a:lnTo>
                    <a:pt x="0" y="0"/>
                  </a:lnTo>
                  <a:lnTo>
                    <a:pt x="4" y="88"/>
                  </a:lnTo>
                  <a:lnTo>
                    <a:pt x="5" y="89"/>
                  </a:lnTo>
                  <a:lnTo>
                    <a:pt x="6" y="94"/>
                  </a:lnTo>
                  <a:lnTo>
                    <a:pt x="10" y="101"/>
                  </a:lnTo>
                  <a:lnTo>
                    <a:pt x="15" y="109"/>
                  </a:lnTo>
                  <a:lnTo>
                    <a:pt x="21" y="119"/>
                  </a:lnTo>
                  <a:lnTo>
                    <a:pt x="29" y="132"/>
                  </a:lnTo>
                  <a:lnTo>
                    <a:pt x="38" y="146"/>
                  </a:lnTo>
                  <a:lnTo>
                    <a:pt x="50" y="159"/>
                  </a:lnTo>
                  <a:lnTo>
                    <a:pt x="64" y="175"/>
                  </a:lnTo>
                  <a:lnTo>
                    <a:pt x="79" y="192"/>
                  </a:lnTo>
                  <a:lnTo>
                    <a:pt x="95" y="208"/>
                  </a:lnTo>
                  <a:lnTo>
                    <a:pt x="114" y="224"/>
                  </a:lnTo>
                  <a:lnTo>
                    <a:pt x="135" y="239"/>
                  </a:lnTo>
                  <a:lnTo>
                    <a:pt x="158" y="255"/>
                  </a:lnTo>
                  <a:lnTo>
                    <a:pt x="182" y="269"/>
                  </a:lnTo>
                  <a:lnTo>
                    <a:pt x="210" y="2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1691" y="1200"/>
              <a:ext cx="171" cy="59"/>
            </a:xfrm>
            <a:custGeom>
              <a:avLst/>
              <a:gdLst>
                <a:gd name="T0" fmla="*/ 341 w 341"/>
                <a:gd name="T1" fmla="*/ 63 h 119"/>
                <a:gd name="T2" fmla="*/ 336 w 341"/>
                <a:gd name="T3" fmla="*/ 68 h 119"/>
                <a:gd name="T4" fmla="*/ 325 w 341"/>
                <a:gd name="T5" fmla="*/ 78 h 119"/>
                <a:gd name="T6" fmla="*/ 307 w 341"/>
                <a:gd name="T7" fmla="*/ 93 h 119"/>
                <a:gd name="T8" fmla="*/ 287 w 341"/>
                <a:gd name="T9" fmla="*/ 106 h 119"/>
                <a:gd name="T10" fmla="*/ 265 w 341"/>
                <a:gd name="T11" fmla="*/ 116 h 119"/>
                <a:gd name="T12" fmla="*/ 243 w 341"/>
                <a:gd name="T13" fmla="*/ 119 h 119"/>
                <a:gd name="T14" fmla="*/ 223 w 341"/>
                <a:gd name="T15" fmla="*/ 111 h 119"/>
                <a:gd name="T16" fmla="*/ 208 w 341"/>
                <a:gd name="T17" fmla="*/ 88 h 119"/>
                <a:gd name="T18" fmla="*/ 148 w 341"/>
                <a:gd name="T19" fmla="*/ 44 h 119"/>
                <a:gd name="T20" fmla="*/ 143 w 341"/>
                <a:gd name="T21" fmla="*/ 44 h 119"/>
                <a:gd name="T22" fmla="*/ 126 w 341"/>
                <a:gd name="T23" fmla="*/ 45 h 119"/>
                <a:gd name="T24" fmla="*/ 105 w 341"/>
                <a:gd name="T25" fmla="*/ 45 h 119"/>
                <a:gd name="T26" fmla="*/ 78 w 341"/>
                <a:gd name="T27" fmla="*/ 44 h 119"/>
                <a:gd name="T28" fmla="*/ 52 w 341"/>
                <a:gd name="T29" fmla="*/ 39 h 119"/>
                <a:gd name="T30" fmla="*/ 27 w 341"/>
                <a:gd name="T31" fmla="*/ 31 h 119"/>
                <a:gd name="T32" fmla="*/ 9 w 341"/>
                <a:gd name="T33" fmla="*/ 18 h 119"/>
                <a:gd name="T34" fmla="*/ 0 w 341"/>
                <a:gd name="T35" fmla="*/ 0 h 119"/>
                <a:gd name="T36" fmla="*/ 1 w 341"/>
                <a:gd name="T37" fmla="*/ 2 h 119"/>
                <a:gd name="T38" fmla="*/ 4 w 341"/>
                <a:gd name="T39" fmla="*/ 8 h 119"/>
                <a:gd name="T40" fmla="*/ 12 w 341"/>
                <a:gd name="T41" fmla="*/ 15 h 119"/>
                <a:gd name="T42" fmla="*/ 25 w 341"/>
                <a:gd name="T43" fmla="*/ 22 h 119"/>
                <a:gd name="T44" fmla="*/ 46 w 341"/>
                <a:gd name="T45" fmla="*/ 28 h 119"/>
                <a:gd name="T46" fmla="*/ 73 w 341"/>
                <a:gd name="T47" fmla="*/ 29 h 119"/>
                <a:gd name="T48" fmla="*/ 110 w 341"/>
                <a:gd name="T49" fmla="*/ 25 h 119"/>
                <a:gd name="T50" fmla="*/ 158 w 341"/>
                <a:gd name="T51" fmla="*/ 15 h 119"/>
                <a:gd name="T52" fmla="*/ 222 w 341"/>
                <a:gd name="T53" fmla="*/ 78 h 119"/>
                <a:gd name="T54" fmla="*/ 223 w 341"/>
                <a:gd name="T55" fmla="*/ 81 h 119"/>
                <a:gd name="T56" fmla="*/ 227 w 341"/>
                <a:gd name="T57" fmla="*/ 88 h 119"/>
                <a:gd name="T58" fmla="*/ 235 w 341"/>
                <a:gd name="T59" fmla="*/ 96 h 119"/>
                <a:gd name="T60" fmla="*/ 245 w 341"/>
                <a:gd name="T61" fmla="*/ 101 h 119"/>
                <a:gd name="T62" fmla="*/ 261 w 341"/>
                <a:gd name="T63" fmla="*/ 105 h 119"/>
                <a:gd name="T64" fmla="*/ 282 w 341"/>
                <a:gd name="T65" fmla="*/ 100 h 119"/>
                <a:gd name="T66" fmla="*/ 308 w 341"/>
                <a:gd name="T67" fmla="*/ 88 h 119"/>
                <a:gd name="T68" fmla="*/ 341 w 341"/>
                <a:gd name="T69" fmla="*/ 63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41" h="119">
                  <a:moveTo>
                    <a:pt x="341" y="63"/>
                  </a:moveTo>
                  <a:lnTo>
                    <a:pt x="336" y="68"/>
                  </a:lnTo>
                  <a:lnTo>
                    <a:pt x="325" y="78"/>
                  </a:lnTo>
                  <a:lnTo>
                    <a:pt x="307" y="93"/>
                  </a:lnTo>
                  <a:lnTo>
                    <a:pt x="287" y="106"/>
                  </a:lnTo>
                  <a:lnTo>
                    <a:pt x="265" y="116"/>
                  </a:lnTo>
                  <a:lnTo>
                    <a:pt x="243" y="119"/>
                  </a:lnTo>
                  <a:lnTo>
                    <a:pt x="223" y="111"/>
                  </a:lnTo>
                  <a:lnTo>
                    <a:pt x="208" y="88"/>
                  </a:lnTo>
                  <a:lnTo>
                    <a:pt x="148" y="44"/>
                  </a:lnTo>
                  <a:lnTo>
                    <a:pt x="143" y="44"/>
                  </a:lnTo>
                  <a:lnTo>
                    <a:pt x="126" y="45"/>
                  </a:lnTo>
                  <a:lnTo>
                    <a:pt x="105" y="45"/>
                  </a:lnTo>
                  <a:lnTo>
                    <a:pt x="78" y="44"/>
                  </a:lnTo>
                  <a:lnTo>
                    <a:pt x="52" y="39"/>
                  </a:lnTo>
                  <a:lnTo>
                    <a:pt x="27" y="31"/>
                  </a:lnTo>
                  <a:lnTo>
                    <a:pt x="9" y="18"/>
                  </a:lnTo>
                  <a:lnTo>
                    <a:pt x="0" y="0"/>
                  </a:lnTo>
                  <a:lnTo>
                    <a:pt x="1" y="2"/>
                  </a:lnTo>
                  <a:lnTo>
                    <a:pt x="4" y="8"/>
                  </a:lnTo>
                  <a:lnTo>
                    <a:pt x="12" y="15"/>
                  </a:lnTo>
                  <a:lnTo>
                    <a:pt x="25" y="22"/>
                  </a:lnTo>
                  <a:lnTo>
                    <a:pt x="46" y="28"/>
                  </a:lnTo>
                  <a:lnTo>
                    <a:pt x="73" y="29"/>
                  </a:lnTo>
                  <a:lnTo>
                    <a:pt x="110" y="25"/>
                  </a:lnTo>
                  <a:lnTo>
                    <a:pt x="158" y="15"/>
                  </a:lnTo>
                  <a:lnTo>
                    <a:pt x="222" y="78"/>
                  </a:lnTo>
                  <a:lnTo>
                    <a:pt x="223" y="81"/>
                  </a:lnTo>
                  <a:lnTo>
                    <a:pt x="227" y="88"/>
                  </a:lnTo>
                  <a:lnTo>
                    <a:pt x="235" y="96"/>
                  </a:lnTo>
                  <a:lnTo>
                    <a:pt x="245" y="101"/>
                  </a:lnTo>
                  <a:lnTo>
                    <a:pt x="261" y="105"/>
                  </a:lnTo>
                  <a:lnTo>
                    <a:pt x="282" y="100"/>
                  </a:lnTo>
                  <a:lnTo>
                    <a:pt x="308" y="88"/>
                  </a:lnTo>
                  <a:lnTo>
                    <a:pt x="341" y="6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1470" y="1202"/>
              <a:ext cx="228" cy="116"/>
            </a:xfrm>
            <a:custGeom>
              <a:avLst/>
              <a:gdLst>
                <a:gd name="T0" fmla="*/ 457 w 457"/>
                <a:gd name="T1" fmla="*/ 0 h 233"/>
                <a:gd name="T2" fmla="*/ 454 w 457"/>
                <a:gd name="T3" fmla="*/ 2 h 233"/>
                <a:gd name="T4" fmla="*/ 448 w 457"/>
                <a:gd name="T5" fmla="*/ 7 h 233"/>
                <a:gd name="T6" fmla="*/ 440 w 457"/>
                <a:gd name="T7" fmla="*/ 14 h 233"/>
                <a:gd name="T8" fmla="*/ 428 w 457"/>
                <a:gd name="T9" fmla="*/ 24 h 233"/>
                <a:gd name="T10" fmla="*/ 414 w 457"/>
                <a:gd name="T11" fmla="*/ 35 h 233"/>
                <a:gd name="T12" fmla="*/ 397 w 457"/>
                <a:gd name="T13" fmla="*/ 47 h 233"/>
                <a:gd name="T14" fmla="*/ 377 w 457"/>
                <a:gd name="T15" fmla="*/ 60 h 233"/>
                <a:gd name="T16" fmla="*/ 355 w 457"/>
                <a:gd name="T17" fmla="*/ 73 h 233"/>
                <a:gd name="T18" fmla="*/ 332 w 457"/>
                <a:gd name="T19" fmla="*/ 86 h 233"/>
                <a:gd name="T20" fmla="*/ 308 w 457"/>
                <a:gd name="T21" fmla="*/ 97 h 233"/>
                <a:gd name="T22" fmla="*/ 283 w 457"/>
                <a:gd name="T23" fmla="*/ 109 h 233"/>
                <a:gd name="T24" fmla="*/ 257 w 457"/>
                <a:gd name="T25" fmla="*/ 118 h 233"/>
                <a:gd name="T26" fmla="*/ 231 w 457"/>
                <a:gd name="T27" fmla="*/ 125 h 233"/>
                <a:gd name="T28" fmla="*/ 204 w 457"/>
                <a:gd name="T29" fmla="*/ 128 h 233"/>
                <a:gd name="T30" fmla="*/ 178 w 457"/>
                <a:gd name="T31" fmla="*/ 130 h 233"/>
                <a:gd name="T32" fmla="*/ 151 w 457"/>
                <a:gd name="T33" fmla="*/ 127 h 233"/>
                <a:gd name="T34" fmla="*/ 148 w 457"/>
                <a:gd name="T35" fmla="*/ 133 h 233"/>
                <a:gd name="T36" fmla="*/ 140 w 457"/>
                <a:gd name="T37" fmla="*/ 147 h 233"/>
                <a:gd name="T38" fmla="*/ 127 w 457"/>
                <a:gd name="T39" fmla="*/ 168 h 233"/>
                <a:gd name="T40" fmla="*/ 109 w 457"/>
                <a:gd name="T41" fmla="*/ 189 h 233"/>
                <a:gd name="T42" fmla="*/ 87 w 457"/>
                <a:gd name="T43" fmla="*/ 210 h 233"/>
                <a:gd name="T44" fmla="*/ 61 w 457"/>
                <a:gd name="T45" fmla="*/ 226 h 233"/>
                <a:gd name="T46" fmla="*/ 31 w 457"/>
                <a:gd name="T47" fmla="*/ 233 h 233"/>
                <a:gd name="T48" fmla="*/ 0 w 457"/>
                <a:gd name="T49" fmla="*/ 230 h 233"/>
                <a:gd name="T50" fmla="*/ 4 w 457"/>
                <a:gd name="T51" fmla="*/ 230 h 233"/>
                <a:gd name="T52" fmla="*/ 12 w 457"/>
                <a:gd name="T53" fmla="*/ 230 h 233"/>
                <a:gd name="T54" fmla="*/ 26 w 457"/>
                <a:gd name="T55" fmla="*/ 227 h 233"/>
                <a:gd name="T56" fmla="*/ 43 w 457"/>
                <a:gd name="T57" fmla="*/ 219 h 233"/>
                <a:gd name="T58" fmla="*/ 64 w 457"/>
                <a:gd name="T59" fmla="*/ 206 h 233"/>
                <a:gd name="T60" fmla="*/ 88 w 457"/>
                <a:gd name="T61" fmla="*/ 184 h 233"/>
                <a:gd name="T62" fmla="*/ 112 w 457"/>
                <a:gd name="T63" fmla="*/ 151 h 233"/>
                <a:gd name="T64" fmla="*/ 137 w 457"/>
                <a:gd name="T65" fmla="*/ 108 h 233"/>
                <a:gd name="T66" fmla="*/ 139 w 457"/>
                <a:gd name="T67" fmla="*/ 108 h 233"/>
                <a:gd name="T68" fmla="*/ 142 w 457"/>
                <a:gd name="T69" fmla="*/ 109 h 233"/>
                <a:gd name="T70" fmla="*/ 149 w 457"/>
                <a:gd name="T71" fmla="*/ 111 h 233"/>
                <a:gd name="T72" fmla="*/ 158 w 457"/>
                <a:gd name="T73" fmla="*/ 112 h 233"/>
                <a:gd name="T74" fmla="*/ 170 w 457"/>
                <a:gd name="T75" fmla="*/ 113 h 233"/>
                <a:gd name="T76" fmla="*/ 183 w 457"/>
                <a:gd name="T77" fmla="*/ 113 h 233"/>
                <a:gd name="T78" fmla="*/ 200 w 457"/>
                <a:gd name="T79" fmla="*/ 112 h 233"/>
                <a:gd name="T80" fmla="*/ 218 w 457"/>
                <a:gd name="T81" fmla="*/ 111 h 233"/>
                <a:gd name="T82" fmla="*/ 240 w 457"/>
                <a:gd name="T83" fmla="*/ 106 h 233"/>
                <a:gd name="T84" fmla="*/ 263 w 457"/>
                <a:gd name="T85" fmla="*/ 101 h 233"/>
                <a:gd name="T86" fmla="*/ 289 w 457"/>
                <a:gd name="T87" fmla="*/ 93 h 233"/>
                <a:gd name="T88" fmla="*/ 318 w 457"/>
                <a:gd name="T89" fmla="*/ 81 h 233"/>
                <a:gd name="T90" fmla="*/ 349 w 457"/>
                <a:gd name="T91" fmla="*/ 66 h 233"/>
                <a:gd name="T92" fmla="*/ 383 w 457"/>
                <a:gd name="T93" fmla="*/ 49 h 233"/>
                <a:gd name="T94" fmla="*/ 419 w 457"/>
                <a:gd name="T95" fmla="*/ 27 h 233"/>
                <a:gd name="T96" fmla="*/ 457 w 457"/>
                <a:gd name="T97" fmla="*/ 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57" h="233">
                  <a:moveTo>
                    <a:pt x="457" y="0"/>
                  </a:moveTo>
                  <a:lnTo>
                    <a:pt x="454" y="2"/>
                  </a:lnTo>
                  <a:lnTo>
                    <a:pt x="448" y="7"/>
                  </a:lnTo>
                  <a:lnTo>
                    <a:pt x="440" y="14"/>
                  </a:lnTo>
                  <a:lnTo>
                    <a:pt x="428" y="24"/>
                  </a:lnTo>
                  <a:lnTo>
                    <a:pt x="414" y="35"/>
                  </a:lnTo>
                  <a:lnTo>
                    <a:pt x="397" y="47"/>
                  </a:lnTo>
                  <a:lnTo>
                    <a:pt x="377" y="60"/>
                  </a:lnTo>
                  <a:lnTo>
                    <a:pt x="355" y="73"/>
                  </a:lnTo>
                  <a:lnTo>
                    <a:pt x="332" y="86"/>
                  </a:lnTo>
                  <a:lnTo>
                    <a:pt x="308" y="97"/>
                  </a:lnTo>
                  <a:lnTo>
                    <a:pt x="283" y="109"/>
                  </a:lnTo>
                  <a:lnTo>
                    <a:pt x="257" y="118"/>
                  </a:lnTo>
                  <a:lnTo>
                    <a:pt x="231" y="125"/>
                  </a:lnTo>
                  <a:lnTo>
                    <a:pt x="204" y="128"/>
                  </a:lnTo>
                  <a:lnTo>
                    <a:pt x="178" y="130"/>
                  </a:lnTo>
                  <a:lnTo>
                    <a:pt x="151" y="127"/>
                  </a:lnTo>
                  <a:lnTo>
                    <a:pt x="148" y="133"/>
                  </a:lnTo>
                  <a:lnTo>
                    <a:pt x="140" y="147"/>
                  </a:lnTo>
                  <a:lnTo>
                    <a:pt x="127" y="168"/>
                  </a:lnTo>
                  <a:lnTo>
                    <a:pt x="109" y="189"/>
                  </a:lnTo>
                  <a:lnTo>
                    <a:pt x="87" y="210"/>
                  </a:lnTo>
                  <a:lnTo>
                    <a:pt x="61" y="226"/>
                  </a:lnTo>
                  <a:lnTo>
                    <a:pt x="31" y="233"/>
                  </a:lnTo>
                  <a:lnTo>
                    <a:pt x="0" y="230"/>
                  </a:lnTo>
                  <a:lnTo>
                    <a:pt x="4" y="230"/>
                  </a:lnTo>
                  <a:lnTo>
                    <a:pt x="12" y="230"/>
                  </a:lnTo>
                  <a:lnTo>
                    <a:pt x="26" y="227"/>
                  </a:lnTo>
                  <a:lnTo>
                    <a:pt x="43" y="219"/>
                  </a:lnTo>
                  <a:lnTo>
                    <a:pt x="64" y="206"/>
                  </a:lnTo>
                  <a:lnTo>
                    <a:pt x="88" y="184"/>
                  </a:lnTo>
                  <a:lnTo>
                    <a:pt x="112" y="151"/>
                  </a:lnTo>
                  <a:lnTo>
                    <a:pt x="137" y="108"/>
                  </a:lnTo>
                  <a:lnTo>
                    <a:pt x="139" y="108"/>
                  </a:lnTo>
                  <a:lnTo>
                    <a:pt x="142" y="109"/>
                  </a:lnTo>
                  <a:lnTo>
                    <a:pt x="149" y="111"/>
                  </a:lnTo>
                  <a:lnTo>
                    <a:pt x="158" y="112"/>
                  </a:lnTo>
                  <a:lnTo>
                    <a:pt x="170" y="113"/>
                  </a:lnTo>
                  <a:lnTo>
                    <a:pt x="183" y="113"/>
                  </a:lnTo>
                  <a:lnTo>
                    <a:pt x="200" y="112"/>
                  </a:lnTo>
                  <a:lnTo>
                    <a:pt x="218" y="111"/>
                  </a:lnTo>
                  <a:lnTo>
                    <a:pt x="240" y="106"/>
                  </a:lnTo>
                  <a:lnTo>
                    <a:pt x="263" y="101"/>
                  </a:lnTo>
                  <a:lnTo>
                    <a:pt x="289" y="93"/>
                  </a:lnTo>
                  <a:lnTo>
                    <a:pt x="318" y="81"/>
                  </a:lnTo>
                  <a:lnTo>
                    <a:pt x="349" y="66"/>
                  </a:lnTo>
                  <a:lnTo>
                    <a:pt x="383" y="49"/>
                  </a:lnTo>
                  <a:lnTo>
                    <a:pt x="419" y="27"/>
                  </a:lnTo>
                  <a:lnTo>
                    <a:pt x="45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1322" y="1323"/>
              <a:ext cx="137" cy="155"/>
            </a:xfrm>
            <a:custGeom>
              <a:avLst/>
              <a:gdLst>
                <a:gd name="T0" fmla="*/ 274 w 274"/>
                <a:gd name="T1" fmla="*/ 0 h 310"/>
                <a:gd name="T2" fmla="*/ 271 w 274"/>
                <a:gd name="T3" fmla="*/ 5 h 310"/>
                <a:gd name="T4" fmla="*/ 261 w 274"/>
                <a:gd name="T5" fmla="*/ 21 h 310"/>
                <a:gd name="T6" fmla="*/ 244 w 274"/>
                <a:gd name="T7" fmla="*/ 45 h 310"/>
                <a:gd name="T8" fmla="*/ 224 w 274"/>
                <a:gd name="T9" fmla="*/ 70 h 310"/>
                <a:gd name="T10" fmla="*/ 197 w 274"/>
                <a:gd name="T11" fmla="*/ 95 h 310"/>
                <a:gd name="T12" fmla="*/ 168 w 274"/>
                <a:gd name="T13" fmla="*/ 117 h 310"/>
                <a:gd name="T14" fmla="*/ 135 w 274"/>
                <a:gd name="T15" fmla="*/ 131 h 310"/>
                <a:gd name="T16" fmla="*/ 100 w 274"/>
                <a:gd name="T17" fmla="*/ 136 h 310"/>
                <a:gd name="T18" fmla="*/ 98 w 274"/>
                <a:gd name="T19" fmla="*/ 137 h 310"/>
                <a:gd name="T20" fmla="*/ 94 w 274"/>
                <a:gd name="T21" fmla="*/ 140 h 310"/>
                <a:gd name="T22" fmla="*/ 87 w 274"/>
                <a:gd name="T23" fmla="*/ 145 h 310"/>
                <a:gd name="T24" fmla="*/ 79 w 274"/>
                <a:gd name="T25" fmla="*/ 152 h 310"/>
                <a:gd name="T26" fmla="*/ 71 w 274"/>
                <a:gd name="T27" fmla="*/ 160 h 310"/>
                <a:gd name="T28" fmla="*/ 64 w 274"/>
                <a:gd name="T29" fmla="*/ 170 h 310"/>
                <a:gd name="T30" fmla="*/ 59 w 274"/>
                <a:gd name="T31" fmla="*/ 182 h 310"/>
                <a:gd name="T32" fmla="*/ 59 w 274"/>
                <a:gd name="T33" fmla="*/ 193 h 310"/>
                <a:gd name="T34" fmla="*/ 58 w 274"/>
                <a:gd name="T35" fmla="*/ 197 h 310"/>
                <a:gd name="T36" fmla="*/ 57 w 274"/>
                <a:gd name="T37" fmla="*/ 207 h 310"/>
                <a:gd name="T38" fmla="*/ 52 w 274"/>
                <a:gd name="T39" fmla="*/ 222 h 310"/>
                <a:gd name="T40" fmla="*/ 47 w 274"/>
                <a:gd name="T41" fmla="*/ 240 h 310"/>
                <a:gd name="T42" fmla="*/ 39 w 274"/>
                <a:gd name="T43" fmla="*/ 260 h 310"/>
                <a:gd name="T44" fmla="*/ 29 w 274"/>
                <a:gd name="T45" fmla="*/ 280 h 310"/>
                <a:gd name="T46" fmla="*/ 16 w 274"/>
                <a:gd name="T47" fmla="*/ 296 h 310"/>
                <a:gd name="T48" fmla="*/ 0 w 274"/>
                <a:gd name="T49" fmla="*/ 310 h 310"/>
                <a:gd name="T50" fmla="*/ 3 w 274"/>
                <a:gd name="T51" fmla="*/ 308 h 310"/>
                <a:gd name="T52" fmla="*/ 11 w 274"/>
                <a:gd name="T53" fmla="*/ 304 h 310"/>
                <a:gd name="T54" fmla="*/ 21 w 274"/>
                <a:gd name="T55" fmla="*/ 296 h 310"/>
                <a:gd name="T56" fmla="*/ 34 w 274"/>
                <a:gd name="T57" fmla="*/ 284 h 310"/>
                <a:gd name="T58" fmla="*/ 46 w 274"/>
                <a:gd name="T59" fmla="*/ 270 h 310"/>
                <a:gd name="T60" fmla="*/ 58 w 274"/>
                <a:gd name="T61" fmla="*/ 253 h 310"/>
                <a:gd name="T62" fmla="*/ 67 w 274"/>
                <a:gd name="T63" fmla="*/ 232 h 310"/>
                <a:gd name="T64" fmla="*/ 73 w 274"/>
                <a:gd name="T65" fmla="*/ 208 h 310"/>
                <a:gd name="T66" fmla="*/ 73 w 274"/>
                <a:gd name="T67" fmla="*/ 206 h 310"/>
                <a:gd name="T68" fmla="*/ 73 w 274"/>
                <a:gd name="T69" fmla="*/ 201 h 310"/>
                <a:gd name="T70" fmla="*/ 73 w 274"/>
                <a:gd name="T71" fmla="*/ 193 h 310"/>
                <a:gd name="T72" fmla="*/ 75 w 274"/>
                <a:gd name="T73" fmla="*/ 185 h 310"/>
                <a:gd name="T74" fmla="*/ 80 w 274"/>
                <a:gd name="T75" fmla="*/ 177 h 310"/>
                <a:gd name="T76" fmla="*/ 89 w 274"/>
                <a:gd name="T77" fmla="*/ 171 h 310"/>
                <a:gd name="T78" fmla="*/ 102 w 274"/>
                <a:gd name="T79" fmla="*/ 168 h 310"/>
                <a:gd name="T80" fmla="*/ 119 w 274"/>
                <a:gd name="T81" fmla="*/ 169 h 310"/>
                <a:gd name="T82" fmla="*/ 124 w 274"/>
                <a:gd name="T83" fmla="*/ 168 h 310"/>
                <a:gd name="T84" fmla="*/ 134 w 274"/>
                <a:gd name="T85" fmla="*/ 162 h 310"/>
                <a:gd name="T86" fmla="*/ 151 w 274"/>
                <a:gd name="T87" fmla="*/ 153 h 310"/>
                <a:gd name="T88" fmla="*/ 173 w 274"/>
                <a:gd name="T89" fmla="*/ 138 h 310"/>
                <a:gd name="T90" fmla="*/ 197 w 274"/>
                <a:gd name="T91" fmla="*/ 116 h 310"/>
                <a:gd name="T92" fmla="*/ 223 w 274"/>
                <a:gd name="T93" fmla="*/ 86 h 310"/>
                <a:gd name="T94" fmla="*/ 249 w 274"/>
                <a:gd name="T95" fmla="*/ 48 h 310"/>
                <a:gd name="T96" fmla="*/ 274 w 274"/>
                <a:gd name="T97" fmla="*/ 0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74" h="310">
                  <a:moveTo>
                    <a:pt x="274" y="0"/>
                  </a:moveTo>
                  <a:lnTo>
                    <a:pt x="271" y="5"/>
                  </a:lnTo>
                  <a:lnTo>
                    <a:pt x="261" y="21"/>
                  </a:lnTo>
                  <a:lnTo>
                    <a:pt x="244" y="45"/>
                  </a:lnTo>
                  <a:lnTo>
                    <a:pt x="224" y="70"/>
                  </a:lnTo>
                  <a:lnTo>
                    <a:pt x="197" y="95"/>
                  </a:lnTo>
                  <a:lnTo>
                    <a:pt x="168" y="117"/>
                  </a:lnTo>
                  <a:lnTo>
                    <a:pt x="135" y="131"/>
                  </a:lnTo>
                  <a:lnTo>
                    <a:pt x="100" y="136"/>
                  </a:lnTo>
                  <a:lnTo>
                    <a:pt x="98" y="137"/>
                  </a:lnTo>
                  <a:lnTo>
                    <a:pt x="94" y="140"/>
                  </a:lnTo>
                  <a:lnTo>
                    <a:pt x="87" y="145"/>
                  </a:lnTo>
                  <a:lnTo>
                    <a:pt x="79" y="152"/>
                  </a:lnTo>
                  <a:lnTo>
                    <a:pt x="71" y="160"/>
                  </a:lnTo>
                  <a:lnTo>
                    <a:pt x="64" y="170"/>
                  </a:lnTo>
                  <a:lnTo>
                    <a:pt x="59" y="182"/>
                  </a:lnTo>
                  <a:lnTo>
                    <a:pt x="59" y="193"/>
                  </a:lnTo>
                  <a:lnTo>
                    <a:pt x="58" y="197"/>
                  </a:lnTo>
                  <a:lnTo>
                    <a:pt x="57" y="207"/>
                  </a:lnTo>
                  <a:lnTo>
                    <a:pt x="52" y="222"/>
                  </a:lnTo>
                  <a:lnTo>
                    <a:pt x="47" y="240"/>
                  </a:lnTo>
                  <a:lnTo>
                    <a:pt x="39" y="260"/>
                  </a:lnTo>
                  <a:lnTo>
                    <a:pt x="29" y="280"/>
                  </a:lnTo>
                  <a:lnTo>
                    <a:pt x="16" y="296"/>
                  </a:lnTo>
                  <a:lnTo>
                    <a:pt x="0" y="310"/>
                  </a:lnTo>
                  <a:lnTo>
                    <a:pt x="3" y="308"/>
                  </a:lnTo>
                  <a:lnTo>
                    <a:pt x="11" y="304"/>
                  </a:lnTo>
                  <a:lnTo>
                    <a:pt x="21" y="296"/>
                  </a:lnTo>
                  <a:lnTo>
                    <a:pt x="34" y="284"/>
                  </a:lnTo>
                  <a:lnTo>
                    <a:pt x="46" y="270"/>
                  </a:lnTo>
                  <a:lnTo>
                    <a:pt x="58" y="253"/>
                  </a:lnTo>
                  <a:lnTo>
                    <a:pt x="67" y="232"/>
                  </a:lnTo>
                  <a:lnTo>
                    <a:pt x="73" y="208"/>
                  </a:lnTo>
                  <a:lnTo>
                    <a:pt x="73" y="206"/>
                  </a:lnTo>
                  <a:lnTo>
                    <a:pt x="73" y="201"/>
                  </a:lnTo>
                  <a:lnTo>
                    <a:pt x="73" y="193"/>
                  </a:lnTo>
                  <a:lnTo>
                    <a:pt x="75" y="185"/>
                  </a:lnTo>
                  <a:lnTo>
                    <a:pt x="80" y="177"/>
                  </a:lnTo>
                  <a:lnTo>
                    <a:pt x="89" y="171"/>
                  </a:lnTo>
                  <a:lnTo>
                    <a:pt x="102" y="168"/>
                  </a:lnTo>
                  <a:lnTo>
                    <a:pt x="119" y="169"/>
                  </a:lnTo>
                  <a:lnTo>
                    <a:pt x="124" y="168"/>
                  </a:lnTo>
                  <a:lnTo>
                    <a:pt x="134" y="162"/>
                  </a:lnTo>
                  <a:lnTo>
                    <a:pt x="151" y="153"/>
                  </a:lnTo>
                  <a:lnTo>
                    <a:pt x="173" y="138"/>
                  </a:lnTo>
                  <a:lnTo>
                    <a:pt x="197" y="116"/>
                  </a:lnTo>
                  <a:lnTo>
                    <a:pt x="223" y="86"/>
                  </a:lnTo>
                  <a:lnTo>
                    <a:pt x="249" y="48"/>
                  </a:lnTo>
                  <a:lnTo>
                    <a:pt x="27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2060" y="1424"/>
              <a:ext cx="153" cy="94"/>
            </a:xfrm>
            <a:custGeom>
              <a:avLst/>
              <a:gdLst>
                <a:gd name="T0" fmla="*/ 0 w 306"/>
                <a:gd name="T1" fmla="*/ 53 h 189"/>
                <a:gd name="T2" fmla="*/ 2 w 306"/>
                <a:gd name="T3" fmla="*/ 52 h 189"/>
                <a:gd name="T4" fmla="*/ 8 w 306"/>
                <a:gd name="T5" fmla="*/ 51 h 189"/>
                <a:gd name="T6" fmla="*/ 17 w 306"/>
                <a:gd name="T7" fmla="*/ 46 h 189"/>
                <a:gd name="T8" fmla="*/ 29 w 306"/>
                <a:gd name="T9" fmla="*/ 42 h 189"/>
                <a:gd name="T10" fmla="*/ 40 w 306"/>
                <a:gd name="T11" fmla="*/ 33 h 189"/>
                <a:gd name="T12" fmla="*/ 53 w 306"/>
                <a:gd name="T13" fmla="*/ 25 h 189"/>
                <a:gd name="T14" fmla="*/ 65 w 306"/>
                <a:gd name="T15" fmla="*/ 14 h 189"/>
                <a:gd name="T16" fmla="*/ 74 w 306"/>
                <a:gd name="T17" fmla="*/ 0 h 189"/>
                <a:gd name="T18" fmla="*/ 76 w 306"/>
                <a:gd name="T19" fmla="*/ 2 h 189"/>
                <a:gd name="T20" fmla="*/ 82 w 306"/>
                <a:gd name="T21" fmla="*/ 7 h 189"/>
                <a:gd name="T22" fmla="*/ 90 w 306"/>
                <a:gd name="T23" fmla="*/ 16 h 189"/>
                <a:gd name="T24" fmla="*/ 101 w 306"/>
                <a:gd name="T25" fmla="*/ 27 h 189"/>
                <a:gd name="T26" fmla="*/ 115 w 306"/>
                <a:gd name="T27" fmla="*/ 40 h 189"/>
                <a:gd name="T28" fmla="*/ 131 w 306"/>
                <a:gd name="T29" fmla="*/ 55 h 189"/>
                <a:gd name="T30" fmla="*/ 149 w 306"/>
                <a:gd name="T31" fmla="*/ 72 h 189"/>
                <a:gd name="T32" fmla="*/ 168 w 306"/>
                <a:gd name="T33" fmla="*/ 88 h 189"/>
                <a:gd name="T34" fmla="*/ 187 w 306"/>
                <a:gd name="T35" fmla="*/ 105 h 189"/>
                <a:gd name="T36" fmla="*/ 206 w 306"/>
                <a:gd name="T37" fmla="*/ 121 h 189"/>
                <a:gd name="T38" fmla="*/ 226 w 306"/>
                <a:gd name="T39" fmla="*/ 137 h 189"/>
                <a:gd name="T40" fmla="*/ 245 w 306"/>
                <a:gd name="T41" fmla="*/ 152 h 189"/>
                <a:gd name="T42" fmla="*/ 263 w 306"/>
                <a:gd name="T43" fmla="*/ 165 h 189"/>
                <a:gd name="T44" fmla="*/ 279 w 306"/>
                <a:gd name="T45" fmla="*/ 175 h 189"/>
                <a:gd name="T46" fmla="*/ 294 w 306"/>
                <a:gd name="T47" fmla="*/ 184 h 189"/>
                <a:gd name="T48" fmla="*/ 306 w 306"/>
                <a:gd name="T49" fmla="*/ 189 h 189"/>
                <a:gd name="T50" fmla="*/ 304 w 306"/>
                <a:gd name="T51" fmla="*/ 188 h 189"/>
                <a:gd name="T52" fmla="*/ 298 w 306"/>
                <a:gd name="T53" fmla="*/ 184 h 189"/>
                <a:gd name="T54" fmla="*/ 289 w 306"/>
                <a:gd name="T55" fmla="*/ 178 h 189"/>
                <a:gd name="T56" fmla="*/ 276 w 306"/>
                <a:gd name="T57" fmla="*/ 171 h 189"/>
                <a:gd name="T58" fmla="*/ 262 w 306"/>
                <a:gd name="T59" fmla="*/ 161 h 189"/>
                <a:gd name="T60" fmla="*/ 245 w 306"/>
                <a:gd name="T61" fmla="*/ 150 h 189"/>
                <a:gd name="T62" fmla="*/ 227 w 306"/>
                <a:gd name="T63" fmla="*/ 138 h 189"/>
                <a:gd name="T64" fmla="*/ 209 w 306"/>
                <a:gd name="T65" fmla="*/ 126 h 189"/>
                <a:gd name="T66" fmla="*/ 189 w 306"/>
                <a:gd name="T67" fmla="*/ 113 h 189"/>
                <a:gd name="T68" fmla="*/ 170 w 306"/>
                <a:gd name="T69" fmla="*/ 100 h 189"/>
                <a:gd name="T70" fmla="*/ 152 w 306"/>
                <a:gd name="T71" fmla="*/ 86 h 189"/>
                <a:gd name="T72" fmla="*/ 135 w 306"/>
                <a:gd name="T73" fmla="*/ 74 h 189"/>
                <a:gd name="T74" fmla="*/ 120 w 306"/>
                <a:gd name="T75" fmla="*/ 62 h 189"/>
                <a:gd name="T76" fmla="*/ 106 w 306"/>
                <a:gd name="T77" fmla="*/ 52 h 189"/>
                <a:gd name="T78" fmla="*/ 96 w 306"/>
                <a:gd name="T79" fmla="*/ 42 h 189"/>
                <a:gd name="T80" fmla="*/ 88 w 306"/>
                <a:gd name="T81" fmla="*/ 33 h 189"/>
                <a:gd name="T82" fmla="*/ 0 w 306"/>
                <a:gd name="T83" fmla="*/ 53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06" h="189">
                  <a:moveTo>
                    <a:pt x="0" y="53"/>
                  </a:moveTo>
                  <a:lnTo>
                    <a:pt x="2" y="52"/>
                  </a:lnTo>
                  <a:lnTo>
                    <a:pt x="8" y="51"/>
                  </a:lnTo>
                  <a:lnTo>
                    <a:pt x="17" y="46"/>
                  </a:lnTo>
                  <a:lnTo>
                    <a:pt x="29" y="42"/>
                  </a:lnTo>
                  <a:lnTo>
                    <a:pt x="40" y="33"/>
                  </a:lnTo>
                  <a:lnTo>
                    <a:pt x="53" y="25"/>
                  </a:lnTo>
                  <a:lnTo>
                    <a:pt x="65" y="14"/>
                  </a:lnTo>
                  <a:lnTo>
                    <a:pt x="74" y="0"/>
                  </a:lnTo>
                  <a:lnTo>
                    <a:pt x="76" y="2"/>
                  </a:lnTo>
                  <a:lnTo>
                    <a:pt x="82" y="7"/>
                  </a:lnTo>
                  <a:lnTo>
                    <a:pt x="90" y="16"/>
                  </a:lnTo>
                  <a:lnTo>
                    <a:pt x="101" y="27"/>
                  </a:lnTo>
                  <a:lnTo>
                    <a:pt x="115" y="40"/>
                  </a:lnTo>
                  <a:lnTo>
                    <a:pt x="131" y="55"/>
                  </a:lnTo>
                  <a:lnTo>
                    <a:pt x="149" y="72"/>
                  </a:lnTo>
                  <a:lnTo>
                    <a:pt x="168" y="88"/>
                  </a:lnTo>
                  <a:lnTo>
                    <a:pt x="187" y="105"/>
                  </a:lnTo>
                  <a:lnTo>
                    <a:pt x="206" y="121"/>
                  </a:lnTo>
                  <a:lnTo>
                    <a:pt x="226" y="137"/>
                  </a:lnTo>
                  <a:lnTo>
                    <a:pt x="245" y="152"/>
                  </a:lnTo>
                  <a:lnTo>
                    <a:pt x="263" y="165"/>
                  </a:lnTo>
                  <a:lnTo>
                    <a:pt x="279" y="175"/>
                  </a:lnTo>
                  <a:lnTo>
                    <a:pt x="294" y="184"/>
                  </a:lnTo>
                  <a:lnTo>
                    <a:pt x="306" y="189"/>
                  </a:lnTo>
                  <a:lnTo>
                    <a:pt x="304" y="188"/>
                  </a:lnTo>
                  <a:lnTo>
                    <a:pt x="298" y="184"/>
                  </a:lnTo>
                  <a:lnTo>
                    <a:pt x="289" y="178"/>
                  </a:lnTo>
                  <a:lnTo>
                    <a:pt x="276" y="171"/>
                  </a:lnTo>
                  <a:lnTo>
                    <a:pt x="262" y="161"/>
                  </a:lnTo>
                  <a:lnTo>
                    <a:pt x="245" y="150"/>
                  </a:lnTo>
                  <a:lnTo>
                    <a:pt x="227" y="138"/>
                  </a:lnTo>
                  <a:lnTo>
                    <a:pt x="209" y="126"/>
                  </a:lnTo>
                  <a:lnTo>
                    <a:pt x="189" y="113"/>
                  </a:lnTo>
                  <a:lnTo>
                    <a:pt x="170" y="100"/>
                  </a:lnTo>
                  <a:lnTo>
                    <a:pt x="152" y="86"/>
                  </a:lnTo>
                  <a:lnTo>
                    <a:pt x="135" y="74"/>
                  </a:lnTo>
                  <a:lnTo>
                    <a:pt x="120" y="62"/>
                  </a:lnTo>
                  <a:lnTo>
                    <a:pt x="106" y="52"/>
                  </a:lnTo>
                  <a:lnTo>
                    <a:pt x="96" y="42"/>
                  </a:lnTo>
                  <a:lnTo>
                    <a:pt x="88" y="33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9" name="Freeform 17"/>
          <p:cNvSpPr>
            <a:spLocks/>
          </p:cNvSpPr>
          <p:nvPr/>
        </p:nvSpPr>
        <p:spPr bwMode="auto">
          <a:xfrm>
            <a:off x="914400" y="2476401"/>
            <a:ext cx="3352800" cy="3127375"/>
          </a:xfrm>
          <a:custGeom>
            <a:avLst/>
            <a:gdLst>
              <a:gd name="T0" fmla="*/ 1626 w 2112"/>
              <a:gd name="T1" fmla="*/ 0 h 1970"/>
              <a:gd name="T2" fmla="*/ 1801 w 2112"/>
              <a:gd name="T3" fmla="*/ 94 h 1970"/>
              <a:gd name="T4" fmla="*/ 1867 w 2112"/>
              <a:gd name="T5" fmla="*/ 233 h 1970"/>
              <a:gd name="T6" fmla="*/ 2071 w 2112"/>
              <a:gd name="T7" fmla="*/ 299 h 1970"/>
              <a:gd name="T8" fmla="*/ 1998 w 2112"/>
              <a:gd name="T9" fmla="*/ 459 h 1970"/>
              <a:gd name="T10" fmla="*/ 2082 w 2112"/>
              <a:gd name="T11" fmla="*/ 620 h 1970"/>
              <a:gd name="T12" fmla="*/ 2112 w 2112"/>
              <a:gd name="T13" fmla="*/ 803 h 1970"/>
              <a:gd name="T14" fmla="*/ 1997 w 2112"/>
              <a:gd name="T15" fmla="*/ 1083 h 1970"/>
              <a:gd name="T16" fmla="*/ 1974 w 2112"/>
              <a:gd name="T17" fmla="*/ 1244 h 1970"/>
              <a:gd name="T18" fmla="*/ 2082 w 2112"/>
              <a:gd name="T19" fmla="*/ 1273 h 1970"/>
              <a:gd name="T20" fmla="*/ 2104 w 2112"/>
              <a:gd name="T21" fmla="*/ 1464 h 1970"/>
              <a:gd name="T22" fmla="*/ 1982 w 2112"/>
              <a:gd name="T23" fmla="*/ 1647 h 1970"/>
              <a:gd name="T24" fmla="*/ 1738 w 2112"/>
              <a:gd name="T25" fmla="*/ 1713 h 1970"/>
              <a:gd name="T26" fmla="*/ 1517 w 2112"/>
              <a:gd name="T27" fmla="*/ 1904 h 1970"/>
              <a:gd name="T28" fmla="*/ 1243 w 2112"/>
              <a:gd name="T29" fmla="*/ 1897 h 1970"/>
              <a:gd name="T30" fmla="*/ 952 w 2112"/>
              <a:gd name="T31" fmla="*/ 1970 h 1970"/>
              <a:gd name="T32" fmla="*/ 739 w 2112"/>
              <a:gd name="T33" fmla="*/ 1772 h 1970"/>
              <a:gd name="T34" fmla="*/ 556 w 2112"/>
              <a:gd name="T35" fmla="*/ 1676 h 1970"/>
              <a:gd name="T36" fmla="*/ 382 w 2112"/>
              <a:gd name="T37" fmla="*/ 1683 h 1970"/>
              <a:gd name="T38" fmla="*/ 259 w 2112"/>
              <a:gd name="T39" fmla="*/ 1427 h 1970"/>
              <a:gd name="T40" fmla="*/ 23 w 2112"/>
              <a:gd name="T41" fmla="*/ 1228 h 1970"/>
              <a:gd name="T42" fmla="*/ 0 w 2112"/>
              <a:gd name="T43" fmla="*/ 898 h 1970"/>
              <a:gd name="T44" fmla="*/ 183 w 2112"/>
              <a:gd name="T45" fmla="*/ 649 h 1970"/>
              <a:gd name="T46" fmla="*/ 107 w 2112"/>
              <a:gd name="T47" fmla="*/ 495 h 1970"/>
              <a:gd name="T48" fmla="*/ 44 w 2112"/>
              <a:gd name="T49" fmla="*/ 233 h 1970"/>
              <a:gd name="T50" fmla="*/ 328 w 2112"/>
              <a:gd name="T51" fmla="*/ 7 h 1970"/>
              <a:gd name="T52" fmla="*/ 1626 w 2112"/>
              <a:gd name="T53" fmla="*/ 0 h 19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2112" h="1970">
                <a:moveTo>
                  <a:pt x="1626" y="0"/>
                </a:moveTo>
                <a:lnTo>
                  <a:pt x="1801" y="94"/>
                </a:lnTo>
                <a:lnTo>
                  <a:pt x="1867" y="233"/>
                </a:lnTo>
                <a:lnTo>
                  <a:pt x="2071" y="299"/>
                </a:lnTo>
                <a:lnTo>
                  <a:pt x="1998" y="459"/>
                </a:lnTo>
                <a:lnTo>
                  <a:pt x="2082" y="620"/>
                </a:lnTo>
                <a:lnTo>
                  <a:pt x="2112" y="803"/>
                </a:lnTo>
                <a:lnTo>
                  <a:pt x="1997" y="1083"/>
                </a:lnTo>
                <a:lnTo>
                  <a:pt x="1974" y="1244"/>
                </a:lnTo>
                <a:lnTo>
                  <a:pt x="2082" y="1273"/>
                </a:lnTo>
                <a:lnTo>
                  <a:pt x="2104" y="1464"/>
                </a:lnTo>
                <a:lnTo>
                  <a:pt x="1982" y="1647"/>
                </a:lnTo>
                <a:lnTo>
                  <a:pt x="1738" y="1713"/>
                </a:lnTo>
                <a:lnTo>
                  <a:pt x="1517" y="1904"/>
                </a:lnTo>
                <a:lnTo>
                  <a:pt x="1243" y="1897"/>
                </a:lnTo>
                <a:lnTo>
                  <a:pt x="952" y="1970"/>
                </a:lnTo>
                <a:lnTo>
                  <a:pt x="739" y="1772"/>
                </a:lnTo>
                <a:lnTo>
                  <a:pt x="556" y="1676"/>
                </a:lnTo>
                <a:lnTo>
                  <a:pt x="382" y="1683"/>
                </a:lnTo>
                <a:lnTo>
                  <a:pt x="259" y="1427"/>
                </a:lnTo>
                <a:lnTo>
                  <a:pt x="23" y="1228"/>
                </a:lnTo>
                <a:lnTo>
                  <a:pt x="0" y="898"/>
                </a:lnTo>
                <a:lnTo>
                  <a:pt x="183" y="649"/>
                </a:lnTo>
                <a:lnTo>
                  <a:pt x="107" y="495"/>
                </a:lnTo>
                <a:lnTo>
                  <a:pt x="44" y="233"/>
                </a:lnTo>
                <a:lnTo>
                  <a:pt x="328" y="7"/>
                </a:lnTo>
                <a:lnTo>
                  <a:pt x="1626" y="0"/>
                </a:lnTo>
                <a:close/>
              </a:path>
            </a:pathLst>
          </a:custGeom>
          <a:gradFill rotWithShape="0">
            <a:gsLst>
              <a:gs pos="0">
                <a:srgbClr val="CCECFF"/>
              </a:gs>
              <a:gs pos="100000">
                <a:srgbClr val="3399FF"/>
              </a:gs>
            </a:gsLst>
            <a:lin ang="5400000" scaled="1"/>
          </a:gradFill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4953000" y="1452464"/>
            <a:ext cx="3032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altLang="en-US" sz="2400"/>
              <a:t>face-to-face teaching</a:t>
            </a:r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4953000" y="3241576"/>
            <a:ext cx="2441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altLang="en-US" sz="2400"/>
              <a:t>directed learning</a:t>
            </a:r>
          </a:p>
        </p:txBody>
      </p:sp>
      <p:sp>
        <p:nvSpPr>
          <p:cNvPr id="22" name="AutoShape 20"/>
          <p:cNvSpPr>
            <a:spLocks noChangeArrowheads="1"/>
          </p:cNvSpPr>
          <p:nvPr/>
        </p:nvSpPr>
        <p:spPr bwMode="auto">
          <a:xfrm>
            <a:off x="8001000" y="2098576"/>
            <a:ext cx="609600" cy="762000"/>
          </a:xfrm>
          <a:prstGeom prst="upDownArrow">
            <a:avLst>
              <a:gd name="adj1" fmla="val 50000"/>
              <a:gd name="adj2" fmla="val 25000"/>
            </a:avLst>
          </a:prstGeom>
          <a:solidFill>
            <a:srgbClr val="66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23" name="Line 21"/>
          <p:cNvSpPr>
            <a:spLocks noChangeShapeType="1"/>
          </p:cNvSpPr>
          <p:nvPr/>
        </p:nvSpPr>
        <p:spPr bwMode="auto">
          <a:xfrm>
            <a:off x="609600" y="2479576"/>
            <a:ext cx="8001000" cy="0"/>
          </a:xfrm>
          <a:prstGeom prst="line">
            <a:avLst/>
          </a:prstGeom>
          <a:noFill/>
          <a:ln w="28575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24" name="Text Box 22"/>
          <p:cNvSpPr txBox="1">
            <a:spLocks noChangeArrowheads="1"/>
          </p:cNvSpPr>
          <p:nvPr/>
        </p:nvSpPr>
        <p:spPr bwMode="auto">
          <a:xfrm>
            <a:off x="4953000" y="4917976"/>
            <a:ext cx="3036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altLang="en-US" sz="2400"/>
              <a:t>independent learning</a:t>
            </a:r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533400" y="5832376"/>
            <a:ext cx="38782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altLang="en-US" sz="1400"/>
              <a:t>Roger Ottewill (CLT) </a:t>
            </a:r>
            <a:r>
              <a:rPr lang="en-GB" altLang="en-US" sz="1400" i="1"/>
              <a:t>On the Horizon 10,1</a:t>
            </a:r>
            <a:r>
              <a:rPr lang="en-GB" altLang="en-US" sz="1400"/>
              <a:t> 2002</a:t>
            </a:r>
          </a:p>
        </p:txBody>
      </p:sp>
      <p:sp>
        <p:nvSpPr>
          <p:cNvPr id="26" name="Text Box 24"/>
          <p:cNvSpPr txBox="1">
            <a:spLocks noChangeArrowheads="1"/>
          </p:cNvSpPr>
          <p:nvPr/>
        </p:nvSpPr>
        <p:spPr bwMode="auto">
          <a:xfrm>
            <a:off x="1295400" y="2631976"/>
            <a:ext cx="2268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0" hangingPunct="0"/>
            <a:r>
              <a:rPr lang="en-GB" altLang="en-US" sz="2400">
                <a:solidFill>
                  <a:srgbClr val="000066"/>
                </a:solidFill>
              </a:rPr>
              <a:t>assessed tasks</a:t>
            </a:r>
          </a:p>
        </p:txBody>
      </p:sp>
      <p:sp>
        <p:nvSpPr>
          <p:cNvPr id="27" name="Text Box 25"/>
          <p:cNvSpPr txBox="1">
            <a:spLocks noChangeArrowheads="1"/>
          </p:cNvSpPr>
          <p:nvPr/>
        </p:nvSpPr>
        <p:spPr bwMode="auto">
          <a:xfrm>
            <a:off x="1835150" y="3622576"/>
            <a:ext cx="17287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0" hangingPunct="0"/>
            <a:r>
              <a:rPr lang="en-GB" altLang="en-US" sz="2400">
                <a:solidFill>
                  <a:srgbClr val="000066"/>
                </a:solidFill>
              </a:rPr>
              <a:t>preparation</a:t>
            </a:r>
            <a:br>
              <a:rPr lang="en-GB" altLang="en-US" sz="2400">
                <a:solidFill>
                  <a:srgbClr val="000066"/>
                </a:solidFill>
              </a:rPr>
            </a:br>
            <a:r>
              <a:rPr lang="en-GB" altLang="en-US" sz="2400">
                <a:solidFill>
                  <a:srgbClr val="000066"/>
                </a:solidFill>
              </a:rPr>
              <a:t>&amp; reflection</a:t>
            </a:r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2295525" y="4917976"/>
            <a:ext cx="1268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0" hangingPunct="0"/>
            <a:r>
              <a:rPr lang="en-GB" altLang="en-US" sz="2400">
                <a:solidFill>
                  <a:srgbClr val="000066"/>
                </a:solidFill>
              </a:rPr>
              <a:t>mastery</a:t>
            </a:r>
          </a:p>
        </p:txBody>
      </p:sp>
    </p:spTree>
    <p:extLst>
      <p:ext uri="{BB962C8B-B14F-4D97-AF65-F5344CB8AC3E}">
        <p14:creationId xmlns:p14="http://schemas.microsoft.com/office/powerpoint/2010/main" val="3792744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51520" y="440668"/>
            <a:ext cx="8676964" cy="709963"/>
          </a:xfrm>
        </p:spPr>
        <p:txBody>
          <a:bodyPr/>
          <a:lstStyle/>
          <a:p>
            <a:r>
              <a:rPr lang="en-GB" sz="3200" dirty="0">
                <a:latin typeface="Georgia"/>
                <a:cs typeface="Georgia"/>
              </a:rPr>
              <a:t>MOOCs in </a:t>
            </a:r>
            <a:r>
              <a:rPr lang="en-GB" sz="3200" dirty="0" smtClean="0">
                <a:latin typeface="Georgia"/>
                <a:cs typeface="Georgia"/>
              </a:rPr>
              <a:t>campus based learning</a:t>
            </a:r>
            <a:endParaRPr lang="en-GB" sz="3200" dirty="0">
              <a:latin typeface="Georgia"/>
              <a:cs typeface="Georgia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41E4A8B-7CE1-BC4B-9352-78518045172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Rectangle 4"/>
          <p:cNvSpPr/>
          <p:nvPr/>
        </p:nvSpPr>
        <p:spPr bwMode="auto">
          <a:xfrm>
            <a:off x="1223628" y="3284984"/>
            <a:ext cx="6444716" cy="1872208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159732" y="2744924"/>
            <a:ext cx="3240360" cy="20882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7" name="Right Arrow 6"/>
          <p:cNvSpPr/>
          <p:nvPr/>
        </p:nvSpPr>
        <p:spPr bwMode="auto">
          <a:xfrm>
            <a:off x="2159732" y="2132856"/>
            <a:ext cx="3348372" cy="504056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8" name="Right Arrow 7"/>
          <p:cNvSpPr/>
          <p:nvPr/>
        </p:nvSpPr>
        <p:spPr bwMode="auto">
          <a:xfrm>
            <a:off x="1223628" y="5301208"/>
            <a:ext cx="6408712" cy="144016"/>
          </a:xfrm>
          <a:prstGeom prst="rightArrow">
            <a:avLst/>
          </a:prstGeom>
          <a:solidFill>
            <a:schemeClr val="tx1">
              <a:lumMod val="20000"/>
              <a:lumOff val="8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95736" y="1844824"/>
            <a:ext cx="3178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External non-paying </a:t>
            </a:r>
            <a:r>
              <a:rPr lang="en-GB" sz="1600" dirty="0" err="1" smtClean="0"/>
              <a:t>MOOCers</a:t>
            </a:r>
            <a:endParaRPr lang="en-GB" sz="16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3167844" y="3537012"/>
            <a:ext cx="10748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FF"/>
                </a:solidFill>
              </a:rPr>
              <a:t>MOOC</a:t>
            </a:r>
          </a:p>
          <a:p>
            <a:r>
              <a:rPr lang="en-GB" sz="2000" dirty="0" smtClean="0">
                <a:solidFill>
                  <a:srgbClr val="FFFFFF"/>
                </a:solidFill>
              </a:rPr>
              <a:t>activity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19872" y="5517232"/>
            <a:ext cx="17648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Paying Students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23528" y="1376772"/>
            <a:ext cx="2777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The Embedded MOOC</a:t>
            </a:r>
          </a:p>
        </p:txBody>
      </p:sp>
    </p:spTree>
    <p:extLst>
      <p:ext uri="{BB962C8B-B14F-4D97-AF65-F5344CB8AC3E}">
        <p14:creationId xmlns:p14="http://schemas.microsoft.com/office/powerpoint/2010/main" val="23845064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videohelp.ro/chalkboard-texture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7" y="0"/>
            <a:ext cx="8389937" cy="1341438"/>
          </a:xfrm>
        </p:spPr>
        <p:txBody>
          <a:bodyPr/>
          <a:lstStyle/>
          <a:p>
            <a:r>
              <a:rPr lang="en-GB" altLang="en-US" dirty="0" smtClean="0">
                <a:solidFill>
                  <a:schemeClr val="bg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What is on the Blackboard?</a:t>
            </a:r>
            <a:endParaRPr lang="en-GB" altLang="en-US" dirty="0">
              <a:solidFill>
                <a:schemeClr val="bg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7" y="1773238"/>
            <a:ext cx="8389937" cy="4716462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bg1"/>
              </a:buClr>
            </a:pPr>
            <a:r>
              <a:rPr lang="en-GB" altLang="en-US" dirty="0">
                <a:solidFill>
                  <a:schemeClr val="bg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administrative information</a:t>
            </a:r>
          </a:p>
          <a:p>
            <a:pPr>
              <a:buClr>
                <a:schemeClr val="bg1"/>
              </a:buClr>
            </a:pPr>
            <a:r>
              <a:rPr lang="en-GB" altLang="en-US" dirty="0" smtClean="0">
                <a:solidFill>
                  <a:schemeClr val="bg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course management functions</a:t>
            </a:r>
          </a:p>
          <a:p>
            <a:pPr>
              <a:buClr>
                <a:schemeClr val="bg1"/>
              </a:buClr>
            </a:pPr>
            <a:r>
              <a:rPr lang="en-GB" altLang="en-US" dirty="0" smtClean="0">
                <a:solidFill>
                  <a:schemeClr val="bg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multimedia </a:t>
            </a:r>
            <a:r>
              <a:rPr lang="en-GB" altLang="en-US" dirty="0">
                <a:solidFill>
                  <a:schemeClr val="bg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resources</a:t>
            </a:r>
          </a:p>
          <a:p>
            <a:pPr>
              <a:buClr>
                <a:schemeClr val="bg1"/>
              </a:buClr>
            </a:pPr>
            <a:r>
              <a:rPr lang="en-GB" altLang="en-US" dirty="0">
                <a:solidFill>
                  <a:schemeClr val="bg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links to Web resources</a:t>
            </a:r>
          </a:p>
          <a:p>
            <a:pPr>
              <a:buClr>
                <a:schemeClr val="bg1"/>
              </a:buClr>
            </a:pPr>
            <a:r>
              <a:rPr lang="en-GB" altLang="en-US" dirty="0">
                <a:solidFill>
                  <a:schemeClr val="bg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</a:t>
            </a:r>
            <a:r>
              <a:rPr lang="en-GB" altLang="en-US" dirty="0" smtClean="0">
                <a:solidFill>
                  <a:schemeClr val="bg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ormative and Summative Assessment</a:t>
            </a:r>
            <a:endParaRPr lang="en-GB" altLang="en-US" dirty="0" smtClean="0">
              <a:solidFill>
                <a:schemeClr val="bg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>
              <a:buClr>
                <a:schemeClr val="bg1"/>
              </a:buClr>
            </a:pPr>
            <a:r>
              <a:rPr lang="en-GB" altLang="en-US" dirty="0" smtClean="0">
                <a:solidFill>
                  <a:schemeClr val="bg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group </a:t>
            </a:r>
            <a:r>
              <a:rPr lang="en-GB" altLang="en-US" dirty="0" smtClean="0">
                <a:solidFill>
                  <a:schemeClr val="bg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communications (wikis, forum)</a:t>
            </a:r>
            <a:endParaRPr lang="en-GB" altLang="en-US" dirty="0">
              <a:solidFill>
                <a:schemeClr val="bg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>
              <a:buClr>
                <a:schemeClr val="bg1"/>
              </a:buClr>
            </a:pPr>
            <a:r>
              <a:rPr lang="en-GB" altLang="en-US" dirty="0">
                <a:solidFill>
                  <a:schemeClr val="bg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independent learning activities</a:t>
            </a:r>
          </a:p>
          <a:p>
            <a:pPr>
              <a:buClr>
                <a:schemeClr val="bg1"/>
              </a:buClr>
            </a:pPr>
            <a:r>
              <a:rPr lang="en-GB" altLang="en-US" dirty="0">
                <a:solidFill>
                  <a:schemeClr val="bg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group-work and projects </a:t>
            </a:r>
            <a:endParaRPr lang="en-GB" altLang="en-US" dirty="0" smtClean="0">
              <a:solidFill>
                <a:schemeClr val="bg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>
              <a:buClr>
                <a:schemeClr val="bg1"/>
              </a:buClr>
            </a:pPr>
            <a:r>
              <a:rPr lang="en-GB" altLang="en-US" dirty="0" smtClean="0">
                <a:solidFill>
                  <a:schemeClr val="bg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Learning analytics</a:t>
            </a:r>
            <a:endParaRPr lang="en-GB" altLang="en-US" dirty="0">
              <a:solidFill>
                <a:schemeClr val="bg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Rounded Rectangular Callout 2"/>
          <p:cNvSpPr/>
          <p:nvPr/>
        </p:nvSpPr>
        <p:spPr bwMode="auto">
          <a:xfrm>
            <a:off x="5436096" y="4792762"/>
            <a:ext cx="3456384" cy="1588566"/>
          </a:xfrm>
          <a:prstGeom prst="wedgeRoundRectCallout">
            <a:avLst>
              <a:gd name="adj1" fmla="val -33190"/>
              <a:gd name="adj2" fmla="val 71708"/>
              <a:gd name="adj3" fmla="val 16667"/>
            </a:avLst>
          </a:prstGeom>
          <a:solidFill>
            <a:srgbClr val="EAECEE"/>
          </a:solidFill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76200" dir="3600000" algn="ctr" rotWithShape="0">
              <a:schemeClr val="bg1">
                <a:lumMod val="10000"/>
              </a:schemeClr>
            </a:outerShdw>
          </a:effectLst>
          <a:extLst/>
        </p:spPr>
        <p:txBody>
          <a:bodyPr vert="horz" wrap="square" lIns="91440" tIns="7200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10000"/>
                  </a:schemeClr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How many of these features do your modules use? </a:t>
            </a:r>
            <a:endParaRPr lang="en-GB" sz="1800" dirty="0">
              <a:solidFill>
                <a:schemeClr val="bg1">
                  <a:lumMod val="10000"/>
                </a:schemeClr>
              </a:solidFill>
              <a:latin typeface="Lucida Sans" pitchFamily="34" charset="0"/>
              <a:ea typeface="ＭＳ Ｐゴシック" pitchFamily="16" charset="-128"/>
            </a:endParaRPr>
          </a:p>
          <a:p>
            <a:pPr marR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10000"/>
                  </a:schemeClr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What do you do well?</a:t>
            </a:r>
          </a:p>
          <a:p>
            <a:pPr marR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lang="en-GB" sz="1800" dirty="0" smtClean="0">
                <a:solidFill>
                  <a:schemeClr val="bg1">
                    <a:lumMod val="10000"/>
                  </a:schemeClr>
                </a:solidFill>
                <a:latin typeface="Lucida Sans" pitchFamily="34" charset="0"/>
                <a:ea typeface="ＭＳ Ｐゴシック" pitchFamily="16" charset="-128"/>
              </a:rPr>
              <a:t>What could improve?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10000"/>
                </a:schemeClr>
              </a:solidFill>
              <a:effectLst/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522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7355E7-46A4-1240-9722-2D080F764DA0}" type="slidenum">
              <a:rPr lang="en-GB"/>
              <a:pPr/>
              <a:t>14</a:t>
            </a:fld>
            <a:endParaRPr lang="en-GB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Drivers and </a:t>
            </a:r>
            <a:r>
              <a:rPr lang="en-GB" dirty="0" smtClean="0"/>
              <a:t>Benefits of Online/Blended</a:t>
            </a:r>
            <a:endParaRPr lang="en-GB" dirty="0"/>
          </a:p>
        </p:txBody>
      </p:sp>
      <p:sp>
        <p:nvSpPr>
          <p:cNvPr id="342020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457200" indent="-457200">
              <a:lnSpc>
                <a:spcPct val="90000"/>
              </a:lnSpc>
            </a:pPr>
            <a:r>
              <a:rPr lang="en-GB" sz="2000" dirty="0"/>
              <a:t>excellent vehicle for enquiry/research led learning </a:t>
            </a:r>
          </a:p>
          <a:p>
            <a:pPr marL="457200" indent="-457200">
              <a:lnSpc>
                <a:spcPct val="90000"/>
              </a:lnSpc>
            </a:pPr>
            <a:r>
              <a:rPr lang="en-GB" sz="2000" dirty="0"/>
              <a:t>exciting, novel and authentic learning experiences</a:t>
            </a:r>
          </a:p>
          <a:p>
            <a:pPr marL="457200" indent="-457200">
              <a:lnSpc>
                <a:spcPct val="90000"/>
              </a:lnSpc>
            </a:pPr>
            <a:r>
              <a:rPr lang="en-GB" sz="2000" dirty="0" smtClean="0"/>
              <a:t>Online can </a:t>
            </a:r>
            <a:r>
              <a:rPr lang="en-GB" sz="2000" dirty="0"/>
              <a:t>support student centred learning, providing flexibility in</a:t>
            </a:r>
          </a:p>
          <a:p>
            <a:pPr marL="838200" lvl="1" indent="-381000">
              <a:lnSpc>
                <a:spcPct val="90000"/>
              </a:lnSpc>
            </a:pPr>
            <a:r>
              <a:rPr lang="en-GB" sz="1800" dirty="0"/>
              <a:t>time</a:t>
            </a:r>
          </a:p>
          <a:p>
            <a:pPr marL="838200" lvl="1" indent="-381000">
              <a:lnSpc>
                <a:spcPct val="90000"/>
              </a:lnSpc>
            </a:pPr>
            <a:r>
              <a:rPr lang="en-GB" sz="1800" dirty="0"/>
              <a:t>place</a:t>
            </a:r>
          </a:p>
          <a:p>
            <a:pPr marL="838200" lvl="1" indent="-381000">
              <a:lnSpc>
                <a:spcPct val="90000"/>
              </a:lnSpc>
            </a:pPr>
            <a:r>
              <a:rPr lang="en-GB" sz="1800" dirty="0"/>
              <a:t>learning style</a:t>
            </a:r>
          </a:p>
          <a:p>
            <a:pPr marL="838200" lvl="1" indent="-381000">
              <a:lnSpc>
                <a:spcPct val="90000"/>
              </a:lnSpc>
            </a:pPr>
            <a:r>
              <a:rPr lang="en-GB" sz="1800" dirty="0"/>
              <a:t>pedagogic style</a:t>
            </a:r>
          </a:p>
          <a:p>
            <a:pPr marL="457200" indent="-457200">
              <a:lnSpc>
                <a:spcPct val="90000"/>
              </a:lnSpc>
            </a:pPr>
            <a:r>
              <a:rPr lang="en-GB" sz="2000" dirty="0"/>
              <a:t>allow us the opportunity to provide reliable and equitable student support;</a:t>
            </a:r>
          </a:p>
        </p:txBody>
      </p:sp>
      <p:sp>
        <p:nvSpPr>
          <p:cNvPr id="342021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000" dirty="0"/>
              <a:t>ideal for developing and supporting lifelong learners </a:t>
            </a:r>
          </a:p>
          <a:p>
            <a:pPr>
              <a:lnSpc>
                <a:spcPct val="90000"/>
              </a:lnSpc>
            </a:pPr>
            <a:r>
              <a:rPr lang="en-GB" sz="2000" dirty="0"/>
              <a:t>supplements and enhances accessibility of face-to-face learning </a:t>
            </a:r>
          </a:p>
          <a:p>
            <a:pPr>
              <a:lnSpc>
                <a:spcPct val="90000"/>
              </a:lnSpc>
            </a:pPr>
            <a:r>
              <a:rPr lang="en-GB" sz="2000" dirty="0"/>
              <a:t>support assessment and recording of student achievement </a:t>
            </a:r>
          </a:p>
          <a:p>
            <a:pPr>
              <a:lnSpc>
                <a:spcPct val="90000"/>
              </a:lnSpc>
            </a:pPr>
            <a:r>
              <a:rPr lang="en-GB" sz="2000" dirty="0"/>
              <a:t>the opportunity to develop new markets 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after initial cost and effort, e-learning can provide financial and time </a:t>
            </a:r>
            <a:r>
              <a:rPr lang="en-US" sz="2000" dirty="0" smtClean="0"/>
              <a:t>savings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Scalable</a:t>
            </a:r>
            <a:r>
              <a:rPr lang="en-US" sz="2000" dirty="0" smtClean="0"/>
              <a:t> </a:t>
            </a:r>
            <a:endParaRPr lang="en-GB" sz="2000" dirty="0"/>
          </a:p>
        </p:txBody>
      </p:sp>
      <p:sp>
        <p:nvSpPr>
          <p:cNvPr id="2" name="Rounded Rectangular Callout 1"/>
          <p:cNvSpPr/>
          <p:nvPr/>
        </p:nvSpPr>
        <p:spPr bwMode="auto">
          <a:xfrm>
            <a:off x="7416316" y="5877272"/>
            <a:ext cx="1445561" cy="868323"/>
          </a:xfrm>
          <a:prstGeom prst="wedgeRoundRectCallout">
            <a:avLst>
              <a:gd name="adj1" fmla="val -83786"/>
              <a:gd name="adj2" fmla="val -15818"/>
              <a:gd name="adj3" fmla="val 16667"/>
            </a:avLst>
          </a:prstGeom>
          <a:solidFill>
            <a:schemeClr val="tx1">
              <a:lumMod val="20000"/>
              <a:lumOff val="8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So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 why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  <a:ea typeface="ＭＳ Ｐゴシック" pitchFamily="16" charset="-128"/>
              <a:cs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don</a:t>
            </a: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’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t we do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this more?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453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loud 26"/>
          <p:cNvSpPr/>
          <p:nvPr/>
        </p:nvSpPr>
        <p:spPr bwMode="auto">
          <a:xfrm>
            <a:off x="2915816" y="2276649"/>
            <a:ext cx="2016224" cy="2592288"/>
          </a:xfrm>
          <a:prstGeom prst="cloud">
            <a:avLst/>
          </a:prstGeom>
          <a:solidFill>
            <a:schemeClr val="bg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695765" y="6667401"/>
            <a:ext cx="1908175" cy="180975"/>
          </a:xfrm>
        </p:spPr>
        <p:txBody>
          <a:bodyPr/>
          <a:lstStyle/>
          <a:p>
            <a:fld id="{3EB683AB-0D5D-B341-8548-21E70DCAF649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6" name="Rounded Rectangle 5"/>
          <p:cNvSpPr/>
          <p:nvPr/>
        </p:nvSpPr>
        <p:spPr bwMode="auto">
          <a:xfrm>
            <a:off x="3059832" y="2924721"/>
            <a:ext cx="1584176" cy="527804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8F8F8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Information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F8F8F8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Literacy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F8F8F8"/>
              </a:solidFill>
              <a:effectLst/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6624228" y="5336989"/>
            <a:ext cx="1584176" cy="527804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F8F8F8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Networks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8F8F8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(of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rgbClr val="F8F8F8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 People)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F8F8F8"/>
              </a:solidFill>
              <a:effectLst/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6624228" y="4580905"/>
            <a:ext cx="1584176" cy="289441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F8F8F8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Collaboration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F8F8F8"/>
              </a:solidFill>
              <a:effectLst/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4680012" y="5300985"/>
            <a:ext cx="1584176" cy="527804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F8F8F8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Social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8F8F8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Networking</a:t>
            </a:r>
          </a:p>
        </p:txBody>
      </p:sp>
      <p:sp>
        <p:nvSpPr>
          <p:cNvPr id="11" name="Rounded Rectangle 10"/>
          <p:cNvSpPr/>
          <p:nvPr/>
        </p:nvSpPr>
        <p:spPr bwMode="auto">
          <a:xfrm>
            <a:off x="4752020" y="4580905"/>
            <a:ext cx="1656184" cy="289441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8F8F8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Communication</a:t>
            </a:r>
          </a:p>
        </p:txBody>
      </p:sp>
      <p:sp>
        <p:nvSpPr>
          <p:cNvPr id="12" name="Rounded Rectangle 11"/>
          <p:cNvSpPr/>
          <p:nvPr/>
        </p:nvSpPr>
        <p:spPr bwMode="auto">
          <a:xfrm>
            <a:off x="5940152" y="3248757"/>
            <a:ext cx="1584176" cy="766167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F8F8F8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Digital Academic Practices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F8F8F8"/>
              </a:solidFill>
              <a:effectLst/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5940152" y="2528677"/>
            <a:ext cx="1584176" cy="527804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F8F8F8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Digital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 smtClean="0">
                <a:solidFill>
                  <a:srgbClr val="F8F8F8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Workpractices</a:t>
            </a:r>
            <a:endParaRPr lang="en-US" sz="1400" dirty="0">
              <a:solidFill>
                <a:srgbClr val="F8F8F8"/>
              </a:solidFill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827584" y="1664581"/>
            <a:ext cx="1584176" cy="527804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F8F8F8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Beliefs and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8F8F8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Practices</a:t>
            </a:r>
          </a:p>
        </p:txBody>
      </p:sp>
      <p:sp>
        <p:nvSpPr>
          <p:cNvPr id="15" name="Rounded Rectangle 14"/>
          <p:cNvSpPr/>
          <p:nvPr/>
        </p:nvSpPr>
        <p:spPr bwMode="auto">
          <a:xfrm>
            <a:off x="2987824" y="1412553"/>
            <a:ext cx="1476164" cy="527804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F8F8F8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Business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8F8F8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Models</a:t>
            </a:r>
          </a:p>
        </p:txBody>
      </p:sp>
      <p:sp>
        <p:nvSpPr>
          <p:cNvPr id="16" name="Rounded Rectangle 15"/>
          <p:cNvSpPr/>
          <p:nvPr/>
        </p:nvSpPr>
        <p:spPr bwMode="auto">
          <a:xfrm>
            <a:off x="5040052" y="1664581"/>
            <a:ext cx="1584176" cy="527804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F8F8F8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Digital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8F8F8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Citizenship</a:t>
            </a:r>
          </a:p>
        </p:txBody>
      </p:sp>
      <p:sp>
        <p:nvSpPr>
          <p:cNvPr id="17" name="Rounded Rectangle 16"/>
          <p:cNvSpPr/>
          <p:nvPr/>
        </p:nvSpPr>
        <p:spPr bwMode="auto">
          <a:xfrm>
            <a:off x="3095836" y="3788817"/>
            <a:ext cx="1584176" cy="527804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F8F8F8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ICT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F8F8F8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Skills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F8F8F8"/>
              </a:solidFill>
              <a:effectLst/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1115616" y="5300985"/>
            <a:ext cx="1584176" cy="527804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F8F8F8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Media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F8F8F8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Literacy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F8F8F8"/>
              </a:solidFill>
              <a:effectLst/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539552" y="4184861"/>
            <a:ext cx="1584176" cy="527804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8F8F8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Identity and Reputation</a:t>
            </a:r>
          </a:p>
        </p:txBody>
      </p:sp>
      <p:sp>
        <p:nvSpPr>
          <p:cNvPr id="20" name="Rounded Rectangle 19"/>
          <p:cNvSpPr/>
          <p:nvPr/>
        </p:nvSpPr>
        <p:spPr bwMode="auto">
          <a:xfrm>
            <a:off x="395536" y="2744701"/>
            <a:ext cx="1584176" cy="766167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F8F8F8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Street Wisdom on the Digital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8F8F8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Highway</a:t>
            </a:r>
          </a:p>
        </p:txBody>
      </p:sp>
      <p:sp>
        <p:nvSpPr>
          <p:cNvPr id="21" name="Rounded Rectangle 20"/>
          <p:cNvSpPr/>
          <p:nvPr/>
        </p:nvSpPr>
        <p:spPr bwMode="auto">
          <a:xfrm>
            <a:off x="3095836" y="6129077"/>
            <a:ext cx="1584176" cy="527804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F8F8F8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Evaluating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8F8F8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Affordances</a:t>
            </a:r>
          </a:p>
        </p:txBody>
      </p:sp>
      <p:sp>
        <p:nvSpPr>
          <p:cNvPr id="22" name="Curved Down Arrow 21"/>
          <p:cNvSpPr/>
          <p:nvPr/>
        </p:nvSpPr>
        <p:spPr bwMode="auto">
          <a:xfrm>
            <a:off x="5904148" y="4148857"/>
            <a:ext cx="1260140" cy="407484"/>
          </a:xfrm>
          <a:prstGeom prst="curvedDownArrow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23" name="Curved Down Arrow 22"/>
          <p:cNvSpPr/>
          <p:nvPr/>
        </p:nvSpPr>
        <p:spPr bwMode="auto">
          <a:xfrm flipH="1" flipV="1">
            <a:off x="5832140" y="5877049"/>
            <a:ext cx="1224136" cy="360040"/>
          </a:xfrm>
          <a:prstGeom prst="curvedDownArrow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24" name="Up Arrow 23"/>
          <p:cNvSpPr/>
          <p:nvPr/>
        </p:nvSpPr>
        <p:spPr bwMode="auto">
          <a:xfrm>
            <a:off x="5796136" y="4868937"/>
            <a:ext cx="144016" cy="438348"/>
          </a:xfrm>
          <a:prstGeom prst="upArrow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26" name="Up Arrow 25"/>
          <p:cNvSpPr/>
          <p:nvPr/>
        </p:nvSpPr>
        <p:spPr bwMode="auto">
          <a:xfrm flipV="1">
            <a:off x="6984268" y="4868937"/>
            <a:ext cx="180020" cy="504056"/>
          </a:xfrm>
          <a:prstGeom prst="upArrow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164288" y="17169"/>
            <a:ext cx="1979712" cy="28007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Finding,</a:t>
            </a:r>
          </a:p>
          <a:p>
            <a:r>
              <a:rPr lang="en-GB" sz="1600" dirty="0" smtClean="0"/>
              <a:t>evaluating,</a:t>
            </a:r>
          </a:p>
          <a:p>
            <a:r>
              <a:rPr lang="en-GB" sz="1600" dirty="0" smtClean="0"/>
              <a:t>processing,</a:t>
            </a:r>
          </a:p>
          <a:p>
            <a:r>
              <a:rPr lang="en-GB" sz="1600" dirty="0" smtClean="0"/>
              <a:t>organising,</a:t>
            </a:r>
          </a:p>
          <a:p>
            <a:r>
              <a:rPr lang="en-GB" sz="1600" dirty="0" smtClean="0"/>
              <a:t>analysing,</a:t>
            </a:r>
          </a:p>
          <a:p>
            <a:r>
              <a:rPr lang="en-GB" sz="1600" dirty="0"/>
              <a:t>p</a:t>
            </a:r>
            <a:r>
              <a:rPr lang="en-GB" sz="1600" dirty="0" smtClean="0"/>
              <a:t>resenting</a:t>
            </a:r>
          </a:p>
          <a:p>
            <a:endParaRPr lang="en-GB" sz="1600" dirty="0"/>
          </a:p>
          <a:p>
            <a:r>
              <a:rPr lang="en-GB" sz="1600" dirty="0" smtClean="0"/>
              <a:t>Using applications and services</a:t>
            </a:r>
          </a:p>
          <a:p>
            <a:r>
              <a:rPr lang="en-GB" sz="1600" dirty="0" smtClean="0"/>
              <a:t> </a:t>
            </a:r>
            <a:endParaRPr lang="en-US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4826000" y="4402667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439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loud 26"/>
          <p:cNvSpPr/>
          <p:nvPr/>
        </p:nvSpPr>
        <p:spPr bwMode="auto">
          <a:xfrm>
            <a:off x="2915816" y="2276649"/>
            <a:ext cx="2016224" cy="2592288"/>
          </a:xfrm>
          <a:prstGeom prst="cloud">
            <a:avLst/>
          </a:prstGeom>
          <a:solidFill>
            <a:schemeClr val="bg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695765" y="6667401"/>
            <a:ext cx="1908175" cy="180975"/>
          </a:xfrm>
        </p:spPr>
        <p:txBody>
          <a:bodyPr/>
          <a:lstStyle/>
          <a:p>
            <a:fld id="{3EB683AB-0D5D-B341-8548-21E70DCAF649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6" name="Rounded Rectangle 5"/>
          <p:cNvSpPr/>
          <p:nvPr/>
        </p:nvSpPr>
        <p:spPr bwMode="auto">
          <a:xfrm>
            <a:off x="3059832" y="2924721"/>
            <a:ext cx="1584176" cy="527804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8F8F8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Information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F8F8F8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Literacy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F8F8F8"/>
              </a:solidFill>
              <a:effectLst/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6624228" y="5336989"/>
            <a:ext cx="1584176" cy="527804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F8F8F8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Networks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8F8F8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(of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rgbClr val="F8F8F8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 People)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F8F8F8"/>
              </a:solidFill>
              <a:effectLst/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6624228" y="4580905"/>
            <a:ext cx="1584176" cy="289441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F8F8F8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Collaboration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F8F8F8"/>
              </a:solidFill>
              <a:effectLst/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4680012" y="5300985"/>
            <a:ext cx="1584176" cy="527804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F8F8F8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Social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8F8F8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Networking</a:t>
            </a:r>
          </a:p>
        </p:txBody>
      </p:sp>
      <p:sp>
        <p:nvSpPr>
          <p:cNvPr id="11" name="Rounded Rectangle 10"/>
          <p:cNvSpPr/>
          <p:nvPr/>
        </p:nvSpPr>
        <p:spPr bwMode="auto">
          <a:xfrm>
            <a:off x="4752020" y="4580905"/>
            <a:ext cx="1656184" cy="289441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8F8F8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Communication</a:t>
            </a:r>
          </a:p>
        </p:txBody>
      </p:sp>
      <p:sp>
        <p:nvSpPr>
          <p:cNvPr id="12" name="Rounded Rectangle 11"/>
          <p:cNvSpPr/>
          <p:nvPr/>
        </p:nvSpPr>
        <p:spPr bwMode="auto">
          <a:xfrm>
            <a:off x="5940152" y="3248757"/>
            <a:ext cx="1584176" cy="766167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F8F8F8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Digital Academic Practices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F8F8F8"/>
              </a:solidFill>
              <a:effectLst/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5940152" y="2528677"/>
            <a:ext cx="1584176" cy="527804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F8F8F8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Digital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 smtClean="0">
                <a:solidFill>
                  <a:srgbClr val="F8F8F8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Workpractices</a:t>
            </a:r>
            <a:endParaRPr lang="en-US" sz="1400" dirty="0">
              <a:solidFill>
                <a:srgbClr val="F8F8F8"/>
              </a:solidFill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827584" y="1664581"/>
            <a:ext cx="1584176" cy="527804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F8F8F8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Beliefs and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8F8F8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Practices</a:t>
            </a:r>
          </a:p>
        </p:txBody>
      </p:sp>
      <p:sp>
        <p:nvSpPr>
          <p:cNvPr id="15" name="Rounded Rectangle 14"/>
          <p:cNvSpPr/>
          <p:nvPr/>
        </p:nvSpPr>
        <p:spPr bwMode="auto">
          <a:xfrm>
            <a:off x="2987824" y="1412553"/>
            <a:ext cx="1476164" cy="527804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F8F8F8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Business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8F8F8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Models</a:t>
            </a:r>
          </a:p>
        </p:txBody>
      </p:sp>
      <p:sp>
        <p:nvSpPr>
          <p:cNvPr id="16" name="Rounded Rectangle 15"/>
          <p:cNvSpPr/>
          <p:nvPr/>
        </p:nvSpPr>
        <p:spPr bwMode="auto">
          <a:xfrm>
            <a:off x="5040052" y="1664581"/>
            <a:ext cx="1584176" cy="527804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F8F8F8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Digital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8F8F8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Citizenship</a:t>
            </a:r>
          </a:p>
        </p:txBody>
      </p:sp>
      <p:sp>
        <p:nvSpPr>
          <p:cNvPr id="17" name="Rounded Rectangle 16"/>
          <p:cNvSpPr/>
          <p:nvPr/>
        </p:nvSpPr>
        <p:spPr bwMode="auto">
          <a:xfrm>
            <a:off x="3095836" y="3788817"/>
            <a:ext cx="1584176" cy="527804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F8F8F8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ICT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F8F8F8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Skills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F8F8F8"/>
              </a:solidFill>
              <a:effectLst/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1115616" y="5300985"/>
            <a:ext cx="1584176" cy="527804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F8F8F8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Media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F8F8F8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Literacy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F8F8F8"/>
              </a:solidFill>
              <a:effectLst/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539552" y="4184861"/>
            <a:ext cx="1584176" cy="527804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solidFill>
                  <a:srgbClr val="F8F8F8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Identity and Reputation</a:t>
            </a:r>
          </a:p>
        </p:txBody>
      </p:sp>
      <p:sp>
        <p:nvSpPr>
          <p:cNvPr id="20" name="Rounded Rectangle 19"/>
          <p:cNvSpPr/>
          <p:nvPr/>
        </p:nvSpPr>
        <p:spPr bwMode="auto">
          <a:xfrm>
            <a:off x="395536" y="2744701"/>
            <a:ext cx="1584176" cy="766167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F8F8F8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Street Wisdom on the Digital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8F8F8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Highway</a:t>
            </a:r>
          </a:p>
        </p:txBody>
      </p:sp>
      <p:sp>
        <p:nvSpPr>
          <p:cNvPr id="21" name="Rounded Rectangle 20"/>
          <p:cNvSpPr/>
          <p:nvPr/>
        </p:nvSpPr>
        <p:spPr bwMode="auto">
          <a:xfrm>
            <a:off x="3095836" y="6129077"/>
            <a:ext cx="1584176" cy="527804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F8F8F8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Evaluating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8F8F8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Affordances</a:t>
            </a:r>
          </a:p>
        </p:txBody>
      </p:sp>
      <p:sp>
        <p:nvSpPr>
          <p:cNvPr id="22" name="Curved Down Arrow 21"/>
          <p:cNvSpPr/>
          <p:nvPr/>
        </p:nvSpPr>
        <p:spPr bwMode="auto">
          <a:xfrm>
            <a:off x="5904148" y="4148857"/>
            <a:ext cx="1260140" cy="407484"/>
          </a:xfrm>
          <a:prstGeom prst="curvedDownArrow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23" name="Curved Down Arrow 22"/>
          <p:cNvSpPr/>
          <p:nvPr/>
        </p:nvSpPr>
        <p:spPr bwMode="auto">
          <a:xfrm flipH="1" flipV="1">
            <a:off x="5832140" y="5877049"/>
            <a:ext cx="1224136" cy="360040"/>
          </a:xfrm>
          <a:prstGeom prst="curvedDownArrow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24" name="Up Arrow 23"/>
          <p:cNvSpPr/>
          <p:nvPr/>
        </p:nvSpPr>
        <p:spPr bwMode="auto">
          <a:xfrm>
            <a:off x="5796136" y="4868937"/>
            <a:ext cx="144016" cy="438348"/>
          </a:xfrm>
          <a:prstGeom prst="upArrow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26" name="Up Arrow 25"/>
          <p:cNvSpPr/>
          <p:nvPr/>
        </p:nvSpPr>
        <p:spPr bwMode="auto">
          <a:xfrm flipV="1">
            <a:off x="6984268" y="4868937"/>
            <a:ext cx="180020" cy="504056"/>
          </a:xfrm>
          <a:prstGeom prst="upArrow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49369" y="260648"/>
            <a:ext cx="5494631" cy="206210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 algn="l" eaLnBrk="1" hangingPunct="1">
              <a:buFont typeface="Arial"/>
              <a:buChar char="•"/>
            </a:pPr>
            <a:r>
              <a:rPr lang="en-GB" sz="1600" dirty="0"/>
              <a:t>The learner is given the stuff via the network</a:t>
            </a:r>
          </a:p>
          <a:p>
            <a:pPr marL="285750" indent="-285750" algn="l" eaLnBrk="1" hangingPunct="1">
              <a:buFont typeface="Arial"/>
              <a:buChar char="•"/>
            </a:pPr>
            <a:r>
              <a:rPr lang="en-GB" sz="1600" dirty="0"/>
              <a:t>The learner finds stuff on t</a:t>
            </a:r>
            <a:r>
              <a:rPr lang="en-US" sz="1600" dirty="0"/>
              <a:t>he</a:t>
            </a:r>
            <a:r>
              <a:rPr lang="en-GB" sz="1600" dirty="0"/>
              <a:t> network</a:t>
            </a:r>
          </a:p>
          <a:p>
            <a:pPr marL="285750" indent="-285750" algn="l" eaLnBrk="1" hangingPunct="1">
              <a:buFont typeface="Arial"/>
              <a:buChar char="•"/>
            </a:pPr>
            <a:r>
              <a:rPr lang="en-GB" sz="1600" dirty="0"/>
              <a:t>The learner finds stuff from t</a:t>
            </a:r>
            <a:r>
              <a:rPr lang="en-US" sz="1600" dirty="0"/>
              <a:t>he</a:t>
            </a:r>
            <a:r>
              <a:rPr lang="en-GB" sz="1600" dirty="0"/>
              <a:t> network (of people)</a:t>
            </a:r>
          </a:p>
          <a:p>
            <a:pPr marL="285750" indent="-285750" algn="l" eaLnBrk="1" hangingPunct="1">
              <a:buFont typeface="Arial"/>
              <a:buChar char="•"/>
            </a:pPr>
            <a:r>
              <a:rPr lang="en-GB" sz="1600" dirty="0"/>
              <a:t>The learner is part of t</a:t>
            </a:r>
            <a:r>
              <a:rPr lang="en-US" sz="1600" dirty="0"/>
              <a:t>he</a:t>
            </a:r>
            <a:r>
              <a:rPr lang="en-GB" sz="1600" dirty="0"/>
              <a:t> network and contributes</a:t>
            </a:r>
          </a:p>
          <a:p>
            <a:pPr marL="742950" lvl="1" indent="-285750" algn="l" eaLnBrk="1" hangingPunct="1">
              <a:buFont typeface="Arial"/>
              <a:buChar char="•"/>
            </a:pPr>
            <a:r>
              <a:rPr lang="en-US" sz="1600" dirty="0">
                <a:ea typeface="ＭＳ Ｐゴシック" pitchFamily="-123" charset="-128"/>
              </a:rPr>
              <a:t>S</a:t>
            </a:r>
            <a:r>
              <a:rPr lang="en-GB" sz="1600" dirty="0">
                <a:ea typeface="ＭＳ Ｐゴシック" pitchFamily="-123" charset="-128"/>
              </a:rPr>
              <a:t>tuff</a:t>
            </a:r>
          </a:p>
          <a:p>
            <a:pPr marL="742950" lvl="1" indent="-285750" algn="l" eaLnBrk="1" hangingPunct="1">
              <a:buFont typeface="Arial"/>
              <a:buChar char="•"/>
            </a:pPr>
            <a:r>
              <a:rPr lang="en-GB" sz="1600" dirty="0">
                <a:ea typeface="ＭＳ Ｐゴシック" pitchFamily="-123" charset="-128"/>
              </a:rPr>
              <a:t>ontology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21610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5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8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1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4" dur="indefinite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7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0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3" dur="indefinite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" grpId="0"/>
      <p:bldP spid="6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loud 26"/>
          <p:cNvSpPr/>
          <p:nvPr/>
        </p:nvSpPr>
        <p:spPr bwMode="auto">
          <a:xfrm>
            <a:off x="2915816" y="2276649"/>
            <a:ext cx="2016224" cy="2592288"/>
          </a:xfrm>
          <a:prstGeom prst="cloud">
            <a:avLst/>
          </a:prstGeom>
          <a:solidFill>
            <a:schemeClr val="bg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695765" y="6667401"/>
            <a:ext cx="1908175" cy="180975"/>
          </a:xfrm>
        </p:spPr>
        <p:txBody>
          <a:bodyPr/>
          <a:lstStyle/>
          <a:p>
            <a:fld id="{3EB683AB-0D5D-B341-8548-21E70DCAF649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6" name="Rounded Rectangle 5"/>
          <p:cNvSpPr/>
          <p:nvPr/>
        </p:nvSpPr>
        <p:spPr bwMode="auto">
          <a:xfrm>
            <a:off x="3059832" y="2924721"/>
            <a:ext cx="1584176" cy="527804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8F8F8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Information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F8F8F8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Literacy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F8F8F8"/>
              </a:solidFill>
              <a:effectLst/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6624228" y="5336989"/>
            <a:ext cx="1584176" cy="527804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F8F8F8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Networks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8F8F8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(of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rgbClr val="F8F8F8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 People)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F8F8F8"/>
              </a:solidFill>
              <a:effectLst/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6624228" y="4580905"/>
            <a:ext cx="1584176" cy="289441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F8F8F8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Collaboration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F8F8F8"/>
              </a:solidFill>
              <a:effectLst/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4680012" y="5300985"/>
            <a:ext cx="1584176" cy="527804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F8F8F8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Social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8F8F8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Networking</a:t>
            </a:r>
          </a:p>
        </p:txBody>
      </p:sp>
      <p:sp>
        <p:nvSpPr>
          <p:cNvPr id="11" name="Rounded Rectangle 10"/>
          <p:cNvSpPr/>
          <p:nvPr/>
        </p:nvSpPr>
        <p:spPr bwMode="auto">
          <a:xfrm>
            <a:off x="4752020" y="4580905"/>
            <a:ext cx="1656184" cy="289441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8F8F8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Communication</a:t>
            </a:r>
          </a:p>
        </p:txBody>
      </p:sp>
      <p:sp>
        <p:nvSpPr>
          <p:cNvPr id="12" name="Rounded Rectangle 11"/>
          <p:cNvSpPr/>
          <p:nvPr/>
        </p:nvSpPr>
        <p:spPr bwMode="auto">
          <a:xfrm>
            <a:off x="5940152" y="3248757"/>
            <a:ext cx="1584176" cy="766167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F8F8F8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Digital Academic Practices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F8F8F8"/>
              </a:solidFill>
              <a:effectLst/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5940152" y="2528677"/>
            <a:ext cx="1584176" cy="527804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F8F8F8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Digital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 smtClean="0">
                <a:solidFill>
                  <a:srgbClr val="F8F8F8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Workpractices</a:t>
            </a:r>
            <a:endParaRPr lang="en-US" sz="1400" dirty="0">
              <a:solidFill>
                <a:srgbClr val="F8F8F8"/>
              </a:solidFill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827584" y="1664581"/>
            <a:ext cx="1584176" cy="527804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F8F8F8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Beliefs and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8F8F8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Practices</a:t>
            </a:r>
          </a:p>
        </p:txBody>
      </p:sp>
      <p:sp>
        <p:nvSpPr>
          <p:cNvPr id="15" name="Rounded Rectangle 14"/>
          <p:cNvSpPr/>
          <p:nvPr/>
        </p:nvSpPr>
        <p:spPr bwMode="auto">
          <a:xfrm>
            <a:off x="2987824" y="1412553"/>
            <a:ext cx="1476164" cy="527804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F8F8F8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Business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8F8F8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Models</a:t>
            </a:r>
          </a:p>
        </p:txBody>
      </p:sp>
      <p:sp>
        <p:nvSpPr>
          <p:cNvPr id="16" name="Rounded Rectangle 15"/>
          <p:cNvSpPr/>
          <p:nvPr/>
        </p:nvSpPr>
        <p:spPr bwMode="auto">
          <a:xfrm>
            <a:off x="5040052" y="1664581"/>
            <a:ext cx="1584176" cy="527804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F8F8F8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Digital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8F8F8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Citizenship</a:t>
            </a:r>
          </a:p>
        </p:txBody>
      </p:sp>
      <p:sp>
        <p:nvSpPr>
          <p:cNvPr id="17" name="Rounded Rectangle 16"/>
          <p:cNvSpPr/>
          <p:nvPr/>
        </p:nvSpPr>
        <p:spPr bwMode="auto">
          <a:xfrm>
            <a:off x="3095836" y="3788817"/>
            <a:ext cx="1584176" cy="527804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F8F8F8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ICT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F8F8F8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Skills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F8F8F8"/>
              </a:solidFill>
              <a:effectLst/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1187624" y="5265204"/>
            <a:ext cx="1584176" cy="527804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F8F8F8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Media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F8F8F8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Literacy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rgbClr val="F8F8F8"/>
              </a:solidFill>
              <a:effectLst/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539552" y="4184861"/>
            <a:ext cx="1584176" cy="527804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8F8F8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Identity and Reputation</a:t>
            </a:r>
          </a:p>
        </p:txBody>
      </p:sp>
      <p:sp>
        <p:nvSpPr>
          <p:cNvPr id="20" name="Rounded Rectangle 19"/>
          <p:cNvSpPr/>
          <p:nvPr/>
        </p:nvSpPr>
        <p:spPr bwMode="auto">
          <a:xfrm>
            <a:off x="395536" y="2744701"/>
            <a:ext cx="1584176" cy="766167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F8F8F8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Street Wisdom on the Digital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8F8F8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Highway</a:t>
            </a:r>
          </a:p>
        </p:txBody>
      </p:sp>
      <p:sp>
        <p:nvSpPr>
          <p:cNvPr id="21" name="Rounded Rectangle 20"/>
          <p:cNvSpPr/>
          <p:nvPr/>
        </p:nvSpPr>
        <p:spPr bwMode="auto">
          <a:xfrm>
            <a:off x="3095836" y="6129077"/>
            <a:ext cx="1584176" cy="527804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F8F8F8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Evaluating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F8F8F8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Affordances</a:t>
            </a:r>
          </a:p>
        </p:txBody>
      </p:sp>
      <p:sp>
        <p:nvSpPr>
          <p:cNvPr id="22" name="Curved Down Arrow 21"/>
          <p:cNvSpPr/>
          <p:nvPr/>
        </p:nvSpPr>
        <p:spPr bwMode="auto">
          <a:xfrm>
            <a:off x="5904148" y="4148857"/>
            <a:ext cx="1260140" cy="407484"/>
          </a:xfrm>
          <a:prstGeom prst="curvedDownArrow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23" name="Curved Down Arrow 22"/>
          <p:cNvSpPr/>
          <p:nvPr/>
        </p:nvSpPr>
        <p:spPr bwMode="auto">
          <a:xfrm flipH="1" flipV="1">
            <a:off x="5832140" y="5877049"/>
            <a:ext cx="1224136" cy="360040"/>
          </a:xfrm>
          <a:prstGeom prst="curvedDownArrow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24" name="Up Arrow 23"/>
          <p:cNvSpPr/>
          <p:nvPr/>
        </p:nvSpPr>
        <p:spPr bwMode="auto">
          <a:xfrm>
            <a:off x="5796136" y="4868937"/>
            <a:ext cx="144016" cy="438348"/>
          </a:xfrm>
          <a:prstGeom prst="upArrow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26" name="Up Arrow 25"/>
          <p:cNvSpPr/>
          <p:nvPr/>
        </p:nvSpPr>
        <p:spPr bwMode="auto">
          <a:xfrm flipV="1">
            <a:off x="6984268" y="4868937"/>
            <a:ext cx="180020" cy="504056"/>
          </a:xfrm>
          <a:prstGeom prst="upArrow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91580" y="51267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Digital Literacies are the skills needed to live, learn, work, collaborate, influence and lead in the virtual and digital world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56840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5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8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1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4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7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0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3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6" dur="indefinite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8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9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1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2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4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5" dur="indefinite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7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8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1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3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4" dur="indefinite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6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7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" grpId="0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6" grpId="0" animBg="1"/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Support from ILIaD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E4A8B-7CE1-BC4B-9352-78518045172B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395288" y="1773237"/>
            <a:ext cx="8389938" cy="4716463"/>
          </a:xfrm>
        </p:spPr>
        <p:txBody>
          <a:bodyPr/>
          <a:lstStyle/>
          <a:p>
            <a:pPr lvl="0"/>
            <a:r>
              <a:rPr lang="en-GB" dirty="0"/>
              <a:t>C</a:t>
            </a:r>
            <a:r>
              <a:rPr lang="en-GB" dirty="0" smtClean="0"/>
              <a:t>onsultancy </a:t>
            </a:r>
            <a:r>
              <a:rPr lang="en-GB" dirty="0"/>
              <a:t>on </a:t>
            </a:r>
            <a:r>
              <a:rPr lang="en-GB" dirty="0" smtClean="0"/>
              <a:t>and support for learning design;</a:t>
            </a:r>
            <a:endParaRPr lang="en-GB" dirty="0"/>
          </a:p>
          <a:p>
            <a:pPr lvl="0"/>
            <a:r>
              <a:rPr lang="en-GB" dirty="0"/>
              <a:t>Assisting teachers in </a:t>
            </a:r>
            <a:r>
              <a:rPr lang="en-GB" dirty="0" smtClean="0"/>
              <a:t>developing appropriate </a:t>
            </a:r>
            <a:r>
              <a:rPr lang="en-GB" dirty="0"/>
              <a:t>innovative </a:t>
            </a:r>
            <a:r>
              <a:rPr lang="en-GB" dirty="0" smtClean="0"/>
              <a:t>activities;</a:t>
            </a:r>
            <a:endParaRPr lang="en-GB" dirty="0"/>
          </a:p>
          <a:p>
            <a:pPr lvl="0"/>
            <a:r>
              <a:rPr lang="en-GB" dirty="0"/>
              <a:t>J</a:t>
            </a:r>
            <a:r>
              <a:rPr lang="en-GB" dirty="0" smtClean="0"/>
              <a:t>ust</a:t>
            </a:r>
            <a:r>
              <a:rPr lang="en-GB" dirty="0"/>
              <a:t>-in-time support for innovative learning technologies;</a:t>
            </a:r>
          </a:p>
          <a:p>
            <a:pPr lvl="0"/>
            <a:r>
              <a:rPr lang="en-GB" dirty="0"/>
              <a:t>Special interest </a:t>
            </a:r>
            <a:r>
              <a:rPr lang="en-GB" dirty="0" smtClean="0"/>
              <a:t>groups/events for sharing and dissemination;</a:t>
            </a:r>
            <a:endParaRPr lang="en-GB" dirty="0"/>
          </a:p>
          <a:p>
            <a:pPr lvl="0"/>
            <a:r>
              <a:rPr lang="en-GB" dirty="0"/>
              <a:t>I</a:t>
            </a:r>
            <a:r>
              <a:rPr lang="en-GB" dirty="0" smtClean="0"/>
              <a:t>n</a:t>
            </a:r>
            <a:r>
              <a:rPr lang="en-GB" dirty="0"/>
              <a:t>-house events as requested by individual faculties</a:t>
            </a:r>
            <a:r>
              <a:rPr lang="en-GB" dirty="0" smtClean="0"/>
              <a:t>;</a:t>
            </a:r>
            <a:endParaRPr lang="en-GB" dirty="0"/>
          </a:p>
          <a:p>
            <a:pPr lvl="0"/>
            <a:r>
              <a:rPr lang="en-GB" dirty="0"/>
              <a:t>D</a:t>
            </a:r>
            <a:r>
              <a:rPr lang="en-GB" dirty="0" smtClean="0"/>
              <a:t>evelopment </a:t>
            </a:r>
            <a:r>
              <a:rPr lang="en-GB" dirty="0"/>
              <a:t>of </a:t>
            </a:r>
            <a:r>
              <a:rPr lang="en-GB" dirty="0" smtClean="0"/>
              <a:t>Digital Literacies;</a:t>
            </a:r>
            <a:endParaRPr lang="en-GB" dirty="0"/>
          </a:p>
          <a:p>
            <a:pPr lvl="0"/>
            <a:r>
              <a:rPr lang="en-GB" dirty="0" smtClean="0"/>
              <a:t>Producing </a:t>
            </a:r>
            <a:r>
              <a:rPr lang="en-GB" dirty="0"/>
              <a:t>online activities, videos and animations</a:t>
            </a:r>
            <a:r>
              <a:rPr lang="en-GB" dirty="0" smtClean="0"/>
              <a:t>.</a:t>
            </a:r>
            <a:endParaRPr lang="en-GB" sz="3200" dirty="0" smtClean="0"/>
          </a:p>
          <a:p>
            <a:pPr marL="0" lvl="0" indent="0" algn="ctr">
              <a:buNone/>
            </a:pPr>
            <a:r>
              <a:rPr lang="en-GB" sz="3200" dirty="0" smtClean="0"/>
              <a:t>iliad@soton.ac.uk</a:t>
            </a:r>
            <a:endParaRPr lang="en-GB" sz="32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44645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88125" y="6381750"/>
            <a:ext cx="2133600" cy="476250"/>
          </a:xfrm>
          <a:prstGeom prst="rect">
            <a:avLst/>
          </a:prstGeom>
        </p:spPr>
        <p:txBody>
          <a:bodyPr/>
          <a:lstStyle/>
          <a:p>
            <a:fld id="{4330635E-921B-E742-8083-12219C2D814A}" type="slidenum">
              <a:rPr lang="en-GB"/>
              <a:pPr/>
              <a:t>2</a:t>
            </a:fld>
            <a:endParaRPr lang="en-GB"/>
          </a:p>
        </p:txBody>
      </p:sp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purpose of this </a:t>
            </a:r>
            <a:r>
              <a:rPr lang="en-GB" dirty="0" smtClean="0"/>
              <a:t>session</a:t>
            </a:r>
            <a:endParaRPr lang="en-GB" dirty="0"/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000" dirty="0"/>
              <a:t>You will  understand the Southampton perspective on </a:t>
            </a:r>
            <a:r>
              <a:rPr lang="en-GB" sz="2000" dirty="0" smtClean="0"/>
              <a:t>Technology Enhanced Learning (TEL)</a:t>
            </a:r>
          </a:p>
          <a:p>
            <a:r>
              <a:rPr lang="en-GB" sz="2000" dirty="0" smtClean="0"/>
              <a:t>You will be introduced to the different sorts of technologies and their uses or “affordances”</a:t>
            </a:r>
            <a:endParaRPr lang="en-GB" sz="2000" dirty="0"/>
          </a:p>
          <a:p>
            <a:r>
              <a:rPr lang="en-GB" sz="2000" dirty="0"/>
              <a:t>You should know what systems and help are available at </a:t>
            </a:r>
            <a:r>
              <a:rPr lang="en-GB" sz="2000" dirty="0" smtClean="0"/>
              <a:t>Southampton via </a:t>
            </a:r>
            <a:r>
              <a:rPr lang="en-GB" sz="2000" dirty="0" err="1" smtClean="0"/>
              <a:t>iSolutions</a:t>
            </a:r>
            <a:r>
              <a:rPr lang="en-GB" sz="2000" dirty="0" smtClean="0"/>
              <a:t> and </a:t>
            </a:r>
            <a:r>
              <a:rPr lang="en-GB" sz="2000" dirty="0" err="1" smtClean="0"/>
              <a:t>ILIaD</a:t>
            </a:r>
            <a:endParaRPr lang="en-GB" sz="2000" dirty="0" smtClean="0"/>
          </a:p>
          <a:p>
            <a:r>
              <a:rPr lang="en-GB" sz="2000" dirty="0" smtClean="0"/>
              <a:t>You will understand the difference between blended learning and online learning</a:t>
            </a:r>
          </a:p>
          <a:p>
            <a:r>
              <a:rPr lang="en-GB" sz="2000" dirty="0" smtClean="0"/>
              <a:t>Understand the importance of including Digital </a:t>
            </a:r>
            <a:r>
              <a:rPr lang="en-GB" sz="2000" dirty="0" smtClean="0"/>
              <a:t>Literacies </a:t>
            </a:r>
            <a:r>
              <a:rPr lang="en-GB" sz="2000" dirty="0" smtClean="0"/>
              <a:t>in the Curriculum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9074766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6599860-DE3B-674F-8C5C-F63625776C60}" type="slidenum">
              <a:rPr lang="en-GB" sz="1400">
                <a:solidFill>
                  <a:schemeClr val="bg1"/>
                </a:solidFill>
              </a:rPr>
              <a:pPr eaLnBrk="1" hangingPunct="1"/>
              <a:t>3</a:t>
            </a:fld>
            <a:endParaRPr lang="en-GB" sz="1400">
              <a:solidFill>
                <a:schemeClr val="bg1"/>
              </a:solidFill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9532" y="-315416"/>
            <a:ext cx="8426450" cy="1341438"/>
          </a:xfrm>
        </p:spPr>
        <p:txBody>
          <a:bodyPr/>
          <a:lstStyle/>
          <a:p>
            <a:pPr eaLnBrk="1" hangingPunct="1"/>
            <a:r>
              <a:rPr lang="en-GB" dirty="0">
                <a:latin typeface="Georgia"/>
                <a:cs typeface="Georgia"/>
              </a:rPr>
              <a:t>The (revised) Nurnberg Funnel</a:t>
            </a:r>
            <a:endParaRPr lang="en-US" dirty="0">
              <a:latin typeface="Georgia"/>
              <a:cs typeface="Georgia"/>
            </a:endParaRP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557338"/>
            <a:ext cx="2959100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949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0013" y="2492375"/>
            <a:ext cx="2854325" cy="366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-468560" y="5517232"/>
            <a:ext cx="4104456" cy="979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ts val="200"/>
              </a:spcBef>
            </a:pPr>
            <a:r>
              <a:rPr lang="en-GB" sz="1600" dirty="0">
                <a:solidFill>
                  <a:schemeClr val="bg2"/>
                </a:solidFill>
              </a:rPr>
              <a:t>With thanks to James Atherton</a:t>
            </a:r>
          </a:p>
          <a:p>
            <a:pPr eaLnBrk="1" hangingPunct="1">
              <a:spcBef>
                <a:spcPts val="200"/>
              </a:spcBef>
            </a:pPr>
            <a:r>
              <a:rPr lang="en-GB" sz="1600" dirty="0" err="1">
                <a:solidFill>
                  <a:schemeClr val="bg2"/>
                </a:solidFill>
              </a:rPr>
              <a:t>www.learningandteaching.info</a:t>
            </a:r>
            <a:endParaRPr lang="en-GB" sz="1600" dirty="0">
              <a:solidFill>
                <a:schemeClr val="bg2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lang="en-GB" sz="16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558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9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use Technology in Education?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BED88E-1AE0-454C-8838-C53E1511A9ED}" type="slidenum">
              <a:rPr lang="en-GB" smtClean="0"/>
              <a:pPr/>
              <a:t>4</a:t>
            </a:fld>
            <a:endParaRPr lang="en-GB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558178032"/>
              </p:ext>
            </p:extLst>
          </p:nvPr>
        </p:nvGraphicFramePr>
        <p:xfrm>
          <a:off x="1547664" y="213285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67544" y="4725144"/>
            <a:ext cx="720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Any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884368" y="2276872"/>
            <a:ext cx="995735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1400" dirty="0" smtClean="0"/>
              <a:t>Objective</a:t>
            </a:r>
          </a:p>
          <a:p>
            <a:r>
              <a:rPr lang="en-GB" sz="1400" dirty="0" smtClean="0"/>
              <a:t> Tests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943708" y="2708920"/>
            <a:ext cx="721609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1400" dirty="0" smtClean="0"/>
              <a:t>online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293980" y="3068960"/>
            <a:ext cx="862924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1400" dirty="0" smtClean="0"/>
              <a:t>In Class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-4212" y="3573016"/>
            <a:ext cx="1983360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1400" dirty="0" smtClean="0"/>
              <a:t>Learning Differences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1500" y="3969060"/>
            <a:ext cx="1514620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1400" dirty="0" smtClean="0"/>
              <a:t>MOOCs &amp; OERs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-14899" y="4365104"/>
            <a:ext cx="1651288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1400" dirty="0" smtClean="0"/>
              <a:t>Online resources </a:t>
            </a:r>
          </a:p>
          <a:p>
            <a:r>
              <a:rPr lang="en-GB" sz="1400" dirty="0" smtClean="0"/>
              <a:t>/information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59532" y="5085184"/>
            <a:ext cx="1012830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1400" dirty="0" smtClean="0"/>
              <a:t>Any Place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95536" y="5481228"/>
            <a:ext cx="1003625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1400" dirty="0" smtClean="0"/>
              <a:t>Any Time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19972" y="1772816"/>
            <a:ext cx="1539604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1400" dirty="0" smtClean="0"/>
              <a:t>Synchronous </a:t>
            </a:r>
            <a:r>
              <a:rPr lang="en-GB" sz="1400" dirty="0" err="1" smtClean="0"/>
              <a:t>vs</a:t>
            </a:r>
            <a:endParaRPr lang="en-GB" sz="1400" dirty="0" smtClean="0"/>
          </a:p>
          <a:p>
            <a:r>
              <a:rPr lang="en-GB" sz="1400" dirty="0" smtClean="0"/>
              <a:t>Asynchronous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815916" y="1196752"/>
            <a:ext cx="889987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1400" dirty="0" smtClean="0"/>
              <a:t>1:1 or </a:t>
            </a:r>
          </a:p>
          <a:p>
            <a:r>
              <a:rPr lang="en-GB" sz="1400" dirty="0" smtClean="0"/>
              <a:t>1: Many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203848" y="1952836"/>
            <a:ext cx="952342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1400" dirty="0" smtClean="0"/>
              <a:t>Online </a:t>
            </a:r>
          </a:p>
          <a:p>
            <a:r>
              <a:rPr lang="en-GB" sz="1400" dirty="0"/>
              <a:t>P</a:t>
            </a:r>
            <a:r>
              <a:rPr lang="en-GB" sz="1400" dirty="0" smtClean="0"/>
              <a:t>resence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159732" y="2240868"/>
            <a:ext cx="925166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1400" dirty="0" smtClean="0"/>
              <a:t>Portfolio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087724" y="1628800"/>
            <a:ext cx="1241370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1400" dirty="0" smtClean="0"/>
              <a:t>Professional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164288" y="3212976"/>
            <a:ext cx="113906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1400" dirty="0" smtClean="0"/>
              <a:t>Plagiarism</a:t>
            </a:r>
            <a:br>
              <a:rPr lang="en-GB" sz="1400" dirty="0" smtClean="0"/>
            </a:br>
            <a:r>
              <a:rPr lang="en-GB" sz="1400" dirty="0" smtClean="0"/>
              <a:t>Monitoring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064388" y="2852936"/>
            <a:ext cx="803488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1400" dirty="0" err="1" smtClean="0"/>
              <a:t>Handin</a:t>
            </a:r>
            <a:endParaRPr lang="en-GB" sz="1400" dirty="0" smtClean="0"/>
          </a:p>
        </p:txBody>
      </p:sp>
      <p:sp>
        <p:nvSpPr>
          <p:cNvPr id="27" name="TextBox 26"/>
          <p:cNvSpPr txBox="1"/>
          <p:nvPr/>
        </p:nvSpPr>
        <p:spPr>
          <a:xfrm>
            <a:off x="6192180" y="2600908"/>
            <a:ext cx="1149586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1400" dirty="0" err="1" smtClean="0"/>
              <a:t>Groupwork</a:t>
            </a:r>
            <a:endParaRPr lang="en-GB" sz="1400" dirty="0" smtClean="0"/>
          </a:p>
        </p:txBody>
      </p:sp>
      <p:sp>
        <p:nvSpPr>
          <p:cNvPr id="28" name="TextBox 27"/>
          <p:cNvSpPr txBox="1"/>
          <p:nvPr/>
        </p:nvSpPr>
        <p:spPr>
          <a:xfrm>
            <a:off x="6120172" y="1952836"/>
            <a:ext cx="1733517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1400" dirty="0" smtClean="0"/>
              <a:t>Personal Learning </a:t>
            </a:r>
          </a:p>
          <a:p>
            <a:r>
              <a:rPr lang="en-GB" sz="1400" dirty="0" smtClean="0"/>
              <a:t>Networks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976156" y="1592796"/>
            <a:ext cx="686544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1400" dirty="0" smtClean="0"/>
              <a:t>Social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812360" y="5049180"/>
            <a:ext cx="1211615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 smtClean="0"/>
              <a:t>Video</a:t>
            </a:r>
            <a:br>
              <a:rPr lang="en-GB" dirty="0" smtClean="0"/>
            </a:br>
            <a:r>
              <a:rPr lang="en-GB" dirty="0" smtClean="0"/>
              <a:t>Music</a:t>
            </a:r>
          </a:p>
          <a:p>
            <a:r>
              <a:rPr lang="en-GB" dirty="0" smtClean="0"/>
              <a:t>Documents</a:t>
            </a:r>
            <a:br>
              <a:rPr lang="en-GB" dirty="0" smtClean="0"/>
            </a:br>
            <a:r>
              <a:rPr lang="en-GB" dirty="0" smtClean="0"/>
              <a:t>Pictures</a:t>
            </a:r>
            <a:br>
              <a:rPr lang="en-GB" dirty="0" smtClean="0"/>
            </a:br>
            <a:r>
              <a:rPr lang="en-GB" dirty="0" smtClean="0"/>
              <a:t>Graphics</a:t>
            </a:r>
          </a:p>
          <a:p>
            <a:r>
              <a:rPr lang="en-GB" dirty="0" smtClean="0"/>
              <a:t>Visualisations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751393" y="4149080"/>
            <a:ext cx="118125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 smtClean="0"/>
              <a:t>Design Tools</a:t>
            </a:r>
            <a:br>
              <a:rPr lang="en-GB" dirty="0" smtClean="0"/>
            </a:br>
            <a:r>
              <a:rPr lang="en-GB" dirty="0" smtClean="0"/>
              <a:t>Simulations</a:t>
            </a:r>
            <a:br>
              <a:rPr lang="en-GB" dirty="0" smtClean="0"/>
            </a:br>
            <a:r>
              <a:rPr lang="en-GB" dirty="0" smtClean="0"/>
              <a:t>Stats</a:t>
            </a:r>
            <a:br>
              <a:rPr lang="en-GB" dirty="0" smtClean="0"/>
            </a:br>
            <a:r>
              <a:rPr lang="en-GB" dirty="0" smtClean="0"/>
              <a:t>Text Analysis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091089" y="3789040"/>
            <a:ext cx="1043425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1400" dirty="0" smtClean="0"/>
              <a:t>Formative </a:t>
            </a:r>
          </a:p>
        </p:txBody>
      </p:sp>
      <p:cxnSp>
        <p:nvCxnSpPr>
          <p:cNvPr id="36" name="Straight Connector 35"/>
          <p:cNvCxnSpPr>
            <a:stCxn id="19" idx="3"/>
          </p:cNvCxnSpPr>
          <p:nvPr/>
        </p:nvCxnSpPr>
        <p:spPr bwMode="auto">
          <a:xfrm flipV="1">
            <a:off x="1399161" y="5517232"/>
            <a:ext cx="148503" cy="11788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Straight Connector 37"/>
          <p:cNvCxnSpPr>
            <a:stCxn id="18" idx="3"/>
          </p:cNvCxnSpPr>
          <p:nvPr/>
        </p:nvCxnSpPr>
        <p:spPr bwMode="auto">
          <a:xfrm>
            <a:off x="1372362" y="5239073"/>
            <a:ext cx="175302" cy="621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Straight Connector 41"/>
          <p:cNvCxnSpPr/>
          <p:nvPr/>
        </p:nvCxnSpPr>
        <p:spPr bwMode="auto">
          <a:xfrm>
            <a:off x="7632340" y="5445224"/>
            <a:ext cx="194320" cy="143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Straight Connector 42"/>
          <p:cNvCxnSpPr>
            <a:stCxn id="17" idx="3"/>
          </p:cNvCxnSpPr>
          <p:nvPr/>
        </p:nvCxnSpPr>
        <p:spPr bwMode="auto">
          <a:xfrm flipV="1">
            <a:off x="1636389" y="4581128"/>
            <a:ext cx="127299" cy="455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Straight Connector 45"/>
          <p:cNvCxnSpPr/>
          <p:nvPr/>
        </p:nvCxnSpPr>
        <p:spPr bwMode="auto">
          <a:xfrm>
            <a:off x="3059832" y="2528900"/>
            <a:ext cx="144016" cy="2160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Straight Connector 46"/>
          <p:cNvCxnSpPr/>
          <p:nvPr/>
        </p:nvCxnSpPr>
        <p:spPr bwMode="auto">
          <a:xfrm>
            <a:off x="2663788" y="2996952"/>
            <a:ext cx="72008" cy="1800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Straight Connector 47"/>
          <p:cNvCxnSpPr/>
          <p:nvPr/>
        </p:nvCxnSpPr>
        <p:spPr bwMode="auto">
          <a:xfrm>
            <a:off x="2159732" y="3320988"/>
            <a:ext cx="180020" cy="14401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Straight Connector 48"/>
          <p:cNvCxnSpPr/>
          <p:nvPr/>
        </p:nvCxnSpPr>
        <p:spPr bwMode="auto">
          <a:xfrm>
            <a:off x="1979712" y="3861048"/>
            <a:ext cx="72008" cy="1800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Straight Connector 49"/>
          <p:cNvCxnSpPr>
            <a:stCxn id="16" idx="3"/>
          </p:cNvCxnSpPr>
          <p:nvPr/>
        </p:nvCxnSpPr>
        <p:spPr bwMode="auto">
          <a:xfrm>
            <a:off x="1586120" y="4122949"/>
            <a:ext cx="177568" cy="981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Straight Connector 60"/>
          <p:cNvCxnSpPr/>
          <p:nvPr/>
        </p:nvCxnSpPr>
        <p:spPr bwMode="auto">
          <a:xfrm flipH="1">
            <a:off x="5868144" y="1880828"/>
            <a:ext cx="216024" cy="7200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Straight Connector 61"/>
          <p:cNvCxnSpPr>
            <a:stCxn id="27" idx="1"/>
          </p:cNvCxnSpPr>
          <p:nvPr/>
        </p:nvCxnSpPr>
        <p:spPr bwMode="auto">
          <a:xfrm flipH="1">
            <a:off x="6012160" y="2754797"/>
            <a:ext cx="180020" cy="13414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Straight Connector 62"/>
          <p:cNvCxnSpPr>
            <a:stCxn id="20" idx="2"/>
          </p:cNvCxnSpPr>
          <p:nvPr/>
        </p:nvCxnSpPr>
        <p:spPr bwMode="auto">
          <a:xfrm flipH="1">
            <a:off x="4860032" y="2296036"/>
            <a:ext cx="229742" cy="888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Straight Connector 63"/>
          <p:cNvCxnSpPr>
            <a:stCxn id="21" idx="2"/>
          </p:cNvCxnSpPr>
          <p:nvPr/>
        </p:nvCxnSpPr>
        <p:spPr bwMode="auto">
          <a:xfrm>
            <a:off x="4260910" y="1719972"/>
            <a:ext cx="23058" cy="6649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Straight Connector 64"/>
          <p:cNvCxnSpPr>
            <a:stCxn id="22" idx="2"/>
          </p:cNvCxnSpPr>
          <p:nvPr/>
        </p:nvCxnSpPr>
        <p:spPr bwMode="auto">
          <a:xfrm flipH="1">
            <a:off x="3671900" y="2476056"/>
            <a:ext cx="8119" cy="12485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Straight Connector 65"/>
          <p:cNvCxnSpPr/>
          <p:nvPr/>
        </p:nvCxnSpPr>
        <p:spPr bwMode="auto">
          <a:xfrm>
            <a:off x="3131840" y="1952836"/>
            <a:ext cx="72008" cy="68407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Connector 79"/>
          <p:cNvCxnSpPr/>
          <p:nvPr/>
        </p:nvCxnSpPr>
        <p:spPr bwMode="auto">
          <a:xfrm>
            <a:off x="6876256" y="3717032"/>
            <a:ext cx="1238436" cy="2303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Straight Connector 80"/>
          <p:cNvCxnSpPr/>
          <p:nvPr/>
        </p:nvCxnSpPr>
        <p:spPr bwMode="auto">
          <a:xfrm>
            <a:off x="6876256" y="3465004"/>
            <a:ext cx="266328" cy="143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Straight Connector 81"/>
          <p:cNvCxnSpPr/>
          <p:nvPr/>
        </p:nvCxnSpPr>
        <p:spPr bwMode="auto">
          <a:xfrm flipV="1">
            <a:off x="6840252" y="3011252"/>
            <a:ext cx="1238436" cy="2017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V="1">
            <a:off x="6840252" y="2744924"/>
            <a:ext cx="1008112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Straight Connector 83"/>
          <p:cNvCxnSpPr/>
          <p:nvPr/>
        </p:nvCxnSpPr>
        <p:spPr bwMode="auto">
          <a:xfrm flipH="1">
            <a:off x="5976156" y="2492896"/>
            <a:ext cx="144016" cy="1080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Straight Connector 90"/>
          <p:cNvCxnSpPr/>
          <p:nvPr/>
        </p:nvCxnSpPr>
        <p:spPr bwMode="auto">
          <a:xfrm>
            <a:off x="7416316" y="4329100"/>
            <a:ext cx="338336" cy="1943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58159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2" grpId="0" animBg="1"/>
      <p:bldP spid="33" grpId="0" animBg="1"/>
      <p:bldP spid="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Drivers for change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University strategy (Vision 20:20)</a:t>
            </a:r>
          </a:p>
          <a:p>
            <a:r>
              <a:rPr lang="en-GB" dirty="0" smtClean="0"/>
              <a:t>Increasing student numbers</a:t>
            </a:r>
          </a:p>
          <a:p>
            <a:r>
              <a:rPr lang="en-GB" dirty="0" smtClean="0"/>
              <a:t>Improving student experience (£9000 - NSS)</a:t>
            </a:r>
            <a:endParaRPr lang="en-GB" dirty="0"/>
          </a:p>
          <a:p>
            <a:r>
              <a:rPr lang="en-GB" dirty="0" smtClean="0"/>
              <a:t>Controlling teaching load (research grants)</a:t>
            </a:r>
          </a:p>
          <a:p>
            <a:r>
              <a:rPr lang="en-GB" dirty="0" smtClean="0"/>
              <a:t>Technological environment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BED88E-1AE0-454C-8838-C53E1511A9ED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6585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What are the key factors in selecting technologies to support learning?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is the educational objective?</a:t>
            </a:r>
          </a:p>
          <a:p>
            <a:r>
              <a:rPr lang="en-GB" dirty="0"/>
              <a:t>What technologies are </a:t>
            </a:r>
            <a:r>
              <a:rPr lang="en-GB" dirty="0" smtClean="0"/>
              <a:t>available?</a:t>
            </a:r>
          </a:p>
          <a:p>
            <a:r>
              <a:rPr lang="en-GB" dirty="0" smtClean="0"/>
              <a:t>What </a:t>
            </a:r>
            <a:r>
              <a:rPr lang="en-GB" dirty="0"/>
              <a:t>about costs, support and sustainability? </a:t>
            </a:r>
          </a:p>
          <a:p>
            <a:r>
              <a:rPr lang="en-GB" dirty="0"/>
              <a:t>What are the benefits and barriers for your students?</a:t>
            </a:r>
          </a:p>
          <a:p>
            <a:r>
              <a:rPr lang="en-GB" dirty="0"/>
              <a:t>What are the benefits and barriers for you?</a:t>
            </a:r>
          </a:p>
          <a:p>
            <a:r>
              <a:rPr lang="en-GB" dirty="0"/>
              <a:t>How can its use be evaluated?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B998EA-F909-0D48-855B-6A56FA75F255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620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58775" y="0"/>
            <a:ext cx="8426450" cy="872716"/>
          </a:xfrm>
        </p:spPr>
        <p:txBody>
          <a:bodyPr/>
          <a:lstStyle/>
          <a:p>
            <a:r>
              <a:rPr lang="en-GB" smtClean="0"/>
              <a:t>Learning Technologies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BED88E-1AE0-454C-8838-C53E1511A9ED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8" name="Rectangle 7"/>
          <p:cNvSpPr/>
          <p:nvPr/>
        </p:nvSpPr>
        <p:spPr bwMode="auto">
          <a:xfrm>
            <a:off x="395536" y="944724"/>
            <a:ext cx="4896544" cy="5076564"/>
          </a:xfrm>
          <a:prstGeom prst="rect">
            <a:avLst/>
          </a:prstGeom>
          <a:solidFill>
            <a:schemeClr val="accent2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1175556"/>
            <a:ext cx="1474267" cy="31932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auto">
          <a:xfrm>
            <a:off x="683568" y="1175556"/>
            <a:ext cx="2088232" cy="1926214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none" lIns="54000" tIns="36000" rIns="54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Blackboard</a:t>
            </a:r>
            <a:endParaRPr lang="en-GB" b="1" dirty="0">
              <a:solidFill>
                <a:schemeClr val="tx1"/>
              </a:solidFill>
              <a:latin typeface="Lucida Sans" pitchFamily="34" charset="0"/>
              <a:ea typeface="ＭＳ Ｐゴシック" pitchFamily="16" charset="-128"/>
              <a:cs typeface="Arial" charset="0"/>
            </a:endParaRP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Structured</a:t>
            </a:r>
            <a:r>
              <a:rPr kumimoji="0" lang="en-GB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 resources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Discussion forums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dirty="0" smtClean="0">
                <a:solidFill>
                  <a:schemeClr val="tx1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Individual &amp; class blogs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Wikis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dirty="0" smtClean="0">
                <a:solidFill>
                  <a:schemeClr val="tx1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Groups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dirty="0" smtClean="0">
                <a:solidFill>
                  <a:schemeClr val="tx1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MCQ tests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dirty="0" smtClean="0">
                <a:solidFill>
                  <a:schemeClr val="tx1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Online submission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Self</a:t>
            </a:r>
            <a:r>
              <a:rPr kumimoji="0" lang="en-GB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 &amp; peer assessment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baseline="0" dirty="0" smtClean="0">
                <a:solidFill>
                  <a:schemeClr val="tx1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Tracking</a:t>
            </a:r>
            <a:r>
              <a:rPr lang="en-GB" dirty="0" smtClean="0">
                <a:solidFill>
                  <a:schemeClr val="tx1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 and alerts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83568" y="3252738"/>
            <a:ext cx="2088232" cy="2008388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none" lIns="54000" tIns="36000" rIns="54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eFolio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dirty="0" smtClean="0">
                <a:solidFill>
                  <a:schemeClr val="tx1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Student </a:t>
            </a:r>
            <a:r>
              <a:rPr lang="en-GB" dirty="0" err="1" smtClean="0">
                <a:solidFill>
                  <a:schemeClr val="tx1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ePortfolios</a:t>
            </a:r>
            <a:endParaRPr lang="en-GB" dirty="0" smtClean="0">
              <a:solidFill>
                <a:schemeClr val="tx1"/>
              </a:solidFill>
              <a:latin typeface="Lucida Sans" pitchFamily="34" charset="0"/>
              <a:ea typeface="ＭＳ Ｐゴシック" pitchFamily="16" charset="-128"/>
              <a:cs typeface="Arial" charset="0"/>
            </a:endParaRP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dirty="0" smtClean="0">
                <a:solidFill>
                  <a:schemeClr val="tx1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Tutor dashboard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dirty="0" smtClean="0">
                <a:solidFill>
                  <a:schemeClr val="tx1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Module websites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dirty="0" smtClean="0">
                <a:solidFill>
                  <a:schemeClr val="tx1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Module evaluation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dirty="0" smtClean="0">
                <a:solidFill>
                  <a:schemeClr val="tx1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Skills and competencies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dirty="0" smtClean="0">
                <a:solidFill>
                  <a:schemeClr val="tx1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Badges &amp; achievements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dirty="0" smtClean="0">
                <a:solidFill>
                  <a:schemeClr val="tx1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Student registers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dirty="0" smtClean="0">
                <a:solidFill>
                  <a:schemeClr val="tx1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Anonymous feedback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dirty="0" smtClean="0">
                <a:solidFill>
                  <a:schemeClr val="tx1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Module text messages</a:t>
            </a:r>
            <a:endParaRPr lang="en-GB" dirty="0">
              <a:solidFill>
                <a:schemeClr val="tx1"/>
              </a:solidFill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949923" y="1571600"/>
            <a:ext cx="2088232" cy="1188132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none" lIns="54000" tIns="36000" rIns="54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Panopto</a:t>
            </a:r>
            <a:endParaRPr lang="en-GB" b="1" dirty="0">
              <a:solidFill>
                <a:schemeClr val="tx1"/>
              </a:solidFill>
              <a:latin typeface="Lucida Sans" pitchFamily="34" charset="0"/>
              <a:ea typeface="ＭＳ Ｐゴシック" pitchFamily="16" charset="-128"/>
              <a:cs typeface="Arial" charset="0"/>
            </a:endParaRP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GB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Screen+audio</a:t>
            </a: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 recording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dirty="0" smtClean="0">
                <a:solidFill>
                  <a:schemeClr val="tx1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Webcam or </a:t>
            </a:r>
            <a:r>
              <a:rPr lang="en-GB" dirty="0" err="1" smtClean="0">
                <a:solidFill>
                  <a:schemeClr val="tx1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visualiser</a:t>
            </a:r>
            <a:endParaRPr lang="en-GB" dirty="0" smtClean="0">
              <a:solidFill>
                <a:schemeClr val="tx1"/>
              </a:solidFill>
              <a:latin typeface="Lucida Sans" pitchFamily="34" charset="0"/>
              <a:ea typeface="ＭＳ Ｐゴシック" pitchFamily="16" charset="-128"/>
              <a:cs typeface="Arial" charset="0"/>
            </a:endParaRP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dirty="0" smtClean="0">
                <a:solidFill>
                  <a:schemeClr val="tx1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Editing &amp; versions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Controlled</a:t>
            </a:r>
            <a:r>
              <a:rPr kumimoji="0" lang="en-GB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 access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dirty="0" smtClean="0">
                <a:solidFill>
                  <a:schemeClr val="tx1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Live streaming</a:t>
            </a:r>
            <a:endParaRPr kumimoji="0" lang="en-GB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949923" y="2858743"/>
            <a:ext cx="2088232" cy="486054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none" lIns="54000" tIns="36000" rIns="54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Questionmark</a:t>
            </a:r>
            <a:r>
              <a: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 Perception</a:t>
            </a:r>
            <a:endParaRPr lang="en-GB" b="1" dirty="0">
              <a:solidFill>
                <a:schemeClr val="tx1"/>
              </a:solidFill>
              <a:latin typeface="Lucida Sans" pitchFamily="34" charset="0"/>
              <a:ea typeface="ＭＳ Ｐゴシック" pitchFamily="16" charset="-128"/>
              <a:cs typeface="Arial" charset="0"/>
            </a:endParaRP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Secure MCQ exams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2940661" y="3483006"/>
            <a:ext cx="2088232" cy="807358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none" lIns="54000" tIns="36000" rIns="54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eAssignment &amp; Turnitin</a:t>
            </a:r>
            <a:endParaRPr lang="en-GB" b="1" dirty="0">
              <a:solidFill>
                <a:schemeClr val="tx1"/>
              </a:solidFill>
              <a:latin typeface="Lucida Sans" pitchFamily="34" charset="0"/>
              <a:ea typeface="ＭＳ Ｐゴシック" pitchFamily="16" charset="-128"/>
              <a:cs typeface="Arial" charset="0"/>
            </a:endParaRP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Online submission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dirty="0" smtClean="0">
                <a:solidFill>
                  <a:schemeClr val="tx1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Online marking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Plagiarism deterrence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2939572" y="4437112"/>
            <a:ext cx="2088232" cy="669268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none" lIns="54000" tIns="36000" rIns="54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Adobe Connect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dirty="0" smtClean="0">
                <a:solidFill>
                  <a:schemeClr val="tx1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Virtual meeting rooms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dirty="0" smtClean="0">
                <a:solidFill>
                  <a:schemeClr val="tx1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Meeting recordings</a:t>
            </a:r>
            <a:endParaRPr lang="en-GB" dirty="0">
              <a:solidFill>
                <a:schemeClr val="tx1"/>
              </a:solidFill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67855" y="5412094"/>
            <a:ext cx="2088232" cy="486054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none" lIns="54000" tIns="36000" rIns="54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Turning Point zappers</a:t>
            </a:r>
            <a:endParaRPr lang="en-GB" b="1" dirty="0">
              <a:solidFill>
                <a:schemeClr val="tx1"/>
              </a:solidFill>
              <a:latin typeface="Lucida Sans" pitchFamily="34" charset="0"/>
              <a:ea typeface="ＭＳ Ｐゴシック" pitchFamily="16" charset="-128"/>
              <a:cs typeface="Arial" charset="0"/>
            </a:endParaRP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GB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In-class quizzes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949923" y="5228880"/>
            <a:ext cx="2088232" cy="669268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none" lIns="54000" tIns="36000" rIns="54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EdShare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dirty="0" smtClean="0">
                <a:solidFill>
                  <a:schemeClr val="tx1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Resource sharing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dirty="0" smtClean="0">
                <a:solidFill>
                  <a:schemeClr val="tx1"/>
                </a:solidFill>
                <a:latin typeface="Lucida Sans" pitchFamily="34" charset="0"/>
                <a:ea typeface="ＭＳ Ｐゴシック" pitchFamily="16" charset="-128"/>
                <a:cs typeface="Arial" charset="0"/>
              </a:rPr>
              <a:t>Collections and tagging</a:t>
            </a:r>
            <a:endParaRPr lang="en-GB" dirty="0">
              <a:solidFill>
                <a:schemeClr val="tx1"/>
              </a:solidFill>
              <a:latin typeface="Lucida Sans" pitchFamily="34" charset="0"/>
              <a:ea typeface="ＭＳ Ｐゴシック" pitchFamily="16" charset="-128"/>
              <a:cs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5436096" y="944724"/>
            <a:ext cx="3348372" cy="5076564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72000" tIns="72000" rIns="7200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rgbClr val="F8F8F8"/>
                </a:solidFill>
                <a:effectLst/>
                <a:latin typeface="Lucida Sans" pitchFamily="34" charset="0"/>
                <a:ea typeface="ＭＳ Ｐゴシック" pitchFamily="16" charset="-128"/>
                <a:cs typeface="Arial" charset="0"/>
              </a:rPr>
              <a:t>The Web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616116" y="1571600"/>
            <a:ext cx="298833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rgbClr val="F8F8F8"/>
                </a:solidFill>
              </a:rPr>
              <a:t>Facebook</a:t>
            </a:r>
          </a:p>
          <a:p>
            <a:r>
              <a:rPr lang="en-GB" sz="1600" dirty="0" smtClean="0">
                <a:solidFill>
                  <a:srgbClr val="F8F8F8"/>
                </a:solidFill>
              </a:rPr>
              <a:t>Twitter</a:t>
            </a:r>
          </a:p>
          <a:p>
            <a:r>
              <a:rPr lang="en-GB" sz="1600" dirty="0" smtClean="0">
                <a:solidFill>
                  <a:srgbClr val="F8F8F8"/>
                </a:solidFill>
              </a:rPr>
              <a:t>Skype</a:t>
            </a:r>
          </a:p>
          <a:p>
            <a:r>
              <a:rPr lang="en-GB" sz="1600" dirty="0" smtClean="0">
                <a:solidFill>
                  <a:srgbClr val="F8F8F8"/>
                </a:solidFill>
              </a:rPr>
              <a:t>Flickr</a:t>
            </a:r>
          </a:p>
          <a:p>
            <a:r>
              <a:rPr lang="en-GB" sz="1600" dirty="0" err="1" smtClean="0">
                <a:solidFill>
                  <a:srgbClr val="F8F8F8"/>
                </a:solidFill>
              </a:rPr>
              <a:t>Slideshare</a:t>
            </a:r>
            <a:endParaRPr lang="en-GB" sz="1600" dirty="0" smtClean="0">
              <a:solidFill>
                <a:srgbClr val="F8F8F8"/>
              </a:solidFill>
            </a:endParaRPr>
          </a:p>
          <a:p>
            <a:r>
              <a:rPr lang="en-GB" sz="1600" dirty="0" err="1" smtClean="0">
                <a:solidFill>
                  <a:srgbClr val="F8F8F8"/>
                </a:solidFill>
              </a:rPr>
              <a:t>Prezzi</a:t>
            </a:r>
            <a:endParaRPr lang="en-GB" sz="1600" dirty="0" smtClean="0">
              <a:solidFill>
                <a:srgbClr val="F8F8F8"/>
              </a:solidFill>
            </a:endParaRPr>
          </a:p>
          <a:p>
            <a:r>
              <a:rPr lang="en-GB" sz="1600" dirty="0" smtClean="0">
                <a:solidFill>
                  <a:srgbClr val="F8F8F8"/>
                </a:solidFill>
              </a:rPr>
              <a:t>YouTube</a:t>
            </a:r>
          </a:p>
          <a:p>
            <a:r>
              <a:rPr lang="en-GB" sz="1600" dirty="0" err="1" smtClean="0">
                <a:solidFill>
                  <a:srgbClr val="F8F8F8"/>
                </a:solidFill>
              </a:rPr>
              <a:t>Screenr</a:t>
            </a:r>
            <a:endParaRPr lang="en-GB" sz="1600" dirty="0" smtClean="0">
              <a:solidFill>
                <a:srgbClr val="F8F8F8"/>
              </a:solidFill>
            </a:endParaRPr>
          </a:p>
          <a:p>
            <a:r>
              <a:rPr lang="en-GB" sz="1600" dirty="0" smtClean="0">
                <a:solidFill>
                  <a:srgbClr val="F8F8F8"/>
                </a:solidFill>
              </a:rPr>
              <a:t>Google Docs</a:t>
            </a:r>
          </a:p>
          <a:p>
            <a:r>
              <a:rPr lang="en-GB" sz="1600" dirty="0" smtClean="0">
                <a:solidFill>
                  <a:srgbClr val="F8F8F8"/>
                </a:solidFill>
              </a:rPr>
              <a:t>Google Maps</a:t>
            </a:r>
          </a:p>
          <a:p>
            <a:r>
              <a:rPr lang="en-GB" sz="1600" dirty="0" smtClean="0">
                <a:solidFill>
                  <a:srgbClr val="F8F8F8"/>
                </a:solidFill>
              </a:rPr>
              <a:t>WordPress</a:t>
            </a:r>
          </a:p>
          <a:p>
            <a:r>
              <a:rPr lang="en-GB" sz="1600" dirty="0" smtClean="0">
                <a:solidFill>
                  <a:srgbClr val="F8F8F8"/>
                </a:solidFill>
              </a:rPr>
              <a:t>Piazza</a:t>
            </a:r>
          </a:p>
          <a:p>
            <a:r>
              <a:rPr lang="en-GB" sz="1600" dirty="0" err="1" smtClean="0">
                <a:solidFill>
                  <a:srgbClr val="F8F8F8"/>
                </a:solidFill>
              </a:rPr>
              <a:t>MindMeister</a:t>
            </a:r>
            <a:endParaRPr lang="en-GB" sz="1600" dirty="0" smtClean="0">
              <a:solidFill>
                <a:srgbClr val="F8F8F8"/>
              </a:solidFill>
            </a:endParaRPr>
          </a:p>
          <a:p>
            <a:r>
              <a:rPr lang="en-GB" sz="1600" dirty="0" err="1" smtClean="0">
                <a:solidFill>
                  <a:srgbClr val="F8F8F8"/>
                </a:solidFill>
              </a:rPr>
              <a:t>Padlet</a:t>
            </a:r>
            <a:endParaRPr lang="en-GB" sz="1600" dirty="0" smtClean="0">
              <a:solidFill>
                <a:srgbClr val="F8F8F8"/>
              </a:solidFill>
            </a:endParaRPr>
          </a:p>
          <a:p>
            <a:r>
              <a:rPr lang="en-GB" sz="1600" dirty="0" err="1" smtClean="0">
                <a:solidFill>
                  <a:srgbClr val="F8F8F8"/>
                </a:solidFill>
              </a:rPr>
              <a:t>ThingLink</a:t>
            </a:r>
            <a:endParaRPr lang="en-GB" sz="1600" dirty="0" smtClean="0">
              <a:solidFill>
                <a:srgbClr val="F8F8F8"/>
              </a:solidFill>
            </a:endParaRPr>
          </a:p>
          <a:p>
            <a:r>
              <a:rPr lang="en-GB" sz="1600" dirty="0" err="1" smtClean="0">
                <a:solidFill>
                  <a:srgbClr val="F8F8F8"/>
                </a:solidFill>
              </a:rPr>
              <a:t>TikiToki</a:t>
            </a:r>
            <a:endParaRPr lang="en-GB" sz="1600" dirty="0" smtClean="0">
              <a:solidFill>
                <a:srgbClr val="F8F8F8"/>
              </a:solidFill>
            </a:endParaRPr>
          </a:p>
          <a:p>
            <a:r>
              <a:rPr lang="en-GB" sz="1600" dirty="0" smtClean="0">
                <a:solidFill>
                  <a:srgbClr val="F8F8F8"/>
                </a:solidFill>
              </a:rPr>
              <a:t>…</a:t>
            </a:r>
          </a:p>
          <a:p>
            <a:pPr marL="182563" indent="-182563" algn="l">
              <a:buFont typeface="Arial" panose="020B0604020202020204" pitchFamily="34" charset="0"/>
              <a:buChar char="•"/>
            </a:pPr>
            <a:endParaRPr lang="en-GB" sz="1600" dirty="0" err="1" smtClean="0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9065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6EBED88E-1AE0-454C-8838-C53E1511A9ED}" type="slidenum">
              <a:rPr lang="en-GB" smtClean="0"/>
              <a:pPr/>
              <a:t>8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306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132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88125" y="6381750"/>
            <a:ext cx="2133600" cy="476250"/>
          </a:xfrm>
          <a:prstGeom prst="rect">
            <a:avLst/>
          </a:prstGeom>
        </p:spPr>
        <p:txBody>
          <a:bodyPr/>
          <a:lstStyle/>
          <a:p>
            <a:fld id="{63F1CE2C-B6AB-0F4E-A432-68F7B758DCAE}" type="slidenum">
              <a:rPr lang="en-GB"/>
              <a:pPr/>
              <a:t>9</a:t>
            </a:fld>
            <a:endParaRPr lang="en-GB"/>
          </a:p>
        </p:txBody>
      </p:sp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Online </a:t>
            </a:r>
            <a:r>
              <a:rPr lang="en-GB" dirty="0" err="1"/>
              <a:t>vs</a:t>
            </a:r>
            <a:r>
              <a:rPr lang="en-GB" dirty="0"/>
              <a:t> Blended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774" y="1700213"/>
            <a:ext cx="8785225" cy="4357079"/>
          </a:xfrm>
        </p:spPr>
        <p:txBody>
          <a:bodyPr/>
          <a:lstStyle/>
          <a:p>
            <a:r>
              <a:rPr lang="en-GB" dirty="0" smtClean="0"/>
              <a:t>Online </a:t>
            </a:r>
            <a:r>
              <a:rPr lang="en-GB" sz="2400" dirty="0" smtClean="0"/>
              <a:t>is </a:t>
            </a:r>
            <a:r>
              <a:rPr lang="en-GB" sz="2400" dirty="0"/>
              <a:t>clearly useful for </a:t>
            </a:r>
            <a:r>
              <a:rPr lang="en-GB" sz="2400" dirty="0" smtClean="0"/>
              <a:t>flexible distance </a:t>
            </a:r>
            <a:r>
              <a:rPr lang="en-GB" sz="2400" dirty="0"/>
              <a:t>learning but…..</a:t>
            </a:r>
          </a:p>
          <a:p>
            <a:r>
              <a:rPr lang="en-GB" sz="2400" dirty="0"/>
              <a:t>Blended Learning is about using </a:t>
            </a:r>
            <a:r>
              <a:rPr lang="en-GB" sz="2400" dirty="0" smtClean="0"/>
              <a:t>on-line activities </a:t>
            </a:r>
            <a:r>
              <a:rPr lang="en-GB" sz="2400" dirty="0"/>
              <a:t>blended with conventional f2f learning to:</a:t>
            </a:r>
          </a:p>
          <a:p>
            <a:pPr lvl="1"/>
            <a:r>
              <a:rPr lang="en-GB" sz="2000" dirty="0"/>
              <a:t>Allow students to solve authentic problems with authentic tools </a:t>
            </a:r>
          </a:p>
          <a:p>
            <a:pPr lvl="1"/>
            <a:r>
              <a:rPr lang="en-GB" sz="2000" dirty="0"/>
              <a:t>To improve student engagement – active learning</a:t>
            </a:r>
          </a:p>
          <a:p>
            <a:pPr lvl="1"/>
            <a:r>
              <a:rPr lang="en-GB" sz="2000" dirty="0"/>
              <a:t>Provide any time/any place </a:t>
            </a:r>
            <a:r>
              <a:rPr lang="en-GB" sz="2000" dirty="0" smtClean="0"/>
              <a:t>learning – flipped classroom</a:t>
            </a:r>
            <a:endParaRPr lang="en-GB" sz="2000" dirty="0"/>
          </a:p>
          <a:p>
            <a:pPr lvl="1"/>
            <a:r>
              <a:rPr lang="en-GB" sz="2000" dirty="0"/>
              <a:t>Benefit learners with different learning </a:t>
            </a:r>
            <a:r>
              <a:rPr lang="en-GB" sz="2000" dirty="0" smtClean="0"/>
              <a:t>styles</a:t>
            </a:r>
          </a:p>
          <a:p>
            <a:pPr>
              <a:buFontTx/>
              <a:buNone/>
            </a:pPr>
            <a:r>
              <a:rPr lang="en-GB" sz="2400" dirty="0"/>
              <a:t>	</a:t>
            </a:r>
            <a:r>
              <a:rPr lang="en-GB" sz="2400" dirty="0" smtClean="0"/>
              <a:t>(</a:t>
            </a:r>
            <a:r>
              <a:rPr lang="en-GB" sz="2000" dirty="0"/>
              <a:t>Blended learning is generally considered to be more than simply accessing resources digitally</a:t>
            </a:r>
            <a:r>
              <a:rPr lang="en-GB" sz="2000" dirty="0"/>
              <a:t> </a:t>
            </a:r>
            <a:r>
              <a:rPr lang="en-GB" sz="2000" dirty="0" smtClean="0"/>
              <a:t>)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2" name="Rounded Rectangular Callout 1"/>
          <p:cNvSpPr/>
          <p:nvPr/>
        </p:nvSpPr>
        <p:spPr bwMode="auto">
          <a:xfrm>
            <a:off x="6795420" y="368660"/>
            <a:ext cx="1974760" cy="970479"/>
          </a:xfrm>
          <a:prstGeom prst="wedgeRoundRectCallout">
            <a:avLst>
              <a:gd name="adj1" fmla="val -35641"/>
              <a:gd name="adj2" fmla="val 197527"/>
              <a:gd name="adj3" fmla="val 16667"/>
            </a:avLst>
          </a:prstGeom>
          <a:solidFill>
            <a:schemeClr val="tx1">
              <a:lumMod val="20000"/>
              <a:lumOff val="8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Lucida Sans" pitchFamily="34" charset="0"/>
                <a:ea typeface="ＭＳ Ｐゴシック" pitchFamily="16" charset="-128"/>
              </a:rPr>
              <a:t>What examples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Lucida Sans" pitchFamily="34" charset="0"/>
                <a:ea typeface="ＭＳ Ｐゴシック" pitchFamily="16" charset="-128"/>
              </a:rPr>
              <a:t>c</a:t>
            </a:r>
            <a:r>
              <a:rPr lang="en-US" sz="1800" dirty="0" smtClean="0">
                <a:latin typeface="Lucida Sans" pitchFamily="34" charset="0"/>
                <a:ea typeface="ＭＳ Ｐゴシック" pitchFamily="16" charset="-128"/>
              </a:rPr>
              <a:t>an you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Lucida Sans" pitchFamily="34" charset="0"/>
                <a:ea typeface="ＭＳ Ｐゴシック" pitchFamily="16" charset="-128"/>
              </a:rPr>
              <a:t>think of?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  <a:ea typeface="ＭＳ Ｐゴシック" pitchFamily="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3645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ANSWERNOWTEXT" val="Answer Now"/>
  <p:tag name="RESPTABLESTYLE" val="-1"/>
  <p:tag name="ALLOWDUPLICATES" val="False"/>
  <p:tag name="AUTOADVANCE" val="False"/>
  <p:tag name="STDCHART" val="1"/>
  <p:tag name="BUBBLENAMEVISIBLE" val="True"/>
  <p:tag name="DEFAULTNUMTEAMS" val="5"/>
  <p:tag name="CUSTOMCELLBACKCOLOR2" val="-13395457"/>
  <p:tag name="DISPLAYNAME" val="True"/>
  <p:tag name="GRIDROTATIONINTERVAL" val="2"/>
  <p:tag name="POLLINGCYCLE" val="2"/>
  <p:tag name="INCLUDENONRESPONDERS" val="False"/>
  <p:tag name="ALLOWUSERFEEDBACK" val="True"/>
  <p:tag name="REALTIMEBACKUPPATH" val="(None)"/>
  <p:tag name="FIBDISPLAYKEYWORDS" val="True"/>
  <p:tag name="USESECONDARYMONITOR" val="True"/>
  <p:tag name="RESPCOUNTERSTYLE" val="-1"/>
  <p:tag name="NUMRESPONSES" val="1"/>
  <p:tag name="REVIEWONLY" val="False"/>
  <p:tag name="TEAMSINLEADERBOARD" val="5"/>
  <p:tag name="BUBBLEGROUPING" val="3"/>
  <p:tag name="CUSTOMCELLBACKCOLOR3" val="-268652"/>
  <p:tag name="DISPLAYDEVICEID" val="True"/>
  <p:tag name="GRIDPOSITION" val="1"/>
  <p:tag name="MULTIRESPDIVISOR" val="1"/>
  <p:tag name="INCORRECTPOINTVALUE" val="0"/>
  <p:tag name="CHARTSCALE" val="True"/>
  <p:tag name="TPVERSION" val="2008"/>
  <p:tag name="ANSWERNOWSTYLE" val="-1"/>
  <p:tag name="INPUTSOURCE" val="1"/>
  <p:tag name="ROTATIONINTERVAL" val="2"/>
  <p:tag name="BUBBLESIZEVISIBLE" val="True"/>
  <p:tag name="CUSTOMCELLBACKCOLOR1" val="-657956"/>
  <p:tag name="GRIDOPACITY" val="90"/>
  <p:tag name="CHARTLABELS" val="0"/>
  <p:tag name="CORRECTPOINTVALUE" val="1"/>
  <p:tag name="FIBDISPLAYRESULTS" val="True"/>
  <p:tag name="SHOWBARVISIBLE" val="True"/>
  <p:tag name="COUNTDOWNSECONDS" val="10"/>
  <p:tag name="AUTOUPDATEALIASES" val="True"/>
  <p:tag name="CUSTOMGRIDBACKCOLOR" val="-2830136"/>
  <p:tag name="DISPLAYDEVICENUMBER" val="True"/>
  <p:tag name="RESETCHARTS" val="True"/>
  <p:tag name="ZEROBASED" val="False"/>
  <p:tag name="POWERPOINTVERSION" val="11.0"/>
  <p:tag name="BACKUPSESSIONS" val="True"/>
  <p:tag name="MAXRESPONDERS" val="5"/>
  <p:tag name="USESCHEMECOLORS" val="True"/>
  <p:tag name="PARTLISTDEFAULT" val="0"/>
  <p:tag name="FIBNUMRESULTS" val="5"/>
  <p:tag name="RESPCOUNTERFORMAT" val="0"/>
  <p:tag name="BUBBLEVALUEFORMAT" val="0.0"/>
  <p:tag name="GRIDSIZE" val="{Width=800, Height=600}"/>
  <p:tag name="AUTOADJUSTPARTRANGE" val="True"/>
  <p:tag name="BACKUPMAINTENANCE" val="7"/>
  <p:tag name="CUSTOMCELLBACKCOLOR4" val="-8355712"/>
  <p:tag name="REALTIMEBACKUP" val="False"/>
  <p:tag name="CHARTVALUEFORMAT" val="0%"/>
  <p:tag name="COUNTDOWNSTYLE" val="-1"/>
  <p:tag name="INCLUDEPPT" val="True"/>
  <p:tag name="CUSTOMCELLFORECOLOR" val="-16777216"/>
  <p:tag name="PARTICIPANTSINLEADERBOARD" val="5"/>
  <p:tag name="AUTOSIZEGRID" val="True"/>
  <p:tag name="BULLETTYPE" val="3"/>
  <p:tag name="FIBINCLUDEOTHER" val="True"/>
  <p:tag name="DELIMITERS" val="3.1"/>
  <p:tag name="INCLUDESESSION" val="True"/>
  <p:tag name="ADVANCEDSETTINGSVIEW" val="True"/>
  <p:tag name="CHARTCOLORS" val="1"/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Main presentation title goes here. &amp;#x0D;&amp;#x0A;&amp;quot;&quot;/&gt;&lt;property id=&quot;20307&quot; value=&quot;256&quot;/&gt;&lt;/object&gt;&lt;object type=&quot;3&quot; unique_id=&quot;10302&quot;&gt;&lt;property id=&quot;20148&quot; value=&quot;5&quot;/&gt;&lt;property id=&quot;20300&quot; value=&quot;Slide 3&quot;/&gt;&lt;property id=&quot;20307&quot; value=&quot;257&quot;/&gt;&lt;/object&gt;&lt;object type=&quot;3&quot; unique_id=&quot;10655&quot;&gt;&lt;property id=&quot;20148&quot; value=&quot;5&quot;/&gt;&lt;property id=&quot;20300&quot; value=&quot;Slide 13 - &amp;quot;Divider page title goes here&amp;quot;&quot;/&gt;&lt;property id=&quot;20307&quot; value=&quot;258&quot;/&gt;&lt;/object&gt;&lt;object type=&quot;3&quot; unique_id=&quot;10656&quot;&gt;&lt;property id=&quot;20148&quot; value=&quot;5&quot;/&gt;&lt;property id=&quot;20300&quot; value=&quot;Slide 2&quot;/&gt;&lt;property id=&quot;20307&quot; value=&quot;259&quot;/&gt;&lt;/object&gt;&lt;object type=&quot;3&quot; unique_id=&quot;10831&quot;&gt;&lt;property id=&quot;20148&quot; value=&quot;5&quot;/&gt;&lt;property id=&quot;20300&quot; value=&quot;Slide 9&quot;/&gt;&lt;property id=&quot;20307&quot; value=&quot;260&quot;/&gt;&lt;/object&gt;&lt;object type=&quot;3&quot; unique_id=&quot;10832&quot;&gt;&lt;property id=&quot;20148&quot; value=&quot;5&quot;/&gt;&lt;property id=&quot;20300&quot; value=&quot;Slide 10&quot;/&gt;&lt;property id=&quot;20307&quot; value=&quot;261&quot;/&gt;&lt;/object&gt;&lt;object type=&quot;3&quot; unique_id=&quot;10833&quot;&gt;&lt;property id=&quot;20148&quot; value=&quot;5&quot;/&gt;&lt;property id=&quot;20300&quot; value=&quot;Slide 4 - &amp;quot;Picture Caption&amp;quot;&quot;/&gt;&lt;property id=&quot;20307&quot; value=&quot;262&quot;/&gt;&lt;/object&gt;&lt;object type=&quot;3&quot; unique_id=&quot;10834&quot;&gt;&lt;property id=&quot;20148&quot; value=&quot;5&quot;/&gt;&lt;property id=&quot;20300&quot; value=&quot;Slide 5 - &amp;quot;Picture Caption&amp;quot;&quot;/&gt;&lt;property id=&quot;20307&quot; value=&quot;263&quot;/&gt;&lt;/object&gt;&lt;object type=&quot;3&quot; unique_id=&quot;10835&quot;&gt;&lt;property id=&quot;20148&quot; value=&quot;5&quot;/&gt;&lt;property id=&quot;20300&quot; value=&quot;Slide 6 - &amp;quot;Left: Image caption&amp;quot;&quot;/&gt;&lt;property id=&quot;20307&quot; value=&quot;264&quot;/&gt;&lt;/object&gt;&lt;object type=&quot;3&quot; unique_id=&quot;11056&quot;&gt;&lt;property id=&quot;20148&quot; value=&quot;5&quot;/&gt;&lt;property id=&quot;20300&quot; value=&quot;Slide 7 - &amp;quot;Caption for graph&amp;quot;&quot;/&gt;&lt;property id=&quot;20307&quot; value=&quot;265&quot;/&gt;&lt;/object&gt;&lt;object type=&quot;3&quot; unique_id=&quot;11057&quot;&gt;&lt;property id=&quot;20148&quot; value=&quot;5&quot;/&gt;&lt;property id=&quot;20300&quot; value=&quot;Slide 11&quot;/&gt;&lt;property id=&quot;20307&quot; value=&quot;266&quot;/&gt;&lt;/object&gt;&lt;object type=&quot;3&quot; unique_id=&quot;11574&quot;&gt;&lt;property id=&quot;20148&quot; value=&quot;5&quot;/&gt;&lt;property id=&quot;20300&quot; value=&quot;Slide 8&quot;/&gt;&lt;property id=&quot;20307&quot; value=&quot;269&quot;/&gt;&lt;/object&gt;&lt;object type=&quot;3&quot; unique_id=&quot;11995&quot;&gt;&lt;property id=&quot;20148&quot; value=&quot;5&quot;/&gt;&lt;property id=&quot;20300&quot; value=&quot;Slide 12&quot;/&gt;&lt;property id=&quot;20307&quot; value=&quot;271&quot;/&gt;&lt;/object&gt;&lt;object type=&quot;3&quot; unique_id=&quot;11996&quot;&gt;&lt;property id=&quot;20148&quot; value=&quot;5&quot;/&gt;&lt;property id=&quot;20300&quot; value=&quot;Slide 14&quot;/&gt;&lt;property id=&quot;20307&quot; value=&quot;272&quot;/&gt;&lt;/object&gt;&lt;object type=&quot;3&quot; unique_id=&quot;11997&quot;&gt;&lt;property id=&quot;20148&quot; value=&quot;5&quot;/&gt;&lt;property id=&quot;20300&quot; value=&quot;Slide 15 - &amp;quot;Picture Caption&amp;quot;&quot;/&gt;&lt;property id=&quot;20307&quot; value=&quot;276&quot;/&gt;&lt;/object&gt;&lt;object type=&quot;3&quot; unique_id=&quot;11998&quot;&gt;&lt;property id=&quot;20148&quot; value=&quot;5&quot;/&gt;&lt;property id=&quot;20300&quot; value=&quot;Slide 16 - &amp;quot;Picture Caption&amp;quot;&quot;/&gt;&lt;property id=&quot;20307&quot; value=&quot;275&quot;/&gt;&lt;/object&gt;&lt;object type=&quot;3&quot; unique_id=&quot;11999&quot;&gt;&lt;property id=&quot;20148&quot; value=&quot;5&quot;/&gt;&lt;property id=&quot;20300&quot; value=&quot;Slide 19&quot;/&gt;&lt;property id=&quot;20307&quot; value=&quot;273&quot;/&gt;&lt;/object&gt;&lt;object type=&quot;3&quot; unique_id=&quot;12000&quot;&gt;&lt;property id=&quot;20148&quot; value=&quot;5&quot;/&gt;&lt;property id=&quot;20300&quot; value=&quot;Slide 20&quot;/&gt;&lt;property id=&quot;20307&quot; value=&quot;274&quot;/&gt;&lt;/object&gt;&lt;object type=&quot;3&quot; unique_id=&quot;12001&quot;&gt;&lt;property id=&quot;20148&quot; value=&quot;5&quot;/&gt;&lt;property id=&quot;20300&quot; value=&quot;Slide 17 - &amp;quot;Left: Image caption&amp;quot;&quot;/&gt;&lt;property id=&quot;20307&quot; value=&quot;277&quot;/&gt;&lt;/object&gt;&lt;object type=&quot;3&quot; unique_id=&quot;12002&quot;&gt;&lt;property id=&quot;20148&quot; value=&quot;5&quot;/&gt;&lt;property id=&quot;20300&quot; value=&quot;Slide 18 - &amp;quot;Caption for graph&amp;quot;&quot;/&gt;&lt;property id=&quot;20307&quot; value=&quot;278&quot;/&gt;&lt;/object&gt;&lt;object type=&quot;3&quot; unique_id=&quot;12003&quot;&gt;&lt;property id=&quot;20148&quot; value=&quot;5&quot;/&gt;&lt;property id=&quot;20300&quot; value=&quot;Slide 21&quot;/&gt;&lt;property id=&quot;20307&quot; value=&quot;279&quot;/&gt;&lt;/object&gt;&lt;object type=&quot;3&quot; unique_id=&quot;12004&quot;&gt;&lt;property id=&quot;20148&quot; value=&quot;5&quot;/&gt;&lt;property id=&quot;20300&quot; value=&quot;Slide 22&quot;/&gt;&lt;property id=&quot;20307&quot; value=&quot;28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cite">
  <a:themeElements>
    <a:clrScheme name="UoSnew3 1">
      <a:dk1>
        <a:srgbClr val="005C84"/>
      </a:dk1>
      <a:lt1>
        <a:srgbClr val="DBDFE1"/>
      </a:lt1>
      <a:dk2>
        <a:srgbClr val="005C84"/>
      </a:dk2>
      <a:lt2>
        <a:srgbClr val="A4AEB5"/>
      </a:lt2>
      <a:accent1>
        <a:srgbClr val="005C84"/>
      </a:accent1>
      <a:accent2>
        <a:srgbClr val="007C92"/>
      </a:accent2>
      <a:accent3>
        <a:srgbClr val="EAECEE"/>
      </a:accent3>
      <a:accent4>
        <a:srgbClr val="004D70"/>
      </a:accent4>
      <a:accent5>
        <a:srgbClr val="AAB5C2"/>
      </a:accent5>
      <a:accent6>
        <a:srgbClr val="007084"/>
      </a:accent6>
      <a:hlink>
        <a:srgbClr val="0098C3"/>
      </a:hlink>
      <a:folHlink>
        <a:srgbClr val="6A4061"/>
      </a:folHlink>
    </a:clrScheme>
    <a:fontScheme name="UoSnew3">
      <a:majorFont>
        <a:latin typeface="Lucida Sans"/>
        <a:ea typeface="ＭＳ Ｐゴシック"/>
        <a:cs typeface=""/>
      </a:majorFont>
      <a:minorFont>
        <a:latin typeface="Lucida Sans"/>
        <a:ea typeface="ＭＳ Ｐゴシック"/>
        <a:cs typeface="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  <a:ea typeface="ＭＳ Ｐゴシック" pitchFamily="16" charset="-128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  <a:ea typeface="ＭＳ Ｐゴシック" pitchFamily="16" charset="-128"/>
            <a:cs typeface="Arial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1600" dirty="0" err="1" smtClean="0"/>
        </a:defPPr>
      </a:lstStyle>
    </a:txDef>
  </a:objectDefaults>
  <a:extraClrSchemeLst>
    <a:extraClrScheme>
      <a:clrScheme name="UoSnew3 1">
        <a:dk1>
          <a:srgbClr val="005C84"/>
        </a:dk1>
        <a:lt1>
          <a:srgbClr val="DBDFE1"/>
        </a:lt1>
        <a:dk2>
          <a:srgbClr val="005C84"/>
        </a:dk2>
        <a:lt2>
          <a:srgbClr val="A4AEB5"/>
        </a:lt2>
        <a:accent1>
          <a:srgbClr val="005C84"/>
        </a:accent1>
        <a:accent2>
          <a:srgbClr val="007C92"/>
        </a:accent2>
        <a:accent3>
          <a:srgbClr val="EAECEE"/>
        </a:accent3>
        <a:accent4>
          <a:srgbClr val="004D70"/>
        </a:accent4>
        <a:accent5>
          <a:srgbClr val="AAB5C2"/>
        </a:accent5>
        <a:accent6>
          <a:srgbClr val="007084"/>
        </a:accent6>
        <a:hlink>
          <a:srgbClr val="0098C3"/>
        </a:hlink>
        <a:folHlink>
          <a:srgbClr val="6A406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cite.potx</Template>
  <TotalTime>6733</TotalTime>
  <Words>1065</Words>
  <Application>Microsoft Macintosh PowerPoint</Application>
  <PresentationFormat>On-screen Show (4:3)</PresentationFormat>
  <Paragraphs>320</Paragraphs>
  <Slides>18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cite</vt:lpstr>
      <vt:lpstr>Technology Enhanced Learning</vt:lpstr>
      <vt:lpstr>The purpose of this session</vt:lpstr>
      <vt:lpstr>The (revised) Nurnberg Funnel</vt:lpstr>
      <vt:lpstr>Why use Technology in Education?</vt:lpstr>
      <vt:lpstr>Drivers for change</vt:lpstr>
      <vt:lpstr>What are the key factors in selecting technologies to support learning?</vt:lpstr>
      <vt:lpstr>Learning Technologies</vt:lpstr>
      <vt:lpstr>PowerPoint Presentation</vt:lpstr>
      <vt:lpstr>Online vs Blended</vt:lpstr>
      <vt:lpstr>Some Examples</vt:lpstr>
      <vt:lpstr>Blended learning</vt:lpstr>
      <vt:lpstr>PowerPoint Presentation</vt:lpstr>
      <vt:lpstr>What is on the Blackboard?</vt:lpstr>
      <vt:lpstr>Drivers and Benefits of Online/Blended</vt:lpstr>
      <vt:lpstr>PowerPoint Presentation</vt:lpstr>
      <vt:lpstr>PowerPoint Presentation</vt:lpstr>
      <vt:lpstr>PowerPoint Presentation</vt:lpstr>
      <vt:lpstr>Support from ILIaD</vt:lpstr>
    </vt:vector>
  </TitlesOfParts>
  <Manager>M.S.Treagust@soton.ac.uk</Manager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CITE PowerPoint template</dc:title>
  <dc:creator>ajdw;M.S.Treagust@soton.ac.uk</dc:creator>
  <dc:description>v1 of CITE PowerPoint tempate created 30/03/12</dc:description>
  <cp:lastModifiedBy>Hugh Davis</cp:lastModifiedBy>
  <cp:revision>397</cp:revision>
  <cp:lastPrinted>2014-03-19T12:51:55Z</cp:lastPrinted>
  <dcterms:created xsi:type="dcterms:W3CDTF">2008-04-22T13:46:56Z</dcterms:created>
  <dcterms:modified xsi:type="dcterms:W3CDTF">2015-02-18T14:13:33Z</dcterms:modified>
</cp:coreProperties>
</file>