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67" r:id="rId2"/>
    <p:sldId id="281" r:id="rId3"/>
    <p:sldId id="285" r:id="rId4"/>
    <p:sldId id="282" r:id="rId5"/>
    <p:sldId id="284" r:id="rId6"/>
    <p:sldId id="283" r:id="rId7"/>
    <p:sldId id="294" r:id="rId8"/>
    <p:sldId id="287" r:id="rId9"/>
    <p:sldId id="288" r:id="rId10"/>
    <p:sldId id="293" r:id="rId11"/>
    <p:sldId id="286" r:id="rId12"/>
    <p:sldId id="289" r:id="rId13"/>
    <p:sldId id="290" r:id="rId14"/>
    <p:sldId id="291" r:id="rId15"/>
    <p:sldId id="292" r:id="rId16"/>
    <p:sldId id="302" r:id="rId17"/>
    <p:sldId id="301" r:id="rId18"/>
    <p:sldId id="296" r:id="rId19"/>
    <p:sldId id="297" r:id="rId20"/>
    <p:sldId id="295" r:id="rId21"/>
    <p:sldId id="300" r:id="rId22"/>
    <p:sldId id="299" r:id="rId23"/>
    <p:sldId id="298" r:id="rId24"/>
    <p:sldId id="303" r:id="rId25"/>
    <p:sldId id="30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20"/>
    <p:restoredTop sz="94660"/>
  </p:normalViewPr>
  <p:slideViewPr>
    <p:cSldViewPr snapToGrid="0" snapToObjects="1">
      <p:cViewPr varScale="1">
        <p:scale>
          <a:sx n="146" d="100"/>
          <a:sy n="146" d="100"/>
        </p:scale>
        <p:origin x="-120" y="-1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03E4C-341F-E14E-950D-F7EDB29EE697}" type="datetimeFigureOut">
              <a:rPr lang="en-US" smtClean="0"/>
              <a:t>26/11/14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E27E2-C934-FF44-A11D-E765284B8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588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95B6F-F9CC-344D-A086-512F9A5FA345}" type="datetimeFigureOut">
              <a:rPr lang="en-US" smtClean="0"/>
              <a:t>26/11/14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A8CBB-19A9-FD4A-9330-EAA570FA7E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3523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en-US" sz="1000">
              <a:latin typeface="Lucida San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In 2007 we see the first stirrings of a new kind of network – a network of Linked Open Data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48C9C8A-3559-0C43-9C7F-B24184691C51}" type="slidenum">
              <a:rPr lang="en-GB" sz="1200">
                <a:latin typeface="Calibri" charset="0"/>
              </a:rPr>
              <a:pPr eaLnBrk="1" hangingPunct="1"/>
              <a:t>14</a:t>
            </a:fld>
            <a:endParaRPr lang="en-GB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Here is one example of an instantiation of the curriculum – the result of discussions</a:t>
            </a:r>
            <a:r>
              <a:rPr lang="en-GB" baseline="0" dirty="0" smtClean="0"/>
              <a:t> across the community</a:t>
            </a:r>
            <a:endParaRPr lang="en-GB" dirty="0" smtClean="0"/>
          </a:p>
          <a:p>
            <a:r>
              <a:rPr lang="en-GB" dirty="0" smtClean="0"/>
              <a:t>This major piece of work was</a:t>
            </a:r>
            <a:r>
              <a:rPr lang="en-GB" baseline="0" dirty="0" smtClean="0"/>
              <a:t> led by </a:t>
            </a:r>
            <a:r>
              <a:rPr lang="en-GB" baseline="0" dirty="0" err="1" smtClean="0"/>
              <a:t>Michalis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Vafapoulos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26963-CBC0-E349-BF3D-2DF79762445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497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A8CBB-19A9-FD4A-9330-EAA570FA7E1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765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F7FD-578A-0042-B962-D5B8664521D1}" type="datetime1">
              <a:rPr lang="en-GB" smtClean="0"/>
              <a:t>26/11/14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http://www.edshare.soton.ac.uk/13665/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3CA3-FD01-3740-A19E-B9872D8B227D}" type="datetime1">
              <a:rPr lang="en-GB" smtClean="0"/>
              <a:t>26/11/14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http://www.edshare.soton.ac.uk/13665/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D848E-5F41-DC4E-B781-4B35718081B2}" type="datetime1">
              <a:rPr lang="en-GB" smtClean="0"/>
              <a:t>26/11/14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http://www.edshare.soton.ac.uk/13665/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4709-9EBD-8146-9723-7D769CF91936}" type="datetime1">
              <a:rPr lang="en-GB" smtClean="0"/>
              <a:t>26/11/14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http://www.edshare.soton.ac.uk/13665/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5B18-B6DD-C74B-940D-B63D4101720D}" type="datetime1">
              <a:rPr lang="en-GB" smtClean="0"/>
              <a:t>26/11/14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http://www.edshare.soton.ac.uk/13665/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7616-2C08-BB40-9855-B2B4E27D2329}" type="datetime1">
              <a:rPr lang="en-GB" smtClean="0"/>
              <a:t>26/11/14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http://www.edshare.soton.ac.uk/13665/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A1E3-3FF2-C04E-B70F-C33B5CEE4F2E}" type="datetime1">
              <a:rPr lang="en-GB" smtClean="0"/>
              <a:t>26/11/14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http://www.edshare.soton.ac.uk/13665/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96B3-582E-F147-85FE-566FE78AB1A5}" type="datetime1">
              <a:rPr lang="en-GB" smtClean="0"/>
              <a:t>26/11/14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http://www.edshare.soton.ac.uk/13665/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E7AA-B3F6-A14C-9877-FE679C46E782}" type="datetime1">
              <a:rPr lang="en-GB" smtClean="0"/>
              <a:t>26/11/14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http://www.edshare.soton.ac.uk/13665/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D060-54D9-5B49-8B80-B96499EAF6E7}" type="datetime1">
              <a:rPr lang="en-GB" smtClean="0"/>
              <a:t>26/11/14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http://www.edshare.soton.ac.uk/13665/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339F1-B859-D445-B711-63D996CFF34E}" type="datetime1">
              <a:rPr lang="en-GB" smtClean="0"/>
              <a:t>26/11/14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http://www.edshare.soton.ac.uk/13665/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734EA-A4D9-8A4E-AEF4-29923DDFE1C7}" type="datetime1">
              <a:rPr lang="en-GB" smtClean="0"/>
              <a:t>26/11/14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Su White http://www.edshare.soton.ac.uk/13665/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hyperlink" Target="http://imgs.xkcd.com/comics/online_communities_small.pn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hyperlink" Target="http://imgs.xkcd.com/comics/online_communities_small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hyperlink" Target="http://webscience.org/2010/wssc.html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groups/1115946@N24/" TargetMode="External"/><Relationship Id="rId4" Type="http://schemas.openxmlformats.org/officeDocument/2006/relationships/hyperlink" Target="http://www.informationisbeautiful.net" TargetMode="External"/><Relationship Id="rId5" Type="http://schemas.openxmlformats.org/officeDocument/2006/relationships/hyperlink" Target="http://www-958.ibm.com/%E2%80%8E" TargetMode="External"/><Relationship Id="rId6" Type="http://schemas.openxmlformats.org/officeDocument/2006/relationships/hyperlink" Target="http://www.visual-literacy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apminder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WEBS2002</a:t>
            </a:r>
            <a:br>
              <a:rPr lang="en-GB" dirty="0" smtClean="0"/>
            </a:br>
            <a:r>
              <a:rPr lang="en-GB" dirty="0" smtClean="0"/>
              <a:t>Interdisciplinary Project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Visual Literacy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Su White http://www.edshare.soton.ac.uk/13665/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0076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3" name="Rectangle 3"/>
          <p:cNvSpPr>
            <a:spLocks noChangeArrowheads="1"/>
          </p:cNvSpPr>
          <p:nvPr/>
        </p:nvSpPr>
        <p:spPr bwMode="auto">
          <a:xfrm>
            <a:off x="5562600" y="609600"/>
            <a:ext cx="2438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27364" name="Text Box 4"/>
          <p:cNvSpPr txBox="1">
            <a:spLocks noChangeArrowheads="1"/>
          </p:cNvSpPr>
          <p:nvPr/>
        </p:nvSpPr>
        <p:spPr bwMode="auto">
          <a:xfrm>
            <a:off x="277866" y="2561510"/>
            <a:ext cx="2704282" cy="408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929292"/>
              </a:buClr>
              <a:buFont typeface="Times" charset="0"/>
              <a:buNone/>
              <a:defRPr/>
            </a:pPr>
            <a:r>
              <a:rPr lang="en-US" sz="2400" dirty="0">
                <a:latin typeface="+mn-lt"/>
              </a:rPr>
              <a:t>Not the union </a:t>
            </a: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of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the </a:t>
            </a:r>
            <a:r>
              <a:rPr lang="en-US" sz="2400" dirty="0">
                <a:latin typeface="+mn-lt"/>
              </a:rPr>
              <a:t>disciplines</a:t>
            </a:r>
          </a:p>
          <a:p>
            <a:pPr>
              <a:spcBef>
                <a:spcPct val="20000"/>
              </a:spcBef>
              <a:buClr>
                <a:srgbClr val="929292"/>
              </a:buClr>
              <a:buFont typeface="Times" charset="0"/>
              <a:buNone/>
              <a:defRPr/>
            </a:pPr>
            <a:endParaRPr lang="en-US" sz="2400" dirty="0">
              <a:latin typeface="+mn-lt"/>
            </a:endParaRPr>
          </a:p>
          <a:p>
            <a:pPr>
              <a:spcBef>
                <a:spcPct val="20000"/>
              </a:spcBef>
              <a:buClr>
                <a:srgbClr val="929292"/>
              </a:buClr>
              <a:buFont typeface="Times" charset="0"/>
              <a:buNone/>
              <a:defRPr/>
            </a:pPr>
            <a:r>
              <a:rPr lang="en-US" sz="2400" dirty="0">
                <a:latin typeface="+mn-lt"/>
              </a:rPr>
              <a:t>But </a:t>
            </a: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more </a:t>
            </a:r>
            <a:r>
              <a:rPr lang="en-US" sz="2400" dirty="0">
                <a:latin typeface="+mn-lt"/>
              </a:rPr>
              <a:t>than their </a:t>
            </a:r>
            <a:r>
              <a:rPr lang="en-US" sz="2400" dirty="0" smtClean="0">
                <a:latin typeface="+mn-lt"/>
              </a:rPr>
              <a:t>intersection</a:t>
            </a:r>
          </a:p>
          <a:p>
            <a:pPr>
              <a:spcBef>
                <a:spcPct val="20000"/>
              </a:spcBef>
              <a:buClr>
                <a:srgbClr val="929292"/>
              </a:buClr>
              <a:buFont typeface="Times" charset="0"/>
              <a:buNone/>
              <a:defRPr/>
            </a:pPr>
            <a:endParaRPr lang="en-US" sz="2400" dirty="0"/>
          </a:p>
          <a:p>
            <a:pPr>
              <a:spcBef>
                <a:spcPct val="20000"/>
              </a:spcBef>
              <a:buClr>
                <a:srgbClr val="929292"/>
              </a:buClr>
              <a:buFont typeface="Times" charset="0"/>
              <a:buNone/>
              <a:defRPr/>
            </a:pPr>
            <a:r>
              <a:rPr lang="en-US" sz="2400" dirty="0" smtClean="0">
                <a:latin typeface="+mn-lt"/>
              </a:rPr>
              <a:t>Applicable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in many contexts</a:t>
            </a:r>
            <a:endParaRPr lang="en-US" sz="2400" dirty="0">
              <a:latin typeface="+mn-lt"/>
            </a:endParaRPr>
          </a:p>
        </p:txBody>
      </p:sp>
      <p:pic>
        <p:nvPicPr>
          <p:cNvPr id="12292" name="Picture 7" descr="CM Cap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09800"/>
            <a:ext cx="60198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Science and </a:t>
            </a:r>
            <a:r>
              <a:rPr lang="en-US" dirty="0" err="1" smtClean="0"/>
              <a:t>additionality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07255" y="4417269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/>
              <a:t>Collective intelligence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813551" y="2827694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Openness of the web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058348" y="4417269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Dynamics of the Web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448772" y="5893380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Security, Privacy and</a:t>
            </a:r>
            <a:br>
              <a:rPr lang="en-GB" sz="1400" dirty="0" smtClean="0"/>
            </a:br>
            <a:r>
              <a:rPr lang="en-GB" sz="1400" dirty="0" smtClean="0"/>
              <a:t>Trust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8600" y="2796298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Inference</a:t>
            </a:r>
            <a:endParaRPr lang="en-GB" sz="1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http://www.edshare.soton.ac.uk/13665/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61057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Content Placeholder 3" descr="CM Capture 22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799" b="-15799"/>
          <a:stretch>
            <a:fillRect/>
          </a:stretch>
        </p:blipFill>
        <p:spPr>
          <a:xfrm>
            <a:off x="133213" y="-884650"/>
            <a:ext cx="8836500" cy="8559214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http://www.edshare.soton.ac.uk/13665/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88093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815630"/>
            <a:ext cx="1426281" cy="4148666"/>
          </a:xfrm>
        </p:spPr>
        <p:txBody>
          <a:bodyPr/>
          <a:lstStyle/>
          <a:p>
            <a:pPr algn="l"/>
            <a:r>
              <a:rPr lang="en-US" sz="2400" b="1" dirty="0">
                <a:latin typeface="Helvetica"/>
                <a:cs typeface="Helvetica"/>
              </a:rPr>
              <a:t>We</a:t>
            </a:r>
            <a:br>
              <a:rPr lang="en-US" sz="2400" b="1" dirty="0">
                <a:latin typeface="Helvetica"/>
                <a:cs typeface="Helvetica"/>
              </a:rPr>
            </a:br>
            <a:r>
              <a:rPr lang="en-US" sz="2400" b="1" dirty="0">
                <a:latin typeface="Helvetica"/>
                <a:cs typeface="Helvetica"/>
              </a:rPr>
              <a:t>Need</a:t>
            </a:r>
            <a:br>
              <a:rPr lang="en-US" sz="2400" b="1" dirty="0">
                <a:latin typeface="Helvetica"/>
                <a:cs typeface="Helvetica"/>
              </a:rPr>
            </a:br>
            <a:r>
              <a:rPr lang="en-US" sz="2400" b="1" dirty="0">
                <a:latin typeface="Helvetica"/>
                <a:cs typeface="Helvetica"/>
              </a:rPr>
              <a:t>A </a:t>
            </a:r>
            <a:br>
              <a:rPr lang="en-US" sz="2400" b="1" dirty="0">
                <a:latin typeface="Helvetica"/>
                <a:cs typeface="Helvetica"/>
              </a:rPr>
            </a:br>
            <a:r>
              <a:rPr lang="en-US" sz="2400" b="1" dirty="0">
                <a:latin typeface="Helvetica"/>
                <a:cs typeface="Helvetica"/>
              </a:rPr>
              <a:t>Web</a:t>
            </a:r>
            <a:br>
              <a:rPr lang="en-US" sz="2400" b="1" dirty="0">
                <a:latin typeface="Helvetica"/>
                <a:cs typeface="Helvetica"/>
              </a:rPr>
            </a:br>
            <a:r>
              <a:rPr lang="en-US" sz="2400" b="1" dirty="0">
                <a:latin typeface="Helvetica"/>
                <a:cs typeface="Helvetica"/>
              </a:rPr>
              <a:t>Science</a:t>
            </a:r>
            <a:br>
              <a:rPr lang="en-US" sz="2400" b="1" dirty="0">
                <a:latin typeface="Helvetica"/>
                <a:cs typeface="Helvetica"/>
              </a:rPr>
            </a:br>
            <a:r>
              <a:rPr lang="en-US" sz="2400" b="1" dirty="0">
                <a:latin typeface="Helvetica"/>
                <a:cs typeface="Helvetica"/>
              </a:rPr>
              <a:t>Road</a:t>
            </a:r>
            <a:br>
              <a:rPr lang="en-US" sz="2400" b="1" dirty="0">
                <a:latin typeface="Helvetica"/>
                <a:cs typeface="Helvetica"/>
              </a:rPr>
            </a:br>
            <a:r>
              <a:rPr lang="en-US" sz="2400" b="1" dirty="0">
                <a:latin typeface="Helvetica"/>
                <a:cs typeface="Helvetica"/>
              </a:rPr>
              <a:t>Map</a:t>
            </a:r>
            <a:r>
              <a:rPr lang="en-US" sz="4800" b="1" dirty="0">
                <a:latin typeface="Helvetica"/>
                <a:cs typeface="Helvetica"/>
              </a:rPr>
              <a:t/>
            </a:r>
            <a:br>
              <a:rPr lang="en-US" sz="4800" b="1" dirty="0">
                <a:latin typeface="Helvetica"/>
                <a:cs typeface="Helvetica"/>
              </a:rPr>
            </a:br>
            <a:endParaRPr lang="en-US" dirty="0"/>
          </a:p>
        </p:txBody>
      </p:sp>
      <p:pic>
        <p:nvPicPr>
          <p:cNvPr id="3" name="Picture 2" descr="web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968" y="0"/>
            <a:ext cx="6767031" cy="63961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396111"/>
            <a:ext cx="9144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err="1">
                <a:hlinkClick r:id="rId3"/>
              </a:rPr>
              <a:t>imgs.xkcd.com</a:t>
            </a:r>
            <a:r>
              <a:rPr lang="en-US" dirty="0">
                <a:hlinkClick r:id="rId3"/>
              </a:rPr>
              <a:t>/comics/</a:t>
            </a:r>
            <a:r>
              <a:rPr lang="en-US" dirty="0" err="1">
                <a:hlinkClick r:id="rId3"/>
              </a:rPr>
              <a:t>online_communities_small.png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http://www.edshare.soton.ac.uk/13665/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07025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9275" y="107576"/>
            <a:ext cx="2336785" cy="675042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dirty="0" smtClean="0">
                <a:cs typeface="Helvetica"/>
              </a:rPr>
              <a:t>And</a:t>
            </a:r>
            <a:br>
              <a:rPr lang="en-US" sz="2800" dirty="0" smtClean="0">
                <a:cs typeface="Helvetica"/>
              </a:rPr>
            </a:br>
            <a:r>
              <a:rPr lang="en-US" sz="2800" dirty="0" smtClean="0">
                <a:cs typeface="Helvetica"/>
              </a:rPr>
              <a:t>remember</a:t>
            </a:r>
            <a:br>
              <a:rPr lang="en-US" sz="2800" dirty="0" smtClean="0">
                <a:cs typeface="Helvetica"/>
              </a:rPr>
            </a:br>
            <a:r>
              <a:rPr lang="en-US" sz="2800" dirty="0" smtClean="0">
                <a:cs typeface="Helvetica"/>
              </a:rPr>
              <a:t>the</a:t>
            </a:r>
            <a:r>
              <a:rPr lang="en-US" sz="2800" dirty="0">
                <a:cs typeface="Helvetica"/>
              </a:rPr>
              <a:t/>
            </a:r>
            <a:br>
              <a:rPr lang="en-US" sz="2800" dirty="0">
                <a:cs typeface="Helvetica"/>
              </a:rPr>
            </a:br>
            <a:r>
              <a:rPr lang="en-US" sz="2800" dirty="0" smtClean="0">
                <a:cs typeface="Helvetica"/>
              </a:rPr>
              <a:t>Map</a:t>
            </a:r>
            <a:br>
              <a:rPr lang="en-US" sz="2800" dirty="0" smtClean="0">
                <a:cs typeface="Helvetica"/>
              </a:rPr>
            </a:br>
            <a:r>
              <a:rPr lang="en-US" sz="2800" dirty="0" smtClean="0">
                <a:cs typeface="Helvetica"/>
              </a:rPr>
              <a:t>is</a:t>
            </a:r>
            <a:br>
              <a:rPr lang="en-US" sz="2800" dirty="0" smtClean="0">
                <a:cs typeface="Helvetica"/>
              </a:rPr>
            </a:br>
            <a:r>
              <a:rPr lang="en-US" sz="2800" dirty="0" smtClean="0">
                <a:cs typeface="Helvetica"/>
              </a:rPr>
              <a:t>not</a:t>
            </a:r>
            <a:br>
              <a:rPr lang="en-US" sz="2800" dirty="0" smtClean="0">
                <a:cs typeface="Helvetica"/>
              </a:rPr>
            </a:br>
            <a:r>
              <a:rPr lang="en-US" sz="2800" dirty="0" smtClean="0">
                <a:cs typeface="Helvetica"/>
              </a:rPr>
              <a:t>the</a:t>
            </a:r>
            <a:br>
              <a:rPr lang="en-US" sz="2800" dirty="0" smtClean="0">
                <a:cs typeface="Helvetica"/>
              </a:rPr>
            </a:br>
            <a:r>
              <a:rPr lang="en-US" sz="2800" dirty="0" smtClean="0">
                <a:cs typeface="Helvetica"/>
              </a:rPr>
              <a:t>territory</a:t>
            </a:r>
            <a:r>
              <a:rPr lang="en-US" sz="2800" dirty="0">
                <a:cs typeface="Helvetica"/>
              </a:rPr>
              <a:t/>
            </a:r>
            <a:br>
              <a:rPr lang="en-US" sz="2800" dirty="0">
                <a:cs typeface="Helvetica"/>
              </a:rPr>
            </a:b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pic>
        <p:nvPicPr>
          <p:cNvPr id="6" name="Picture 5" descr="Screen shot 2011-04-21 at 22.57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625" y="-1"/>
            <a:ext cx="5571375" cy="64432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396111"/>
            <a:ext cx="9144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err="1">
                <a:hlinkClick r:id="rId3"/>
              </a:rPr>
              <a:t>imgs.xkcd.com</a:t>
            </a:r>
            <a:r>
              <a:rPr lang="en-US" dirty="0">
                <a:hlinkClick r:id="rId3"/>
              </a:rPr>
              <a:t>/comics/</a:t>
            </a:r>
            <a:r>
              <a:rPr lang="en-US" dirty="0" err="1">
                <a:hlinkClick r:id="rId3"/>
              </a:rPr>
              <a:t>online_communities_small.png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http://www.edshare.soton.ac.uk/13665/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86600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The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Web</a:t>
            </a:r>
            <a:br>
              <a:rPr lang="en-US" dirty="0" smtClean="0"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emergent networks of linked data </a:t>
            </a:r>
            <a:endParaRPr lang="en-US" sz="3200" dirty="0">
              <a:solidFill>
                <a:srgbClr val="A6A6A6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9388"/>
            <a:ext cx="7010400" cy="540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2" name="Group 16"/>
          <p:cNvGrpSpPr>
            <a:grpSpLocks/>
          </p:cNvGrpSpPr>
          <p:nvPr/>
        </p:nvGrpSpPr>
        <p:grpSpPr bwMode="auto">
          <a:xfrm>
            <a:off x="1066800" y="6461125"/>
            <a:ext cx="2741612" cy="396875"/>
            <a:chOff x="6654800" y="6464300"/>
            <a:chExt cx="2741741" cy="396677"/>
          </a:xfrm>
        </p:grpSpPr>
        <p:sp>
          <p:nvSpPr>
            <p:cNvPr id="37893" name="Text Box 55"/>
            <p:cNvSpPr txBox="1">
              <a:spLocks noChangeArrowheads="1"/>
            </p:cNvSpPr>
            <p:nvPr/>
          </p:nvSpPr>
          <p:spPr bwMode="auto">
            <a:xfrm>
              <a:off x="7704138" y="6553200"/>
              <a:ext cx="169240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>
                  <a:latin typeface="Lucida Grande" charset="0"/>
                </a:rPr>
                <a:t>Richard Cyganiak</a:t>
              </a:r>
              <a:endParaRPr lang="en-US" sz="1400"/>
            </a:p>
          </p:txBody>
        </p:sp>
        <p:pic>
          <p:nvPicPr>
            <p:cNvPr id="37894" name="Picture 5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4800" y="6464300"/>
              <a:ext cx="1117600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http://www.edshare.soton.ac.uk/13665/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30923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12" y="1630810"/>
            <a:ext cx="8030640" cy="522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The Web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an emergent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networks of linked data </a:t>
            </a:r>
            <a:endParaRPr lang="en-US" sz="3200" dirty="0">
              <a:solidFill>
                <a:srgbClr val="A6A6A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http://www.edshare.soton.ac.uk/13665/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67755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 descr="Table1WebScienceCurriculumAbbridg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32" y="0"/>
            <a:ext cx="8602337" cy="6858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http://www.edshare.soton.ac.uk/13665/</a:t>
            </a: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820833" y="6534448"/>
            <a:ext cx="3323167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400" u="sng" dirty="0" smtClean="0">
                <a:hlinkClick r:id="rId4"/>
              </a:rPr>
              <a:t>http</a:t>
            </a:r>
            <a:r>
              <a:rPr lang="en-GB" sz="1400" u="sng" dirty="0">
                <a:hlinkClick r:id="rId4"/>
              </a:rPr>
              <a:t>://webscience.org/2010/wssc.html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21145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other people’s diagrams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Identify the source</a:t>
            </a:r>
          </a:p>
          <a:p>
            <a:r>
              <a:rPr lang="en-GB" dirty="0" smtClean="0"/>
              <a:t>Acknowledge in the figure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http://www.edshare.soton.ac.uk/13665/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624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Office tools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http://www.edshare.soton.ac.uk/13665/</a:t>
            </a:r>
            <a:endParaRPr lang="en-GB"/>
          </a:p>
        </p:txBody>
      </p:sp>
      <p:pic>
        <p:nvPicPr>
          <p:cNvPr id="4" name="Picture 3" descr="Screenshot 2014-11-26 19.58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91" y="1605703"/>
            <a:ext cx="4367693" cy="3292137"/>
          </a:xfrm>
          <a:prstGeom prst="rect">
            <a:avLst/>
          </a:prstGeom>
        </p:spPr>
      </p:pic>
      <p:pic>
        <p:nvPicPr>
          <p:cNvPr id="5" name="Picture 4" descr="Screenshot 2014-11-26 19.58.5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714" y="5170593"/>
            <a:ext cx="4953000" cy="927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91860" y="1773573"/>
            <a:ext cx="174449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How much do you know about the tools you use?</a:t>
            </a:r>
          </a:p>
          <a:p>
            <a:endParaRPr lang="en-GB" dirty="0"/>
          </a:p>
          <a:p>
            <a:r>
              <a:rPr lang="en-GB" dirty="0" smtClean="0"/>
              <a:t>DEMO?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0551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Templates and objects</a:t>
            </a:r>
            <a:endParaRPr lang="en-GB" dirty="0"/>
          </a:p>
        </p:txBody>
      </p:sp>
      <p:pic>
        <p:nvPicPr>
          <p:cNvPr id="7" name="Content Placeholder 6" descr="Screenshot 2014-11-26 20.03.49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30" r="-15230"/>
          <a:stretch>
            <a:fillRect/>
          </a:stretch>
        </p:blipFill>
        <p:spPr/>
      </p:pic>
      <p:pic>
        <p:nvPicPr>
          <p:cNvPr id="9" name="Content Placeholder 8" descr="Screenshot 2014-11-26 20.05.37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81" r="-5081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http://www.edshare.soton.ac.uk/13665/</a:t>
            </a:r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52366" y="6126163"/>
            <a:ext cx="3247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Not all will be useful or relevant!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800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about your visual literacy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purpose of this session is to prompt you to</a:t>
            </a:r>
          </a:p>
          <a:p>
            <a:pPr lvl="1"/>
            <a:r>
              <a:rPr lang="en-US" dirty="0" smtClean="0"/>
              <a:t> review your visual literacy</a:t>
            </a:r>
          </a:p>
          <a:p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a result you may:</a:t>
            </a:r>
          </a:p>
          <a:p>
            <a:pPr lvl="1"/>
            <a:r>
              <a:rPr lang="en-US" dirty="0" smtClean="0"/>
              <a:t>Identify </a:t>
            </a:r>
            <a:r>
              <a:rPr lang="en-US" dirty="0"/>
              <a:t>how you might communicate using visual methods</a:t>
            </a:r>
          </a:p>
          <a:p>
            <a:pPr lvl="1"/>
            <a:r>
              <a:rPr lang="en-US" dirty="0"/>
              <a:t>Develop a wider understanding of the power and use of </a:t>
            </a:r>
            <a:r>
              <a:rPr lang="en-US" dirty="0" err="1"/>
              <a:t>visualisations</a:t>
            </a:r>
            <a:endParaRPr lang="en-US" dirty="0"/>
          </a:p>
          <a:p>
            <a:pPr marL="57150" indent="0"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http://www.edshare.soton.ac.uk/13665/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362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Simple (free) tools</a:t>
            </a:r>
            <a:endParaRPr lang="en-GB" dirty="0"/>
          </a:p>
        </p:txBody>
      </p:sp>
      <p:pic>
        <p:nvPicPr>
          <p:cNvPr id="5" name="Content Placeholder 4" descr="Screenshot 2014-11-26 19.55.4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58" r="-16558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http://www.edshare.soton.ac.uk/13665/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091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Remember…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Visualisations can make order and save words</a:t>
            </a:r>
          </a:p>
          <a:p>
            <a:r>
              <a:rPr lang="en-GB" dirty="0" smtClean="0"/>
              <a:t>Visualisation can help creativity</a:t>
            </a:r>
          </a:p>
          <a:p>
            <a:r>
              <a:rPr lang="en-GB" dirty="0" smtClean="0"/>
              <a:t>It can be good to get away from the computer</a:t>
            </a:r>
          </a:p>
          <a:p>
            <a:r>
              <a:rPr lang="en-GB" dirty="0" smtClean="0"/>
              <a:t>You can always photograph a sketch or set of post-its</a:t>
            </a:r>
          </a:p>
          <a:p>
            <a:endParaRPr lang="en-GB" dirty="0"/>
          </a:p>
        </p:txBody>
      </p:sp>
      <p:pic>
        <p:nvPicPr>
          <p:cNvPr id="7" name="Content Placeholder 6" descr="web-guide-brainstorm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051" b="-34051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http://www.edshare.soton.ac.uk/13665/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222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Why and how visuals can be useful?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tool for thinking</a:t>
            </a:r>
          </a:p>
          <a:p>
            <a:r>
              <a:rPr lang="en-GB" dirty="0" smtClean="0"/>
              <a:t>Create a table or draw a diagram</a:t>
            </a:r>
          </a:p>
          <a:p>
            <a:r>
              <a:rPr lang="en-GB" dirty="0" smtClean="0"/>
              <a:t>You can then systematically explain the diagram in the text</a:t>
            </a:r>
          </a:p>
          <a:p>
            <a:r>
              <a:rPr lang="en-GB" dirty="0" smtClean="0"/>
              <a:t>Use a series of diagrams to explain building ideas or evolving understandings/designs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http://www.edshare.soton.ac.uk/13665/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256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 to you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might you use?</a:t>
            </a:r>
          </a:p>
          <a:p>
            <a:r>
              <a:rPr lang="en-GB" dirty="0" smtClean="0"/>
              <a:t>What tools?</a:t>
            </a:r>
          </a:p>
          <a:p>
            <a:r>
              <a:rPr lang="en-GB" dirty="0" smtClean="0"/>
              <a:t>How might you use them?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http://www.edshare.soton.ac.uk/13665/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673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Visual Literacy Mendeley Group</a:t>
            </a:r>
          </a:p>
          <a:p>
            <a:r>
              <a:rPr lang="en-GB" dirty="0"/>
              <a:t>http://www.mendeley.com/groups/3963921/</a:t>
            </a:r>
            <a:r>
              <a:rPr lang="en-GB" dirty="0" err="1"/>
              <a:t>visualliteracy</a:t>
            </a:r>
            <a:r>
              <a:rPr lang="en-GB" dirty="0"/>
              <a:t>/papers/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http://www.edshare.soton.ac.uk/13665/</a:t>
            </a:r>
            <a:endParaRPr lang="en-GB"/>
          </a:p>
        </p:txBody>
      </p:sp>
      <p:pic>
        <p:nvPicPr>
          <p:cNvPr id="5" name="Picture 4" descr="Screenshot 2014-11-26 20.29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538" y="2844363"/>
            <a:ext cx="4338462" cy="387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906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Browsing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/>
              <a:t>GapMinder</a:t>
            </a:r>
            <a:r>
              <a:rPr lang="en-GB" dirty="0"/>
              <a:t>: </a:t>
            </a:r>
            <a:r>
              <a:rPr lang="en-GB" u="sng" dirty="0">
                <a:hlinkClick r:id="rId2"/>
              </a:rPr>
              <a:t>http://www.gapminder.org</a:t>
            </a:r>
            <a:endParaRPr lang="en-GB" dirty="0"/>
          </a:p>
          <a:p>
            <a:r>
              <a:rPr lang="en-GB" dirty="0"/>
              <a:t>Guardian Data Store Flickr Group </a:t>
            </a:r>
            <a:r>
              <a:rPr lang="en-GB" u="sng" dirty="0">
                <a:hlinkClick r:id="rId3"/>
              </a:rPr>
              <a:t>http://www.flickr.com/groups/1115946@N24/</a:t>
            </a:r>
            <a:endParaRPr lang="en-GB" dirty="0"/>
          </a:p>
          <a:p>
            <a:r>
              <a:rPr lang="en-GB" dirty="0"/>
              <a:t>Information Is Beautiful </a:t>
            </a:r>
            <a:r>
              <a:rPr lang="en-GB" u="sng" dirty="0">
                <a:hlinkClick r:id="rId4"/>
              </a:rPr>
              <a:t>http://www.informationisbeautiful.net</a:t>
            </a:r>
            <a:endParaRPr lang="en-GB" dirty="0"/>
          </a:p>
          <a:p>
            <a:r>
              <a:rPr lang="en-GB" dirty="0"/>
              <a:t>Many Eyes: </a:t>
            </a:r>
            <a:r>
              <a:rPr lang="en-GB" u="sng" dirty="0">
                <a:hlinkClick r:id="rId5"/>
              </a:rPr>
              <a:t>http://www-958.ibm.com/‎</a:t>
            </a:r>
            <a:endParaRPr lang="en-GB" dirty="0"/>
          </a:p>
          <a:p>
            <a:r>
              <a:rPr lang="en-GB" dirty="0"/>
              <a:t>Visual-Literacy: </a:t>
            </a:r>
            <a:r>
              <a:rPr lang="en-GB" u="sng" dirty="0">
                <a:hlinkClick r:id="rId6"/>
              </a:rPr>
              <a:t>http://www.visual-literacy.org</a:t>
            </a:r>
            <a:r>
              <a:rPr lang="en-GB" u="sng">
                <a:hlinkClick r:id="rId6"/>
              </a:rPr>
              <a:t>/</a:t>
            </a:r>
            <a:endParaRPr lang="en-GB"/>
          </a:p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http://www.edshare.soton.ac.uk/13665/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04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How many different visualisation methods can you name?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Think, pair, share</a:t>
            </a:r>
          </a:p>
          <a:p>
            <a:r>
              <a:rPr lang="en-GB" dirty="0" smtClean="0"/>
              <a:t>Start you list individually</a:t>
            </a:r>
          </a:p>
          <a:p>
            <a:r>
              <a:rPr lang="en-GB" dirty="0" smtClean="0"/>
              <a:t>Then pair and discuss</a:t>
            </a:r>
          </a:p>
          <a:p>
            <a:r>
              <a:rPr lang="en-GB" dirty="0" smtClean="0"/>
              <a:t>Then feedback to class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http://www.edshare.soton.ac.uk/13665/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945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http://www.edshare.soton.ac.uk/13665/</a:t>
            </a:r>
            <a:endParaRPr lang="en-GB"/>
          </a:p>
        </p:txBody>
      </p:sp>
      <p:pic>
        <p:nvPicPr>
          <p:cNvPr id="6" name="Picture 5" descr="PeriodicTableofVisualisationMethod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9144000" cy="665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Visual-</a:t>
            </a:r>
            <a:r>
              <a:rPr lang="en-GB" dirty="0" err="1" smtClean="0"/>
              <a:t>literacy.org</a:t>
            </a:r>
            <a:endParaRPr lang="en-GB" dirty="0"/>
          </a:p>
        </p:txBody>
      </p:sp>
      <p:pic>
        <p:nvPicPr>
          <p:cNvPr id="7" name="Content Placeholder 6" descr="Screenshot 2014-11-26 18.56.48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47" r="-6047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Q </a:t>
            </a:r>
          </a:p>
          <a:p>
            <a:r>
              <a:rPr lang="en-GB" dirty="0"/>
              <a:t>Look though the periodic table, which methods would you like to see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Follow work in progress</a:t>
            </a:r>
          </a:p>
          <a:p>
            <a:r>
              <a:rPr lang="en-GB" dirty="0" smtClean="0"/>
              <a:t>Use the periodic table in an interactive method to learn about the different methods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http://www.edshare.soton.ac.uk/13665/</a:t>
            </a: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6011304"/>
            <a:ext cx="91440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/>
              <a:t>http://</a:t>
            </a:r>
            <a:r>
              <a:rPr lang="en-GB" dirty="0" err="1"/>
              <a:t>www.visual-literacy.org</a:t>
            </a:r>
            <a:r>
              <a:rPr lang="en-GB" dirty="0"/>
              <a:t>/pages/</a:t>
            </a:r>
            <a:r>
              <a:rPr lang="en-GB" dirty="0" err="1"/>
              <a:t>documents.htm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1889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http://www.edshare.soton.ac.uk/13665/</a:t>
            </a:r>
            <a:endParaRPr lang="en-GB"/>
          </a:p>
        </p:txBody>
      </p:sp>
      <p:pic>
        <p:nvPicPr>
          <p:cNvPr id="3" name="Picture 2" descr="Map-large copy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0"/>
            <a:ext cx="81304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76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Classic Diagrams from Web SCIENCE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Images you might know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http://www.edshare.soton.ac.uk/13665/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850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http://www.edshare.soton.ac.uk/13665/</a:t>
            </a:r>
            <a:endParaRPr lang="en-GB"/>
          </a:p>
        </p:txBody>
      </p:sp>
      <p:pic>
        <p:nvPicPr>
          <p:cNvPr id="4" name="Picture 6" descr="CM Capture 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865" y="1"/>
            <a:ext cx="503359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945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http://www.edshare.soton.ac.uk/13665/</a:t>
            </a:r>
            <a:endParaRPr lang="en-GB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30" y="0"/>
            <a:ext cx="7668202" cy="647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367608" y="6488668"/>
            <a:ext cx="226502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TBL’s:  Two magic’s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-60888" y="6486073"/>
            <a:ext cx="920488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/>
              <a:t>Berners-Lee, T. 2007 The Process of Designing Things in a Very Large Space</a:t>
            </a:r>
          </a:p>
        </p:txBody>
      </p:sp>
    </p:spTree>
    <p:extLst>
      <p:ext uri="{BB962C8B-B14F-4D97-AF65-F5344CB8AC3E}">
        <p14:creationId xmlns:p14="http://schemas.microsoft.com/office/powerpoint/2010/main" val="3423085786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663</TotalTime>
  <Words>726</Words>
  <Application>Microsoft Macintosh PowerPoint</Application>
  <PresentationFormat>On-screen Show (4:3)</PresentationFormat>
  <Paragraphs>108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Black</vt:lpstr>
      <vt:lpstr>WEBS2002 Interdisciplinary Project</vt:lpstr>
      <vt:lpstr>Think about your visual literacy</vt:lpstr>
      <vt:lpstr>Question</vt:lpstr>
      <vt:lpstr>PowerPoint Presentation</vt:lpstr>
      <vt:lpstr>Visual-literacy.org</vt:lpstr>
      <vt:lpstr>PowerPoint Presentation</vt:lpstr>
      <vt:lpstr>Classic Diagrams from Web SCIENCE</vt:lpstr>
      <vt:lpstr>PowerPoint Presentation</vt:lpstr>
      <vt:lpstr>PowerPoint Presentation</vt:lpstr>
      <vt:lpstr>Web Science and additionality</vt:lpstr>
      <vt:lpstr>PowerPoint Presentation</vt:lpstr>
      <vt:lpstr>We Need A  Web Science Road Map </vt:lpstr>
      <vt:lpstr>And remember the Map is not the territory  </vt:lpstr>
      <vt:lpstr>The Web  emergent networks of linked data </vt:lpstr>
      <vt:lpstr>The Web  an emergent networks of linked data </vt:lpstr>
      <vt:lpstr>PowerPoint Presentation</vt:lpstr>
      <vt:lpstr>Using other people’s diagrams</vt:lpstr>
      <vt:lpstr>Office tools</vt:lpstr>
      <vt:lpstr>Templates and objects</vt:lpstr>
      <vt:lpstr>Simple (free) tools</vt:lpstr>
      <vt:lpstr>Remember…</vt:lpstr>
      <vt:lpstr>Why and how visuals can be useful?</vt:lpstr>
      <vt:lpstr>Over to you</vt:lpstr>
      <vt:lpstr>references</vt:lpstr>
      <vt:lpstr>Further Browsing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42</cp:revision>
  <cp:lastPrinted>2014-10-02T10:48:42Z</cp:lastPrinted>
  <dcterms:created xsi:type="dcterms:W3CDTF">2014-10-02T10:46:20Z</dcterms:created>
  <dcterms:modified xsi:type="dcterms:W3CDTF">2014-11-26T20:42:39Z</dcterms:modified>
</cp:coreProperties>
</file>