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comment1.xml" ContentType="application/vnd.openxmlformats-officedocument.presentationml.comment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3" r:id="rId1"/>
  </p:sldMasterIdLst>
  <p:notesMasterIdLst>
    <p:notesMasterId r:id="rId13"/>
  </p:notesMasterIdLst>
  <p:sldIdLst>
    <p:sldId id="256" r:id="rId2"/>
    <p:sldId id="266" r:id="rId3"/>
    <p:sldId id="258" r:id="rId4"/>
    <p:sldId id="257" r:id="rId5"/>
    <p:sldId id="259" r:id="rId6"/>
    <p:sldId id="260" r:id="rId7"/>
    <p:sldId id="261" r:id="rId8"/>
    <p:sldId id="262" r:id="rId9"/>
    <p:sldId id="263" r:id="rId10"/>
    <p:sldId id="264" r:id="rId11"/>
    <p:sldId id="265"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iliniii Lakshika" initials="DL" lastIdx="1" clrIdx="0">
    <p:extLst>
      <p:ext uri="{19B8F6BF-5375-455C-9EA6-DF929625EA0E}">
        <p15:presenceInfo xmlns:p15="http://schemas.microsoft.com/office/powerpoint/2012/main" xmlns="" userId="be620c2e0c4ea39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132" autoAdjust="0"/>
    <p:restoredTop sz="88330" autoAdjust="0"/>
  </p:normalViewPr>
  <p:slideViewPr>
    <p:cSldViewPr>
      <p:cViewPr>
        <p:scale>
          <a:sx n="71" d="100"/>
          <a:sy n="71" d="100"/>
        </p:scale>
        <p:origin x="-1290"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4-05-01T11:43:41.263" idx="1">
    <p:pos x="3832" y="4351"/>
    <p:text>Do we need this reference ON the current slide?</p:text>
    <p:extLst mod="1">
      <p:ext uri="{C676402C-5697-4E1C-873F-D02D1690AC5C}">
        <p15:threadingInfo xmlns:p15="http://schemas.microsoft.com/office/powerpoint/2012/main" xmlns="" timeZoneBias="-6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DBCC276-E91C-4872-8DB6-67DA2D844E39}" type="datetimeFigureOut">
              <a:rPr lang="en-GB" smtClean="0"/>
              <a:t>01/05/2014</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97C0FF3-FA22-42E3-8321-3FA36C726D3A}" type="slidenum">
              <a:rPr lang="en-GB" smtClean="0"/>
              <a:t>‹#›</a:t>
            </a:fld>
            <a:endParaRPr lang="en-GB"/>
          </a:p>
        </p:txBody>
      </p:sp>
    </p:spTree>
    <p:extLst>
      <p:ext uri="{BB962C8B-B14F-4D97-AF65-F5344CB8AC3E}">
        <p14:creationId xmlns:p14="http://schemas.microsoft.com/office/powerpoint/2010/main" val="10593092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gov.uk/rights-disabled-person/employment"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www.equalityhumanrights.com/advice-and-guidance/your-rights/disability/the-law-about-disability-discrimination/" TargetMode="External"/><Relationship Id="rId2" Type="http://schemas.openxmlformats.org/officeDocument/2006/relationships/slide" Target="../slides/slide5.xml"/><Relationship Id="rId1" Type="http://schemas.openxmlformats.org/officeDocument/2006/relationships/notesMaster" Target="../notesMasters/notesMaster1.xml"/><Relationship Id="rId4" Type="http://schemas.openxmlformats.org/officeDocument/2006/relationships/hyperlink" Target="http://www.dls.org.uk/advice/factsheet/employment/employment_rights_under_the_DDA/Employment%20Rights%20Under%20the%20Equality%20Act.pdf" TargetMode="Externa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youtube.com/watch?v=tzi8IKlGS4E"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www.legislation.gov.uk/uksi/1999/3312/contents/made"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www.workwithoutlimits.org/employers/ra/workplace"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kern="1200" dirty="0" smtClean="0">
                <a:solidFill>
                  <a:schemeClr val="tx1"/>
                </a:solidFill>
                <a:effectLst/>
                <a:latin typeface="+mn-lt"/>
                <a:ea typeface="+mn-ea"/>
                <a:cs typeface="+mn-cs"/>
              </a:rPr>
              <a:t>An employer has to make ‘reasonable adjustments’ to avoid you being put at a disadvantage compared to non-disabled people in the workplace. For example, adjusting your working hours or providing you with a special piece of equipment to help you do the job.</a:t>
            </a:r>
          </a:p>
          <a:p>
            <a:r>
              <a:rPr lang="en-GB" sz="1200" b="0" i="0" kern="1200" dirty="0" smtClean="0">
                <a:solidFill>
                  <a:schemeClr val="tx1"/>
                </a:solidFill>
                <a:effectLst/>
                <a:latin typeface="+mn-lt"/>
                <a:ea typeface="+mn-ea"/>
                <a:cs typeface="+mn-cs"/>
              </a:rPr>
              <a:t>(</a:t>
            </a:r>
            <a:r>
              <a:rPr lang="en-GB" sz="1200" dirty="0" smtClean="0">
                <a:hlinkClick r:id="rId3"/>
              </a:rPr>
              <a:t>https://www.gov.uk/rights-disabled-person/employment</a:t>
            </a:r>
            <a:r>
              <a:rPr lang="en-GB" sz="1200" dirty="0" smtClean="0"/>
              <a:t>)</a:t>
            </a:r>
            <a:endParaRPr lang="en-GB" sz="1200" dirty="0"/>
          </a:p>
        </p:txBody>
      </p:sp>
      <p:sp>
        <p:nvSpPr>
          <p:cNvPr id="4" name="Slide Number Placeholder 3"/>
          <p:cNvSpPr>
            <a:spLocks noGrp="1"/>
          </p:cNvSpPr>
          <p:nvPr>
            <p:ph type="sldNum" sz="quarter" idx="10"/>
          </p:nvPr>
        </p:nvSpPr>
        <p:spPr/>
        <p:txBody>
          <a:bodyPr/>
          <a:lstStyle/>
          <a:p>
            <a:fld id="{997C0FF3-FA22-42E3-8321-3FA36C726D3A}" type="slidenum">
              <a:rPr lang="en-GB" smtClean="0"/>
              <a:t>3</a:t>
            </a:fld>
            <a:endParaRPr lang="en-GB"/>
          </a:p>
        </p:txBody>
      </p:sp>
    </p:spTree>
    <p:extLst>
      <p:ext uri="{BB962C8B-B14F-4D97-AF65-F5344CB8AC3E}">
        <p14:creationId xmlns:p14="http://schemas.microsoft.com/office/powerpoint/2010/main" val="41817849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1" i="0" kern="1200" dirty="0" smtClean="0">
                <a:solidFill>
                  <a:schemeClr val="tx1"/>
                </a:solidFill>
                <a:effectLst/>
                <a:latin typeface="+mn-lt"/>
                <a:ea typeface="+mn-ea"/>
                <a:cs typeface="+mn-cs"/>
              </a:rPr>
              <a:t>“Equality is about ‘creating a fairer society, where everyone can participate and has the opportunity to fulfil their potential” </a:t>
            </a:r>
            <a:r>
              <a:rPr lang="en-GB" sz="1200" b="1" i="1" kern="1200" dirty="0" smtClean="0">
                <a:solidFill>
                  <a:schemeClr val="tx1"/>
                </a:solidFill>
                <a:effectLst/>
                <a:latin typeface="+mn-lt"/>
                <a:ea typeface="+mn-ea"/>
                <a:cs typeface="+mn-cs"/>
              </a:rPr>
              <a:t>(Department</a:t>
            </a:r>
            <a:r>
              <a:rPr lang="en-GB" sz="1200" b="1" i="1" kern="1200" baseline="0" dirty="0" smtClean="0">
                <a:solidFill>
                  <a:schemeClr val="tx1"/>
                </a:solidFill>
                <a:effectLst/>
                <a:latin typeface="+mn-lt"/>
                <a:ea typeface="+mn-ea"/>
                <a:cs typeface="+mn-cs"/>
              </a:rPr>
              <a:t> of Health</a:t>
            </a:r>
            <a:r>
              <a:rPr lang="en-GB" sz="1200" b="1" i="1" kern="1200" dirty="0" smtClean="0">
                <a:solidFill>
                  <a:schemeClr val="tx1"/>
                </a:solidFill>
                <a:effectLst/>
                <a:latin typeface="+mn-lt"/>
                <a:ea typeface="+mn-ea"/>
                <a:cs typeface="+mn-cs"/>
              </a:rPr>
              <a:t>, 2004)</a:t>
            </a:r>
            <a:endParaRPr lang="en-GB" b="1" i="1" dirty="0" smtClean="0"/>
          </a:p>
          <a:p>
            <a:endParaRPr lang="en-GB" dirty="0" smtClean="0"/>
          </a:p>
          <a:p>
            <a:r>
              <a:rPr lang="en-GB" b="1" dirty="0" smtClean="0"/>
              <a:t>What is Equality? </a:t>
            </a:r>
            <a:r>
              <a:rPr lang="en-GB" dirty="0" smtClean="0"/>
              <a:t>- </a:t>
            </a:r>
            <a:r>
              <a:rPr lang="en-GB" sz="1200" b="0" i="0" kern="1200" dirty="0" smtClean="0">
                <a:solidFill>
                  <a:schemeClr val="tx1"/>
                </a:solidFill>
                <a:effectLst/>
                <a:latin typeface="+mn-lt"/>
                <a:ea typeface="+mn-ea"/>
                <a:cs typeface="+mn-cs"/>
              </a:rPr>
              <a:t>Equality in the workplace is about more than just giving equal treatment to all of your employees and complying with the laws of the Equality Act.</a:t>
            </a:r>
          </a:p>
          <a:p>
            <a:endParaRPr lang="en-GB" dirty="0" smtClean="0"/>
          </a:p>
          <a:p>
            <a:pPr marL="171450" indent="-171450">
              <a:buFont typeface="Arial" panose="020B0604020202020204" pitchFamily="34" charset="0"/>
              <a:buChar char="•"/>
            </a:pPr>
            <a:r>
              <a:rPr lang="en-GB" dirty="0" smtClean="0"/>
              <a:t>Application forms –</a:t>
            </a:r>
            <a:r>
              <a:rPr lang="en-GB" baseline="0" dirty="0" smtClean="0"/>
              <a:t> Applying for jobs, promotional positions etc.</a:t>
            </a:r>
          </a:p>
          <a:p>
            <a:pPr marL="171450" indent="-171450">
              <a:buFont typeface="Arial" panose="020B0604020202020204" pitchFamily="34" charset="0"/>
              <a:buChar char="•"/>
            </a:pPr>
            <a:r>
              <a:rPr lang="en-GB" baseline="0" dirty="0" smtClean="0"/>
              <a:t>Interview Arrangements – Travel to interview, Interview in an accessible location for example wheelchair friendly.</a:t>
            </a:r>
          </a:p>
          <a:p>
            <a:pPr marL="171450" indent="-171450">
              <a:buFont typeface="Arial" panose="020B0604020202020204" pitchFamily="34" charset="0"/>
              <a:buChar char="•"/>
            </a:pPr>
            <a:r>
              <a:rPr lang="en-GB" baseline="0" dirty="0" smtClean="0"/>
              <a:t>Aptitude or proficiency tests – Ensuring any test of a person’s skills is fair in regards to their conditions due to their disability.</a:t>
            </a:r>
          </a:p>
          <a:p>
            <a:pPr marL="171450" indent="-171450">
              <a:buFont typeface="Arial" panose="020B0604020202020204" pitchFamily="34" charset="0"/>
              <a:buChar char="•"/>
            </a:pPr>
            <a:r>
              <a:rPr lang="en-GB" baseline="0" dirty="0" smtClean="0"/>
              <a:t>Job Offers – Employers cannot judge people’s applications on the applicant’s disability.</a:t>
            </a:r>
          </a:p>
          <a:p>
            <a:pPr marL="171450" indent="-171450">
              <a:buFont typeface="Arial" panose="020B0604020202020204" pitchFamily="34" charset="0"/>
              <a:buChar char="•"/>
            </a:pPr>
            <a:r>
              <a:rPr lang="en-GB" baseline="0" dirty="0" smtClean="0"/>
              <a:t>Terms of employment </a:t>
            </a:r>
            <a:r>
              <a:rPr lang="en-GB" baseline="0" dirty="0" err="1" smtClean="0"/>
              <a:t>inc.</a:t>
            </a:r>
            <a:r>
              <a:rPr lang="en-GB" baseline="0" dirty="0" smtClean="0"/>
              <a:t> pay – Pay rate should be equal to that of a non-disabled applicant. (this would be discrimination).</a:t>
            </a:r>
          </a:p>
          <a:p>
            <a:pPr marL="171450" indent="-171450">
              <a:buFont typeface="Arial" panose="020B0604020202020204" pitchFamily="34" charset="0"/>
              <a:buChar char="•"/>
            </a:pPr>
            <a:r>
              <a:rPr lang="en-GB" baseline="0" dirty="0" smtClean="0"/>
              <a:t>Promotion, Transfer and training opportunities – A person’s disability should not be a factor when employers are considering staff for training/transfer/promotion to other positions.</a:t>
            </a:r>
          </a:p>
          <a:p>
            <a:pPr marL="171450" indent="-171450">
              <a:buFont typeface="Arial" panose="020B0604020202020204" pitchFamily="34" charset="0"/>
              <a:buChar char="•"/>
            </a:pPr>
            <a:r>
              <a:rPr lang="en-GB" baseline="0" dirty="0" smtClean="0"/>
              <a:t>Dismissal or redundancy – An employee cannot simply be made redundant due to their disability, they should be fairly treated equal to any other employee. The same way that if an employee is to become disabled they cannot be discriminated by the employer. An employer cannot force the employee to retire in this situation and instead the job is kept open, unless they can no longer do their job due to the disability.</a:t>
            </a:r>
          </a:p>
        </p:txBody>
      </p:sp>
      <p:sp>
        <p:nvSpPr>
          <p:cNvPr id="4" name="Slide Number Placeholder 3"/>
          <p:cNvSpPr>
            <a:spLocks noGrp="1"/>
          </p:cNvSpPr>
          <p:nvPr>
            <p:ph type="sldNum" sz="quarter" idx="10"/>
          </p:nvPr>
        </p:nvSpPr>
        <p:spPr/>
        <p:txBody>
          <a:bodyPr/>
          <a:lstStyle/>
          <a:p>
            <a:fld id="{997C0FF3-FA22-42E3-8321-3FA36C726D3A}" type="slidenum">
              <a:rPr lang="en-GB" smtClean="0"/>
              <a:t>4</a:t>
            </a:fld>
            <a:endParaRPr lang="en-GB"/>
          </a:p>
        </p:txBody>
      </p:sp>
    </p:spTree>
    <p:extLst>
      <p:ext uri="{BB962C8B-B14F-4D97-AF65-F5344CB8AC3E}">
        <p14:creationId xmlns:p14="http://schemas.microsoft.com/office/powerpoint/2010/main" val="334327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As</a:t>
            </a:r>
            <a:r>
              <a:rPr lang="en-GB" baseline="0" dirty="0" smtClean="0"/>
              <a:t> explained in the equality page before, the government have set out many rules to ensure all workers, disabled or not, are treated fairly in all ways.</a:t>
            </a:r>
          </a:p>
          <a:p>
            <a:endParaRPr lang="en-GB" baseline="0" dirty="0" smtClean="0"/>
          </a:p>
          <a:p>
            <a:r>
              <a:rPr lang="en-GB" baseline="0" dirty="0" smtClean="0"/>
              <a:t>Disability Discrimination Act (DDA) prohibits employers, or any other employee, bullying and holding back disabled people from equal opportunities in the workplace. As well as this employers have to make sure reasonable adjustments are made so that disabled people can carry out their work. </a:t>
            </a:r>
          </a:p>
          <a:p>
            <a:r>
              <a:rPr lang="en-GB" i="1" baseline="0" dirty="0" smtClean="0"/>
              <a:t>(</a:t>
            </a:r>
            <a:r>
              <a:rPr lang="en-GB" sz="1200" b="0" i="1" u="none" strike="noStrike" kern="1200" dirty="0" smtClean="0">
                <a:solidFill>
                  <a:schemeClr val="tx1"/>
                </a:solidFill>
                <a:effectLst/>
                <a:latin typeface="+mn-lt"/>
                <a:ea typeface="+mn-ea"/>
                <a:cs typeface="+mn-cs"/>
                <a:hlinkClick r:id="rId3"/>
              </a:rPr>
              <a:t>http://www.equalityhumanrights.com/advice-and-guidance/your-rights/disability/the-law-about-disability-discrimination/</a:t>
            </a:r>
            <a:r>
              <a:rPr lang="en-GB" sz="1200" b="0" i="1" u="none" strike="noStrike" kern="1200" dirty="0" smtClean="0">
                <a:solidFill>
                  <a:schemeClr val="tx1"/>
                </a:solidFill>
                <a:effectLst/>
                <a:latin typeface="+mn-lt"/>
                <a:ea typeface="+mn-ea"/>
                <a:cs typeface="+mn-cs"/>
              </a:rPr>
              <a:t>)</a:t>
            </a:r>
            <a:endParaRPr lang="en-GB" i="1" baseline="0" dirty="0" smtClean="0"/>
          </a:p>
          <a:p>
            <a:endParaRPr lang="en-GB" sz="1200" b="0" i="0" kern="1200" baseline="0" dirty="0" smtClean="0">
              <a:solidFill>
                <a:schemeClr val="tx1"/>
              </a:solidFill>
              <a:effectLst/>
              <a:latin typeface="+mn-lt"/>
              <a:ea typeface="+mn-ea"/>
              <a:cs typeface="+mn-cs"/>
            </a:endParaRPr>
          </a:p>
          <a:p>
            <a:r>
              <a:rPr lang="en-GB" sz="1200" b="0" i="0" kern="1200" dirty="0" smtClean="0">
                <a:solidFill>
                  <a:schemeClr val="tx1"/>
                </a:solidFill>
                <a:effectLst/>
                <a:latin typeface="+mn-lt"/>
                <a:ea typeface="+mn-ea"/>
                <a:cs typeface="+mn-cs"/>
              </a:rPr>
              <a:t>For example, a worker is given night shifts to do. She has kidney failure and has nightly dialysis. Making her do night shifts would mean she won't be able to have her dialysis. The</a:t>
            </a:r>
            <a:r>
              <a:rPr lang="en-GB" sz="1200" b="0" i="0" kern="1200" baseline="0" dirty="0" smtClean="0">
                <a:solidFill>
                  <a:schemeClr val="tx1"/>
                </a:solidFill>
                <a:effectLst/>
                <a:latin typeface="+mn-lt"/>
                <a:ea typeface="+mn-ea"/>
                <a:cs typeface="+mn-cs"/>
              </a:rPr>
              <a:t> employer would have</a:t>
            </a:r>
            <a:r>
              <a:rPr lang="en-GB" sz="1200" b="0" i="0" kern="1200" dirty="0" smtClean="0">
                <a:solidFill>
                  <a:schemeClr val="tx1"/>
                </a:solidFill>
                <a:effectLst/>
                <a:latin typeface="+mn-lt"/>
                <a:ea typeface="+mn-ea"/>
                <a:cs typeface="+mn-cs"/>
              </a:rPr>
              <a:t> to make reasonable adjustments to the workplace to allow you to work or to continue to work in this example. Not doing this</a:t>
            </a:r>
            <a:r>
              <a:rPr lang="en-GB" sz="1200" b="0" i="0" kern="1200" baseline="0" dirty="0" smtClean="0">
                <a:solidFill>
                  <a:schemeClr val="tx1"/>
                </a:solidFill>
                <a:effectLst/>
                <a:latin typeface="+mn-lt"/>
                <a:ea typeface="+mn-ea"/>
                <a:cs typeface="+mn-cs"/>
              </a:rPr>
              <a:t> would be a form of discrimination.</a:t>
            </a:r>
            <a:r>
              <a:rPr lang="en-GB" sz="1000" b="0" i="1" kern="1200" baseline="0" dirty="0" smtClean="0">
                <a:solidFill>
                  <a:schemeClr val="tx1"/>
                </a:solidFill>
                <a:effectLst/>
                <a:latin typeface="+mn-lt"/>
                <a:ea typeface="+mn-ea"/>
                <a:cs typeface="+mn-cs"/>
              </a:rPr>
              <a:t> </a:t>
            </a:r>
          </a:p>
          <a:p>
            <a:r>
              <a:rPr lang="en-GB" sz="1000" b="0" i="1" kern="1200" baseline="0" dirty="0" smtClean="0">
                <a:solidFill>
                  <a:schemeClr val="tx1"/>
                </a:solidFill>
                <a:effectLst/>
                <a:latin typeface="+mn-lt"/>
                <a:ea typeface="+mn-ea"/>
                <a:cs typeface="+mn-cs"/>
              </a:rPr>
              <a:t>Citizens Advice Bureau </a:t>
            </a:r>
          </a:p>
          <a:p>
            <a:r>
              <a:rPr lang="en-GB" sz="1000" b="0" i="1" kern="1200" baseline="0" dirty="0" smtClean="0">
                <a:solidFill>
                  <a:schemeClr val="tx1"/>
                </a:solidFill>
                <a:effectLst/>
                <a:latin typeface="+mn-lt"/>
                <a:ea typeface="+mn-ea"/>
                <a:cs typeface="+mn-cs"/>
              </a:rPr>
              <a:t>(https://www.adviceguide.org.uk/england/discrimination_e/discrimination_discrimination_because_of_disability_e/disability_discrimination.htm#h_what_is_discrimination_because_of_disability/</a:t>
            </a:r>
            <a:r>
              <a:rPr lang="en-GB" sz="1000" b="0" i="1" u="none" kern="1200" baseline="0" dirty="0" smtClean="0">
                <a:solidFill>
                  <a:schemeClr val="tx1"/>
                </a:solidFill>
                <a:effectLst/>
                <a:latin typeface="+mn-lt"/>
                <a:ea typeface="+mn-ea"/>
                <a:cs typeface="+mn-cs"/>
              </a:rPr>
              <a:t>)</a:t>
            </a:r>
          </a:p>
          <a:p>
            <a:endParaRPr lang="en-GB" sz="1000" b="0" i="1" kern="1200" baseline="0" dirty="0" smtClean="0">
              <a:solidFill>
                <a:schemeClr val="tx1"/>
              </a:solidFill>
              <a:effectLst/>
              <a:latin typeface="+mn-lt"/>
              <a:ea typeface="+mn-ea"/>
              <a:cs typeface="+mn-cs"/>
            </a:endParaRPr>
          </a:p>
          <a:p>
            <a:r>
              <a:rPr lang="en-GB" sz="1200" b="0" i="0" kern="1200" dirty="0" smtClean="0">
                <a:solidFill>
                  <a:schemeClr val="tx1"/>
                </a:solidFill>
                <a:effectLst/>
                <a:latin typeface="+mn-lt"/>
                <a:ea typeface="+mn-ea"/>
                <a:cs typeface="+mn-cs"/>
              </a:rPr>
              <a:t>An employer can discriminate against a disabled person in six ways.</a:t>
            </a:r>
          </a:p>
          <a:p>
            <a:r>
              <a:rPr lang="en-GB" sz="1200" b="0" i="0" kern="1200" dirty="0" smtClean="0">
                <a:solidFill>
                  <a:schemeClr val="tx1"/>
                </a:solidFill>
                <a:effectLst/>
                <a:latin typeface="+mn-lt"/>
                <a:ea typeface="+mn-ea"/>
                <a:cs typeface="+mn-cs"/>
              </a:rPr>
              <a:t> • Direct discrimination – by treating a disabled person less favourably because of their disability</a:t>
            </a:r>
          </a:p>
          <a:p>
            <a:r>
              <a:rPr lang="en-GB" sz="1200" b="0" i="0" kern="1200" dirty="0" smtClean="0">
                <a:solidFill>
                  <a:schemeClr val="tx1"/>
                </a:solidFill>
                <a:effectLst/>
                <a:latin typeface="+mn-lt"/>
                <a:ea typeface="+mn-ea"/>
                <a:cs typeface="+mn-cs"/>
              </a:rPr>
              <a:t> • Discrimination arising from disability– by treating a disabled person less favourably because of something arising from their disability</a:t>
            </a:r>
          </a:p>
          <a:p>
            <a:r>
              <a:rPr lang="en-GB" sz="1200" b="0" i="0" kern="1200" dirty="0" smtClean="0">
                <a:solidFill>
                  <a:schemeClr val="tx1"/>
                </a:solidFill>
                <a:effectLst/>
                <a:latin typeface="+mn-lt"/>
                <a:ea typeface="+mn-ea"/>
                <a:cs typeface="+mn-cs"/>
              </a:rPr>
              <a:t> • ‘Indirect discrimination’ – by applying a policy or criteria that places a disabled person at a disadvantage</a:t>
            </a:r>
          </a:p>
          <a:p>
            <a:r>
              <a:rPr lang="en-GB" sz="1200" b="0" i="0" kern="1200" dirty="0" smtClean="0">
                <a:solidFill>
                  <a:schemeClr val="tx1"/>
                </a:solidFill>
                <a:effectLst/>
                <a:latin typeface="+mn-lt"/>
                <a:ea typeface="+mn-ea"/>
                <a:cs typeface="+mn-cs"/>
              </a:rPr>
              <a:t>• Failure to comply with a duty to make reasonable adjustments </a:t>
            </a:r>
          </a:p>
          <a:p>
            <a:r>
              <a:rPr lang="en-GB" sz="1200" b="0" i="0" kern="1200" dirty="0" smtClean="0">
                <a:solidFill>
                  <a:schemeClr val="tx1"/>
                </a:solidFill>
                <a:effectLst/>
                <a:latin typeface="+mn-lt"/>
                <a:ea typeface="+mn-ea"/>
                <a:cs typeface="+mn-cs"/>
              </a:rPr>
              <a:t>• Victimisation of a person (whether or not he is disabled)</a:t>
            </a:r>
          </a:p>
          <a:p>
            <a:r>
              <a:rPr lang="en-GB" sz="1200" b="0" i="0" kern="1200" dirty="0" smtClean="0">
                <a:solidFill>
                  <a:schemeClr val="tx1"/>
                </a:solidFill>
                <a:effectLst/>
                <a:latin typeface="+mn-lt"/>
                <a:ea typeface="+mn-ea"/>
                <a:cs typeface="+mn-cs"/>
              </a:rPr>
              <a:t> • Harassment of a person</a:t>
            </a:r>
          </a:p>
          <a:p>
            <a:r>
              <a:rPr lang="en-GB" sz="1200" b="0" i="0" kern="1200" dirty="0" smtClean="0">
                <a:solidFill>
                  <a:schemeClr val="tx1"/>
                </a:solidFill>
                <a:effectLst/>
                <a:latin typeface="+mn-lt"/>
                <a:ea typeface="+mn-ea"/>
                <a:cs typeface="+mn-cs"/>
              </a:rPr>
              <a:t>(</a:t>
            </a:r>
            <a:r>
              <a:rPr lang="en-GB" sz="1200" b="0" i="1" u="none" strike="noStrike" kern="1200" dirty="0" smtClean="0">
                <a:solidFill>
                  <a:schemeClr val="tx1"/>
                </a:solidFill>
                <a:effectLst/>
                <a:latin typeface="+mn-lt"/>
                <a:ea typeface="+mn-ea"/>
                <a:cs typeface="+mn-cs"/>
                <a:hlinkClick r:id="rId4"/>
              </a:rPr>
              <a:t>http://www.dls.org.uk/advice/factsheet/employment/employment_rights_under_the_DDA/Employment%20Rights%20Under%20the%20Equality%20Act.pdf</a:t>
            </a:r>
            <a:r>
              <a:rPr lang="en-GB" sz="1200" b="0" i="1" u="none" strike="noStrike" kern="1200" dirty="0" smtClean="0">
                <a:solidFill>
                  <a:schemeClr val="tx1"/>
                </a:solidFill>
                <a:effectLst/>
                <a:latin typeface="+mn-lt"/>
                <a:ea typeface="+mn-ea"/>
                <a:cs typeface="+mn-cs"/>
              </a:rPr>
              <a:t>)</a:t>
            </a:r>
            <a:endParaRPr lang="en-GB" sz="1000" i="1" dirty="0"/>
          </a:p>
        </p:txBody>
      </p:sp>
      <p:sp>
        <p:nvSpPr>
          <p:cNvPr id="4" name="Slide Number Placeholder 3"/>
          <p:cNvSpPr>
            <a:spLocks noGrp="1"/>
          </p:cNvSpPr>
          <p:nvPr>
            <p:ph type="sldNum" sz="quarter" idx="10"/>
          </p:nvPr>
        </p:nvSpPr>
        <p:spPr/>
        <p:txBody>
          <a:bodyPr/>
          <a:lstStyle/>
          <a:p>
            <a:fld id="{997C0FF3-FA22-42E3-8321-3FA36C726D3A}" type="slidenum">
              <a:rPr lang="en-GB" smtClean="0"/>
              <a:t>5</a:t>
            </a:fld>
            <a:endParaRPr lang="en-GB"/>
          </a:p>
        </p:txBody>
      </p:sp>
    </p:spTree>
    <p:extLst>
      <p:ext uri="{BB962C8B-B14F-4D97-AF65-F5344CB8AC3E}">
        <p14:creationId xmlns:p14="http://schemas.microsoft.com/office/powerpoint/2010/main" val="18480609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Care Home</a:t>
            </a:r>
            <a:r>
              <a:rPr lang="en-GB" baseline="0" dirty="0" smtClean="0"/>
              <a:t> Mistreatment - </a:t>
            </a:r>
            <a:r>
              <a:rPr lang="en-GB" sz="1200" b="0" i="0" u="none" strike="noStrike" kern="1200" dirty="0" smtClean="0">
                <a:solidFill>
                  <a:schemeClr val="tx1"/>
                </a:solidFill>
                <a:effectLst/>
                <a:latin typeface="+mn-lt"/>
                <a:ea typeface="+mn-ea"/>
                <a:cs typeface="+mn-cs"/>
                <a:hlinkClick r:id="rId3"/>
              </a:rPr>
              <a:t>https://www.youtube.com/watch?v=tzi8IKlGS4E</a:t>
            </a:r>
            <a:r>
              <a:rPr lang="en-GB" sz="1200" b="0" i="0" u="none" strike="noStrike" kern="1200" dirty="0" smtClean="0">
                <a:solidFill>
                  <a:schemeClr val="tx1"/>
                </a:solidFill>
                <a:effectLst/>
                <a:latin typeface="+mn-lt"/>
                <a:ea typeface="+mn-ea"/>
                <a:cs typeface="+mn-cs"/>
              </a:rPr>
              <a:t> Example of</a:t>
            </a:r>
            <a:r>
              <a:rPr lang="en-GB" sz="1200" b="0" i="0" u="none" strike="noStrike" kern="1200" baseline="0" dirty="0" smtClean="0">
                <a:solidFill>
                  <a:schemeClr val="tx1"/>
                </a:solidFill>
                <a:effectLst/>
                <a:latin typeface="+mn-lt"/>
                <a:ea typeface="+mn-ea"/>
                <a:cs typeface="+mn-cs"/>
              </a:rPr>
              <a:t> disabled and elderly people being mistreated of their human rights in a care home in Britain. </a:t>
            </a:r>
            <a:endParaRPr lang="en-GB" sz="1200" b="0" i="0" u="none" strike="noStrike" kern="1200" dirty="0" smtClean="0">
              <a:solidFill>
                <a:schemeClr val="tx1"/>
              </a:solidFill>
              <a:effectLst/>
              <a:latin typeface="+mn-lt"/>
              <a:ea typeface="+mn-ea"/>
              <a:cs typeface="+mn-cs"/>
            </a:endParaRPr>
          </a:p>
          <a:p>
            <a:endParaRPr lang="en-GB" sz="1200" b="0" i="0" u="none" strike="noStrike" kern="1200" dirty="0" smtClean="0">
              <a:solidFill>
                <a:schemeClr val="tx1"/>
              </a:solidFill>
              <a:effectLst/>
              <a:latin typeface="+mn-lt"/>
              <a:ea typeface="+mn-ea"/>
              <a:cs typeface="+mn-cs"/>
            </a:endParaRPr>
          </a:p>
          <a:p>
            <a:r>
              <a:rPr lang="en-GB" dirty="0" smtClean="0"/>
              <a:t>Anyone, disabled or not, has the right to have privacy</a:t>
            </a:r>
            <a:r>
              <a:rPr lang="en-GB" baseline="0" dirty="0" smtClean="0"/>
              <a:t> about their personal and family life. This prevents your private life from being interfered with due to your job.</a:t>
            </a:r>
            <a:endParaRPr lang="en-GB" dirty="0"/>
          </a:p>
        </p:txBody>
      </p:sp>
      <p:sp>
        <p:nvSpPr>
          <p:cNvPr id="4" name="Slide Number Placeholder 3"/>
          <p:cNvSpPr>
            <a:spLocks noGrp="1"/>
          </p:cNvSpPr>
          <p:nvPr>
            <p:ph type="sldNum" sz="quarter" idx="10"/>
          </p:nvPr>
        </p:nvSpPr>
        <p:spPr/>
        <p:txBody>
          <a:bodyPr/>
          <a:lstStyle/>
          <a:p>
            <a:fld id="{997C0FF3-FA22-42E3-8321-3FA36C726D3A}" type="slidenum">
              <a:rPr lang="en-GB" smtClean="0"/>
              <a:t>6</a:t>
            </a:fld>
            <a:endParaRPr lang="en-GB"/>
          </a:p>
        </p:txBody>
      </p:sp>
    </p:spTree>
    <p:extLst>
      <p:ext uri="{BB962C8B-B14F-4D97-AF65-F5344CB8AC3E}">
        <p14:creationId xmlns:p14="http://schemas.microsoft.com/office/powerpoint/2010/main" val="9867486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This</a:t>
            </a:r>
            <a:r>
              <a:rPr lang="en-GB" baseline="0" dirty="0" smtClean="0"/>
              <a:t> list of rights </a:t>
            </a:r>
            <a:r>
              <a:rPr lang="en-GB" dirty="0" smtClean="0"/>
              <a:t>includes: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smtClean="0"/>
              <a:t>Minimum wage of £6.31 for over 21-year-olds under the National Minimum Wage Act 1998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smtClean="0"/>
              <a:t>28 paid holidays no more than 48 hours a week (working time regulations 1998)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smtClean="0"/>
              <a:t>Time off for child care &amp; 1 months notice for dismissal from</a:t>
            </a:r>
            <a:r>
              <a:rPr lang="en-GB" baseline="0" dirty="0" smtClean="0"/>
              <a:t> employment </a:t>
            </a:r>
            <a:r>
              <a:rPr lang="en-GB" dirty="0" smtClean="0"/>
              <a:t>(Employment Rights Act 1996) </a:t>
            </a:r>
          </a:p>
          <a:p>
            <a:pPr marL="0" marR="0" indent="0" algn="l" defTabSz="914400" rtl="0" eaLnBrk="1" fontAlgn="auto" latinLnBrk="0" hangingPunct="1">
              <a:lnSpc>
                <a:spcPct val="100000"/>
              </a:lnSpc>
              <a:spcBef>
                <a:spcPts val="0"/>
              </a:spcBef>
              <a:spcAft>
                <a:spcPts val="0"/>
              </a:spcAft>
              <a:buClrTx/>
              <a:buSzTx/>
              <a:buFontTx/>
              <a:buNone/>
              <a:tabLst/>
              <a:defRPr/>
            </a:pPr>
            <a:endParaRPr lang="en-GB"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In 2002 employers</a:t>
            </a:r>
            <a:r>
              <a:rPr lang="en-GB" baseline="0" dirty="0" smtClean="0"/>
              <a:t> got the right to ask for flexible working patterns. This was for purposes such as caring for children and also disabled others. This is limited to children under 6 and disabled persons until they turn 18. </a:t>
            </a:r>
          </a:p>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smtClean="0"/>
              <a:t>– Part 6 – Commencement of maternity leave periods.</a:t>
            </a:r>
          </a:p>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smtClean="0"/>
              <a:t>(</a:t>
            </a:r>
            <a:r>
              <a:rPr lang="en-GB" sz="1200" b="0" i="0" u="sng" kern="1200" dirty="0" smtClean="0">
                <a:solidFill>
                  <a:schemeClr val="tx1"/>
                </a:solidFill>
                <a:effectLst/>
                <a:latin typeface="+mn-lt"/>
                <a:ea typeface="+mn-ea"/>
                <a:cs typeface="+mn-cs"/>
                <a:hlinkClick r:id="rId3"/>
              </a:rPr>
              <a:t>http://www.legislation.gov.uk/uksi/1999/3312/contents/made</a:t>
            </a:r>
            <a:r>
              <a:rPr lang="en-GB" sz="1200" b="0" i="0" u="sng" kern="1200" dirty="0" smtClean="0">
                <a:solidFill>
                  <a:schemeClr val="tx1"/>
                </a:solidFill>
                <a:effectLst/>
                <a:latin typeface="+mn-lt"/>
                <a:ea typeface="+mn-ea"/>
                <a:cs typeface="+mn-cs"/>
              </a:rPr>
              <a:t>)</a:t>
            </a:r>
            <a:endParaRPr lang="en-GB"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GB"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GB" dirty="0" smtClean="0"/>
          </a:p>
          <a:p>
            <a:endParaRPr lang="en-GB" dirty="0"/>
          </a:p>
        </p:txBody>
      </p:sp>
      <p:sp>
        <p:nvSpPr>
          <p:cNvPr id="4" name="Slide Number Placeholder 3"/>
          <p:cNvSpPr>
            <a:spLocks noGrp="1"/>
          </p:cNvSpPr>
          <p:nvPr>
            <p:ph type="sldNum" sz="quarter" idx="10"/>
          </p:nvPr>
        </p:nvSpPr>
        <p:spPr/>
        <p:txBody>
          <a:bodyPr/>
          <a:lstStyle/>
          <a:p>
            <a:fld id="{997C0FF3-FA22-42E3-8321-3FA36C726D3A}" type="slidenum">
              <a:rPr lang="en-GB" smtClean="0"/>
              <a:t>7</a:t>
            </a:fld>
            <a:endParaRPr lang="en-GB"/>
          </a:p>
        </p:txBody>
      </p:sp>
    </p:spTree>
    <p:extLst>
      <p:ext uri="{BB962C8B-B14F-4D97-AF65-F5344CB8AC3E}">
        <p14:creationId xmlns:p14="http://schemas.microsoft.com/office/powerpoint/2010/main" val="17827354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Employers may need to know of your disability</a:t>
            </a:r>
            <a:r>
              <a:rPr lang="en-GB" baseline="0" dirty="0" smtClean="0"/>
              <a:t> so they can figure out if it will stop you from carrying out the job. I.E someone in a wheelchair would be fine in an office job but perhaps would struggle with  a role which requires a lot of traveling.</a:t>
            </a:r>
          </a:p>
          <a:p>
            <a:endParaRPr lang="en-GB" baseline="0" dirty="0" smtClean="0"/>
          </a:p>
          <a:p>
            <a:r>
              <a:rPr lang="en-GB" baseline="0" dirty="0" smtClean="0"/>
              <a:t>Also, employers may need to know so that they can make sure the interview environment is suitable, such as wheelchair friendly access. </a:t>
            </a:r>
          </a:p>
          <a:p>
            <a:endParaRPr lang="en-GB" baseline="0" dirty="0" smtClean="0"/>
          </a:p>
          <a:p>
            <a:r>
              <a:rPr lang="en-GB" baseline="0" dirty="0" smtClean="0"/>
              <a:t>Companies often wish to have a varied mix of employees from all backgrounds in order to prove they are not prejudice in anyway, so may be relevant to ask if the employee has any disabilities they should know about.</a:t>
            </a:r>
          </a:p>
          <a:p>
            <a:endParaRPr lang="en-GB" baseline="0" dirty="0" smtClean="0"/>
          </a:p>
          <a:p>
            <a:endParaRPr lang="en-GB" baseline="0" dirty="0" smtClean="0"/>
          </a:p>
        </p:txBody>
      </p:sp>
      <p:sp>
        <p:nvSpPr>
          <p:cNvPr id="4" name="Slide Number Placeholder 3"/>
          <p:cNvSpPr>
            <a:spLocks noGrp="1"/>
          </p:cNvSpPr>
          <p:nvPr>
            <p:ph type="sldNum" sz="quarter" idx="10"/>
          </p:nvPr>
        </p:nvSpPr>
        <p:spPr/>
        <p:txBody>
          <a:bodyPr/>
          <a:lstStyle/>
          <a:p>
            <a:fld id="{997C0FF3-FA22-42E3-8321-3FA36C726D3A}" type="slidenum">
              <a:rPr lang="en-GB" smtClean="0"/>
              <a:t>8</a:t>
            </a:fld>
            <a:endParaRPr lang="en-GB"/>
          </a:p>
        </p:txBody>
      </p:sp>
    </p:spTree>
    <p:extLst>
      <p:ext uri="{BB962C8B-B14F-4D97-AF65-F5344CB8AC3E}">
        <p14:creationId xmlns:p14="http://schemas.microsoft.com/office/powerpoint/2010/main" val="42227268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t>The workplace has to be suitably accessible in forms of Information such as communication and other services</a:t>
            </a:r>
            <a:r>
              <a:rPr lang="en-GB" sz="1200" baseline="0" dirty="0" smtClean="0"/>
              <a:t> </a:t>
            </a:r>
            <a:r>
              <a:rPr lang="en-GB" sz="1200" dirty="0" smtClean="0"/>
              <a:t>including electronic services and emergency services.</a:t>
            </a:r>
            <a:r>
              <a:rPr lang="en-GB" sz="1200" baseline="0" dirty="0" smtClean="0"/>
              <a:t> </a:t>
            </a:r>
          </a:p>
          <a:p>
            <a:pPr marL="0" marR="0" indent="0" algn="l" defTabSz="914400" rtl="0" eaLnBrk="1" fontAlgn="auto" latinLnBrk="0" hangingPunct="1">
              <a:lnSpc>
                <a:spcPct val="100000"/>
              </a:lnSpc>
              <a:spcBef>
                <a:spcPts val="0"/>
              </a:spcBef>
              <a:spcAft>
                <a:spcPts val="0"/>
              </a:spcAft>
              <a:buClrTx/>
              <a:buSzTx/>
              <a:buFontTx/>
              <a:buNone/>
              <a:tabLst/>
              <a:defRPr/>
            </a:pPr>
            <a:r>
              <a:rPr lang="en-GB" sz="1200" i="0" baseline="0" dirty="0" smtClean="0"/>
              <a:t>UN Convention on the rights of persons with disabilities (http://www.un.org/disabilities/convention/conventionfull.shtml)</a:t>
            </a:r>
            <a:endParaRPr lang="en-GB" sz="1200" i="0" dirty="0" smtClean="0"/>
          </a:p>
          <a:p>
            <a:endParaRPr lang="en-GB" dirty="0" smtClean="0"/>
          </a:p>
          <a:p>
            <a:r>
              <a:rPr lang="en-GB" dirty="0" smtClean="0"/>
              <a:t>An example of making a</a:t>
            </a:r>
            <a:r>
              <a:rPr lang="en-GB" baseline="0" dirty="0" smtClean="0"/>
              <a:t> workplace accessible is managing the physical resources in departments, such as wheelchair access, wrist supports etc. This sort of modification for accessibility may happen in areas such as hallways, conference rooms, shared work space etc.</a:t>
            </a:r>
          </a:p>
          <a:p>
            <a:r>
              <a:rPr lang="en-GB" i="0" baseline="0" dirty="0" smtClean="0"/>
              <a:t>(</a:t>
            </a:r>
            <a:r>
              <a:rPr lang="en-GB" sz="1200" b="0" i="0" u="none" strike="noStrike" kern="1200" dirty="0" smtClean="0">
                <a:solidFill>
                  <a:schemeClr val="tx1"/>
                </a:solidFill>
                <a:effectLst/>
                <a:latin typeface="+mn-lt"/>
                <a:ea typeface="+mn-ea"/>
                <a:cs typeface="+mn-cs"/>
                <a:hlinkClick r:id="rId3"/>
              </a:rPr>
              <a:t>http://www.workwithoutlimits.org/employers/ra/workplace</a:t>
            </a:r>
            <a:r>
              <a:rPr lang="en-GB" sz="1200" b="0" i="0" u="none" strike="noStrike" kern="1200" dirty="0" smtClean="0">
                <a:solidFill>
                  <a:schemeClr val="tx1"/>
                </a:solidFill>
                <a:effectLst/>
                <a:latin typeface="+mn-lt"/>
                <a:ea typeface="+mn-ea"/>
                <a:cs typeface="+mn-cs"/>
              </a:rPr>
              <a:t>)</a:t>
            </a:r>
            <a:endParaRPr lang="en-GB" i="0" dirty="0"/>
          </a:p>
        </p:txBody>
      </p:sp>
      <p:sp>
        <p:nvSpPr>
          <p:cNvPr id="4" name="Slide Number Placeholder 3"/>
          <p:cNvSpPr>
            <a:spLocks noGrp="1"/>
          </p:cNvSpPr>
          <p:nvPr>
            <p:ph type="sldNum" sz="quarter" idx="10"/>
          </p:nvPr>
        </p:nvSpPr>
        <p:spPr/>
        <p:txBody>
          <a:bodyPr/>
          <a:lstStyle/>
          <a:p>
            <a:fld id="{997C0FF3-FA22-42E3-8321-3FA36C726D3A}" type="slidenum">
              <a:rPr lang="en-GB" smtClean="0"/>
              <a:t>9</a:t>
            </a:fld>
            <a:endParaRPr lang="en-GB"/>
          </a:p>
        </p:txBody>
      </p:sp>
    </p:spTree>
    <p:extLst>
      <p:ext uri="{BB962C8B-B14F-4D97-AF65-F5344CB8AC3E}">
        <p14:creationId xmlns:p14="http://schemas.microsoft.com/office/powerpoint/2010/main" val="42590971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97C0FF3-FA22-42E3-8321-3FA36C726D3A}" type="slidenum">
              <a:rPr lang="en-GB" smtClean="0"/>
              <a:t>11</a:t>
            </a:fld>
            <a:endParaRPr lang="en-GB"/>
          </a:p>
        </p:txBody>
      </p:sp>
    </p:spTree>
    <p:extLst>
      <p:ext uri="{BB962C8B-B14F-4D97-AF65-F5344CB8AC3E}">
        <p14:creationId xmlns:p14="http://schemas.microsoft.com/office/powerpoint/2010/main" val="39409511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98F1E06-E8A4-4E93-BDD4-F5DE48C2E96A}" type="datetimeFigureOut">
              <a:rPr lang="en-GB" smtClean="0"/>
              <a:t>01/05/2014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40C129-4B14-4B5C-8F07-01EE1717D385}" type="slidenum">
              <a:rPr lang="en-GB" smtClean="0"/>
              <a:t>‹#›</a:t>
            </a:fld>
            <a:endParaRPr lang="en-GB"/>
          </a:p>
        </p:txBody>
      </p:sp>
    </p:spTree>
    <p:extLst>
      <p:ext uri="{BB962C8B-B14F-4D97-AF65-F5344CB8AC3E}">
        <p14:creationId xmlns:p14="http://schemas.microsoft.com/office/powerpoint/2010/main" val="27502629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98F1E06-E8A4-4E93-BDD4-F5DE48C2E96A}" type="datetimeFigureOut">
              <a:rPr lang="en-GB" smtClean="0"/>
              <a:t>01/05/2014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40C129-4B14-4B5C-8F07-01EE1717D385}" type="slidenum">
              <a:rPr lang="en-GB" smtClean="0"/>
              <a:t>‹#›</a:t>
            </a:fld>
            <a:endParaRPr lang="en-GB"/>
          </a:p>
        </p:txBody>
      </p:sp>
    </p:spTree>
    <p:extLst>
      <p:ext uri="{BB962C8B-B14F-4D97-AF65-F5344CB8AC3E}">
        <p14:creationId xmlns:p14="http://schemas.microsoft.com/office/powerpoint/2010/main" val="4927625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98F1E06-E8A4-4E93-BDD4-F5DE48C2E96A}" type="datetimeFigureOut">
              <a:rPr lang="en-GB" smtClean="0"/>
              <a:t>01/05/2014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40C129-4B14-4B5C-8F07-01EE1717D385}" type="slidenum">
              <a:rPr lang="en-GB" smtClean="0"/>
              <a:t>‹#›</a:t>
            </a:fld>
            <a:endParaRPr lang="en-GB"/>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0790699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98F1E06-E8A4-4E93-BDD4-F5DE48C2E96A}" type="datetimeFigureOut">
              <a:rPr lang="en-GB" smtClean="0"/>
              <a:t>01/05/2014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40C129-4B14-4B5C-8F07-01EE1717D385}" type="slidenum">
              <a:rPr lang="en-GB" smtClean="0"/>
              <a:t>‹#›</a:t>
            </a:fld>
            <a:endParaRPr lang="en-GB"/>
          </a:p>
        </p:txBody>
      </p:sp>
    </p:spTree>
    <p:extLst>
      <p:ext uri="{BB962C8B-B14F-4D97-AF65-F5344CB8AC3E}">
        <p14:creationId xmlns:p14="http://schemas.microsoft.com/office/powerpoint/2010/main" val="16548564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98F1E06-E8A4-4E93-BDD4-F5DE48C2E96A}" type="datetimeFigureOut">
              <a:rPr lang="en-GB" smtClean="0"/>
              <a:t>01/05/2014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40C129-4B14-4B5C-8F07-01EE1717D385}" type="slidenum">
              <a:rPr lang="en-GB" smtClean="0"/>
              <a:t>‹#›</a:t>
            </a:fld>
            <a:endParaRPr lang="en-GB"/>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6064583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98F1E06-E8A4-4E93-BDD4-F5DE48C2E96A}" type="datetimeFigureOut">
              <a:rPr lang="en-GB" smtClean="0"/>
              <a:t>01/05/2014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40C129-4B14-4B5C-8F07-01EE1717D385}" type="slidenum">
              <a:rPr lang="en-GB" smtClean="0"/>
              <a:t>‹#›</a:t>
            </a:fld>
            <a:endParaRPr lang="en-GB"/>
          </a:p>
        </p:txBody>
      </p:sp>
    </p:spTree>
    <p:extLst>
      <p:ext uri="{BB962C8B-B14F-4D97-AF65-F5344CB8AC3E}">
        <p14:creationId xmlns:p14="http://schemas.microsoft.com/office/powerpoint/2010/main" val="32060229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98F1E06-E8A4-4E93-BDD4-F5DE48C2E96A}" type="datetimeFigureOut">
              <a:rPr lang="en-GB" smtClean="0"/>
              <a:t>01/05/2014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40C129-4B14-4B5C-8F07-01EE1717D385}" type="slidenum">
              <a:rPr lang="en-GB" smtClean="0"/>
              <a:t>‹#›</a:t>
            </a:fld>
            <a:endParaRPr lang="en-GB"/>
          </a:p>
        </p:txBody>
      </p:sp>
    </p:spTree>
    <p:extLst>
      <p:ext uri="{BB962C8B-B14F-4D97-AF65-F5344CB8AC3E}">
        <p14:creationId xmlns:p14="http://schemas.microsoft.com/office/powerpoint/2010/main" val="7922078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98F1E06-E8A4-4E93-BDD4-F5DE48C2E96A}" type="datetimeFigureOut">
              <a:rPr lang="en-GB" smtClean="0"/>
              <a:t>01/05/2014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40C129-4B14-4B5C-8F07-01EE1717D385}" type="slidenum">
              <a:rPr lang="en-GB" smtClean="0"/>
              <a:t>‹#›</a:t>
            </a:fld>
            <a:endParaRPr lang="en-GB"/>
          </a:p>
        </p:txBody>
      </p:sp>
    </p:spTree>
    <p:extLst>
      <p:ext uri="{BB962C8B-B14F-4D97-AF65-F5344CB8AC3E}">
        <p14:creationId xmlns:p14="http://schemas.microsoft.com/office/powerpoint/2010/main" val="6776280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98F1E06-E8A4-4E93-BDD4-F5DE48C2E96A}" type="datetimeFigureOut">
              <a:rPr lang="en-GB" smtClean="0"/>
              <a:t>01/05/2014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40C129-4B14-4B5C-8F07-01EE1717D385}" type="slidenum">
              <a:rPr lang="en-GB" smtClean="0"/>
              <a:t>‹#›</a:t>
            </a:fld>
            <a:endParaRPr lang="en-GB"/>
          </a:p>
        </p:txBody>
      </p:sp>
    </p:spTree>
    <p:extLst>
      <p:ext uri="{BB962C8B-B14F-4D97-AF65-F5344CB8AC3E}">
        <p14:creationId xmlns:p14="http://schemas.microsoft.com/office/powerpoint/2010/main" val="37055135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98F1E06-E8A4-4E93-BDD4-F5DE48C2E96A}" type="datetimeFigureOut">
              <a:rPr lang="en-GB" smtClean="0"/>
              <a:t>01/05/2014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40C129-4B14-4B5C-8F07-01EE1717D385}" type="slidenum">
              <a:rPr lang="en-GB" smtClean="0"/>
              <a:t>‹#›</a:t>
            </a:fld>
            <a:endParaRPr lang="en-GB"/>
          </a:p>
        </p:txBody>
      </p:sp>
    </p:spTree>
    <p:extLst>
      <p:ext uri="{BB962C8B-B14F-4D97-AF65-F5344CB8AC3E}">
        <p14:creationId xmlns:p14="http://schemas.microsoft.com/office/powerpoint/2010/main" val="31508415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98F1E06-E8A4-4E93-BDD4-F5DE48C2E96A}" type="datetimeFigureOut">
              <a:rPr lang="en-GB" smtClean="0"/>
              <a:t>01/05/2014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640C129-4B14-4B5C-8F07-01EE1717D385}" type="slidenum">
              <a:rPr lang="en-GB" smtClean="0"/>
              <a:t>‹#›</a:t>
            </a:fld>
            <a:endParaRPr lang="en-GB"/>
          </a:p>
        </p:txBody>
      </p:sp>
    </p:spTree>
    <p:extLst>
      <p:ext uri="{BB962C8B-B14F-4D97-AF65-F5344CB8AC3E}">
        <p14:creationId xmlns:p14="http://schemas.microsoft.com/office/powerpoint/2010/main" val="13450109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98F1E06-E8A4-4E93-BDD4-F5DE48C2E96A}" type="datetimeFigureOut">
              <a:rPr lang="en-GB" smtClean="0"/>
              <a:t>01/05/2014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640C129-4B14-4B5C-8F07-01EE1717D385}" type="slidenum">
              <a:rPr lang="en-GB" smtClean="0"/>
              <a:t>‹#›</a:t>
            </a:fld>
            <a:endParaRPr lang="en-GB"/>
          </a:p>
        </p:txBody>
      </p:sp>
    </p:spTree>
    <p:extLst>
      <p:ext uri="{BB962C8B-B14F-4D97-AF65-F5344CB8AC3E}">
        <p14:creationId xmlns:p14="http://schemas.microsoft.com/office/powerpoint/2010/main" val="23005055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98F1E06-E8A4-4E93-BDD4-F5DE48C2E96A}" type="datetimeFigureOut">
              <a:rPr lang="en-GB" smtClean="0"/>
              <a:t>01/05/2014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640C129-4B14-4B5C-8F07-01EE1717D385}" type="slidenum">
              <a:rPr lang="en-GB" smtClean="0"/>
              <a:t>‹#›</a:t>
            </a:fld>
            <a:endParaRPr lang="en-GB"/>
          </a:p>
        </p:txBody>
      </p:sp>
    </p:spTree>
    <p:extLst>
      <p:ext uri="{BB962C8B-B14F-4D97-AF65-F5344CB8AC3E}">
        <p14:creationId xmlns:p14="http://schemas.microsoft.com/office/powerpoint/2010/main" val="16834815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8F1E06-E8A4-4E93-BDD4-F5DE48C2E96A}" type="datetimeFigureOut">
              <a:rPr lang="en-GB" smtClean="0"/>
              <a:t>01/05/2014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640C129-4B14-4B5C-8F07-01EE1717D385}" type="slidenum">
              <a:rPr lang="en-GB" smtClean="0"/>
              <a:t>‹#›</a:t>
            </a:fld>
            <a:endParaRPr lang="en-GB"/>
          </a:p>
        </p:txBody>
      </p:sp>
    </p:spTree>
    <p:extLst>
      <p:ext uri="{BB962C8B-B14F-4D97-AF65-F5344CB8AC3E}">
        <p14:creationId xmlns:p14="http://schemas.microsoft.com/office/powerpoint/2010/main" val="5327405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8F1E06-E8A4-4E93-BDD4-F5DE48C2E96A}" type="datetimeFigureOut">
              <a:rPr lang="en-GB" smtClean="0"/>
              <a:t>01/05/2014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640C129-4B14-4B5C-8F07-01EE1717D385}" type="slidenum">
              <a:rPr lang="en-GB" smtClean="0"/>
              <a:t>‹#›</a:t>
            </a:fld>
            <a:endParaRPr lang="en-GB"/>
          </a:p>
        </p:txBody>
      </p:sp>
    </p:spTree>
    <p:extLst>
      <p:ext uri="{BB962C8B-B14F-4D97-AF65-F5344CB8AC3E}">
        <p14:creationId xmlns:p14="http://schemas.microsoft.com/office/powerpoint/2010/main" val="10533326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8F1E06-E8A4-4E93-BDD4-F5DE48C2E96A}" type="datetimeFigureOut">
              <a:rPr lang="en-GB" smtClean="0"/>
              <a:t>01/05/2014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640C129-4B14-4B5C-8F07-01EE1717D385}" type="slidenum">
              <a:rPr lang="en-GB" smtClean="0"/>
              <a:t>‹#›</a:t>
            </a:fld>
            <a:endParaRPr lang="en-GB"/>
          </a:p>
        </p:txBody>
      </p:sp>
    </p:spTree>
    <p:extLst>
      <p:ext uri="{BB962C8B-B14F-4D97-AF65-F5344CB8AC3E}">
        <p14:creationId xmlns:p14="http://schemas.microsoft.com/office/powerpoint/2010/main" val="2496925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98F1E06-E8A4-4E93-BDD4-F5DE48C2E96A}" type="datetimeFigureOut">
              <a:rPr lang="en-GB" smtClean="0"/>
              <a:t>01/05/2014</a:t>
            </a:fld>
            <a:endParaRPr lang="en-GB"/>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9640C129-4B14-4B5C-8F07-01EE1717D385}" type="slidenum">
              <a:rPr lang="en-GB" smtClean="0"/>
              <a:t>‹#›</a:t>
            </a:fld>
            <a:endParaRPr lang="en-GB"/>
          </a:p>
        </p:txBody>
      </p:sp>
    </p:spTree>
    <p:extLst>
      <p:ext uri="{BB962C8B-B14F-4D97-AF65-F5344CB8AC3E}">
        <p14:creationId xmlns:p14="http://schemas.microsoft.com/office/powerpoint/2010/main" val="525038457"/>
      </p:ext>
    </p:extLst>
  </p:cSld>
  <p:clrMap bg1="lt1" tx1="dk1" bg2="lt2" tx2="dk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49" r:id="rId6"/>
    <p:sldLayoutId id="2147483850" r:id="rId7"/>
    <p:sldLayoutId id="2147483851" r:id="rId8"/>
    <p:sldLayoutId id="2147483852" r:id="rId9"/>
    <p:sldLayoutId id="2147483853" r:id="rId10"/>
    <p:sldLayoutId id="2147483854" r:id="rId11"/>
    <p:sldLayoutId id="2147483855" r:id="rId12"/>
    <p:sldLayoutId id="2147483856" r:id="rId13"/>
    <p:sldLayoutId id="2147483857" r:id="rId14"/>
    <p:sldLayoutId id="2147483858" r:id="rId15"/>
    <p:sldLayoutId id="21474838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www.workwithoutlimits.org/employers/ra/workplace" TargetMode="External"/><Relationship Id="rId3" Type="http://schemas.openxmlformats.org/officeDocument/2006/relationships/hyperlink" Target="https://www.youtube.com/watch?v=tzi8IKlGS4E" TargetMode="External"/><Relationship Id="rId7" Type="http://schemas.openxmlformats.org/officeDocument/2006/relationships/hyperlink" Target="http://www.equalityhumanrights.com/advice-and-guidance/your-rights/disability/the-law-about-disability-discrimination/"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www.legislation.gov.uk/uksi/1999/3312/regulation/6/made" TargetMode="External"/><Relationship Id="rId5" Type="http://schemas.openxmlformats.org/officeDocument/2006/relationships/hyperlink" Target="https://www.gov.uk/rights-disabled-person/employment" TargetMode="External"/><Relationship Id="rId4" Type="http://schemas.openxmlformats.org/officeDocument/2006/relationships/hyperlink" Target="https://www.adviceguide.org.uk/england/discrimination_e/discrimination_discrimination_because_of_disability_e/disability_discrimination.htm#h_what_is_discrimination_because_of_disability"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gov.uk/rights-disabled-person/employment"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comments" Target="../comments/comment1.xml"/><Relationship Id="rId4" Type="http://schemas.openxmlformats.org/officeDocument/2006/relationships/hyperlink" Target="https://www.facebook.com/messages/conversation-id.240641229471631"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gov.uk/rights-disabled-person/employment"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528" y="1340768"/>
            <a:ext cx="6840760" cy="1646302"/>
          </a:xfrm>
        </p:spPr>
        <p:txBody>
          <a:bodyPr>
            <a:normAutofit fontScale="90000"/>
          </a:bodyPr>
          <a:lstStyle/>
          <a:p>
            <a:r>
              <a:rPr lang="en-GB" b="1" dirty="0" smtClean="0"/>
              <a:t>Disabilities &amp; Rights– Legal Responsibilities</a:t>
            </a:r>
            <a:endParaRPr lang="en-GB" b="1" dirty="0"/>
          </a:p>
        </p:txBody>
      </p:sp>
      <p:sp>
        <p:nvSpPr>
          <p:cNvPr id="3" name="Subtitle 2"/>
          <p:cNvSpPr>
            <a:spLocks noGrp="1"/>
          </p:cNvSpPr>
          <p:nvPr>
            <p:ph type="subTitle" idx="1"/>
          </p:nvPr>
        </p:nvSpPr>
        <p:spPr>
          <a:xfrm>
            <a:off x="474464" y="3429000"/>
            <a:ext cx="6907978" cy="1752600"/>
          </a:xfrm>
        </p:spPr>
        <p:txBody>
          <a:bodyPr>
            <a:normAutofit/>
          </a:bodyPr>
          <a:lstStyle/>
          <a:p>
            <a:pPr algn="ctr"/>
            <a:r>
              <a:rPr lang="en-GB" sz="2000" b="1" dirty="0" smtClean="0"/>
              <a:t>Group Q </a:t>
            </a:r>
          </a:p>
          <a:p>
            <a:pPr algn="ctr"/>
            <a:r>
              <a:rPr lang="en-GB" sz="2000" dirty="0" smtClean="0"/>
              <a:t> Ryan, Namat, Jack, Dilini, Edita</a:t>
            </a:r>
            <a:endParaRPr lang="en-GB" sz="2000" dirty="0"/>
          </a:p>
        </p:txBody>
      </p:sp>
    </p:spTree>
    <p:extLst>
      <p:ext uri="{BB962C8B-B14F-4D97-AF65-F5344CB8AC3E}">
        <p14:creationId xmlns:p14="http://schemas.microsoft.com/office/powerpoint/2010/main" val="38894409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692696"/>
            <a:ext cx="6552728" cy="5256584"/>
          </a:xfrm>
        </p:spPr>
        <p:txBody>
          <a:bodyPr>
            <a:normAutofit/>
          </a:bodyPr>
          <a:lstStyle/>
          <a:p>
            <a:pPr algn="ctr"/>
            <a:r>
              <a:rPr lang="en-GB" dirty="0" smtClean="0"/>
              <a:t>Q&amp;A</a:t>
            </a:r>
            <a:br>
              <a:rPr lang="en-GB" dirty="0" smtClean="0"/>
            </a:br>
            <a:r>
              <a:rPr lang="en-GB" dirty="0" smtClean="0"/>
              <a:t/>
            </a:r>
            <a:br>
              <a:rPr lang="en-GB" dirty="0" smtClean="0"/>
            </a:br>
            <a:r>
              <a:rPr lang="en-GB" dirty="0" smtClean="0"/>
              <a:t/>
            </a:r>
            <a:br>
              <a:rPr lang="en-GB" dirty="0" smtClean="0"/>
            </a:br>
            <a:r>
              <a:rPr lang="en-GB" dirty="0"/>
              <a:t/>
            </a:r>
            <a:br>
              <a:rPr lang="en-GB" dirty="0"/>
            </a:br>
            <a:r>
              <a:rPr lang="en-GB" dirty="0" smtClean="0">
                <a:solidFill>
                  <a:schemeClr val="tx1"/>
                </a:solidFill>
              </a:rPr>
              <a:t>Thank you for your attention!</a:t>
            </a:r>
            <a:endParaRPr lang="en-GB" dirty="0">
              <a:solidFill>
                <a:schemeClr val="tx1"/>
              </a:solidFill>
            </a:endParaRPr>
          </a:p>
        </p:txBody>
      </p:sp>
    </p:spTree>
    <p:extLst>
      <p:ext uri="{BB962C8B-B14F-4D97-AF65-F5344CB8AC3E}">
        <p14:creationId xmlns:p14="http://schemas.microsoft.com/office/powerpoint/2010/main" val="30476958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References</a:t>
            </a:r>
            <a:endParaRPr lang="en-GB" dirty="0"/>
          </a:p>
        </p:txBody>
      </p:sp>
      <p:sp>
        <p:nvSpPr>
          <p:cNvPr id="3" name="Content Placeholder 2"/>
          <p:cNvSpPr>
            <a:spLocks noGrp="1"/>
          </p:cNvSpPr>
          <p:nvPr>
            <p:ph idx="1"/>
          </p:nvPr>
        </p:nvSpPr>
        <p:spPr>
          <a:xfrm>
            <a:off x="457200" y="1412776"/>
            <a:ext cx="7355160" cy="5445224"/>
          </a:xfrm>
        </p:spPr>
        <p:txBody>
          <a:bodyPr>
            <a:normAutofit fontScale="70000" lnSpcReduction="20000"/>
          </a:bodyPr>
          <a:lstStyle/>
          <a:p>
            <a:r>
              <a:rPr lang="en-GB" sz="1800" dirty="0" err="1"/>
              <a:t>CESSqc</a:t>
            </a:r>
            <a:r>
              <a:rPr lang="en-GB" sz="1800" dirty="0"/>
              <a:t>. (2012). </a:t>
            </a:r>
            <a:r>
              <a:rPr lang="en-GB" sz="1800" i="1" dirty="0"/>
              <a:t>Social workers caught on camera beating and torturing disabled people in care</a:t>
            </a:r>
            <a:r>
              <a:rPr lang="en-GB" sz="1800" dirty="0"/>
              <a:t>. [Online Video]. 24 October 2012. Available from: </a:t>
            </a:r>
            <a:r>
              <a:rPr lang="en-GB" sz="1800" dirty="0">
                <a:hlinkClick r:id="rId3"/>
              </a:rPr>
              <a:t>https://www.youtube.com/watch?v=tzi8IKlGS4E</a:t>
            </a:r>
            <a:r>
              <a:rPr lang="en-GB" sz="1800" dirty="0"/>
              <a:t>.  </a:t>
            </a:r>
            <a:r>
              <a:rPr lang="en-GB" sz="1800" dirty="0" smtClean="0"/>
              <a:t>Last Accessed</a:t>
            </a:r>
            <a:r>
              <a:rPr lang="en-GB" sz="1800" dirty="0"/>
              <a:t>: 30 April </a:t>
            </a:r>
            <a:r>
              <a:rPr lang="en-GB" sz="1800" dirty="0" smtClean="0"/>
              <a:t>2014.</a:t>
            </a:r>
          </a:p>
          <a:p>
            <a:r>
              <a:rPr lang="en-GB" sz="1800" dirty="0"/>
              <a:t>Citizens Advice Bureau. (2014). </a:t>
            </a:r>
            <a:r>
              <a:rPr lang="en-GB" sz="1800" i="1" dirty="0"/>
              <a:t>What is discrimination because of disability.</a:t>
            </a:r>
            <a:r>
              <a:rPr lang="en-GB" sz="1800" dirty="0"/>
              <a:t> Available: </a:t>
            </a:r>
            <a:r>
              <a:rPr lang="en-GB" sz="1800" dirty="0">
                <a:hlinkClick r:id="rId4"/>
              </a:rPr>
              <a:t>http://www.adviceguide.org.uk/england/discrimination_e/discrimination_discrimination_because_of_disability_e/disability_discrimination.htm#h_what_is_discrimination_because_of_disability</a:t>
            </a:r>
            <a:r>
              <a:rPr lang="en-GB" sz="1800" dirty="0"/>
              <a:t> . Last accessed 29th April 2014.</a:t>
            </a:r>
          </a:p>
          <a:p>
            <a:r>
              <a:rPr lang="en-GB" sz="1800" dirty="0" smtClean="0"/>
              <a:t>Cooke</a:t>
            </a:r>
            <a:r>
              <a:rPr lang="en-GB" sz="1800" dirty="0"/>
              <a:t>, S &amp; Matthews, L (2006). </a:t>
            </a:r>
            <a:r>
              <a:rPr lang="en-GB" sz="1800" i="1" dirty="0"/>
              <a:t>Your Human Rights: A Guide to Disabled People</a:t>
            </a:r>
            <a:r>
              <a:rPr lang="en-GB" sz="1800" dirty="0"/>
              <a:t>. London: The British Institution of Human Rights. 25-46.</a:t>
            </a:r>
            <a:endParaRPr lang="en-GB" sz="1800" dirty="0" smtClean="0"/>
          </a:p>
          <a:p>
            <a:r>
              <a:rPr lang="en-GB" sz="1800" dirty="0" smtClean="0"/>
              <a:t>Crown </a:t>
            </a:r>
            <a:r>
              <a:rPr lang="en-GB" sz="1800" dirty="0"/>
              <a:t>Copyright. (2013).</a:t>
            </a:r>
            <a:r>
              <a:rPr lang="en-GB" sz="1800" i="1" dirty="0"/>
              <a:t> Disability rights</a:t>
            </a:r>
            <a:r>
              <a:rPr lang="en-GB" sz="1800" dirty="0"/>
              <a:t>. Available: </a:t>
            </a:r>
            <a:r>
              <a:rPr lang="en-GB" sz="1800" dirty="0">
                <a:hlinkClick r:id="rId5"/>
              </a:rPr>
              <a:t>https://www.gov.uk/rights-disabled-person/employment</a:t>
            </a:r>
            <a:r>
              <a:rPr lang="en-GB" sz="1800" dirty="0"/>
              <a:t>. Last accessed 30th April </a:t>
            </a:r>
            <a:r>
              <a:rPr lang="en-GB" sz="1800" dirty="0" smtClean="0"/>
              <a:t>2014.</a:t>
            </a:r>
          </a:p>
          <a:p>
            <a:r>
              <a:rPr lang="en-GB" sz="1800" dirty="0"/>
              <a:t>Crown Copyright. (2013).</a:t>
            </a:r>
            <a:r>
              <a:rPr lang="en-GB" sz="1800" i="1" dirty="0"/>
              <a:t> The Maternity and Parental Leave etc. Regulations </a:t>
            </a:r>
            <a:r>
              <a:rPr lang="en-GB" sz="1800" i="1" dirty="0" smtClean="0"/>
              <a:t>1999.</a:t>
            </a:r>
            <a:r>
              <a:rPr lang="en-GB" sz="1800" dirty="0" smtClean="0"/>
              <a:t> </a:t>
            </a:r>
            <a:r>
              <a:rPr lang="en-GB" sz="1800" dirty="0"/>
              <a:t>Available: </a:t>
            </a:r>
            <a:r>
              <a:rPr lang="en-GB" sz="1800" dirty="0">
                <a:hlinkClick r:id="rId6"/>
              </a:rPr>
              <a:t>http://</a:t>
            </a:r>
            <a:r>
              <a:rPr lang="en-GB" sz="1800" dirty="0" smtClean="0">
                <a:hlinkClick r:id="rId6"/>
              </a:rPr>
              <a:t>www.legislation.gov.uk/uksi/1999/3312/regulation/6/made</a:t>
            </a:r>
            <a:r>
              <a:rPr lang="en-GB" sz="1800" dirty="0" smtClean="0"/>
              <a:t>.</a:t>
            </a:r>
            <a:r>
              <a:rPr lang="en-GB" sz="1800" dirty="0"/>
              <a:t> Last accessed 30th April </a:t>
            </a:r>
            <a:r>
              <a:rPr lang="en-GB" sz="1800" dirty="0" smtClean="0"/>
              <a:t>2014.</a:t>
            </a:r>
          </a:p>
          <a:p>
            <a:r>
              <a:rPr lang="en-GB" sz="1800" dirty="0"/>
              <a:t>Crown Copyright. (2013</a:t>
            </a:r>
            <a:r>
              <a:rPr lang="en-GB" sz="1800" dirty="0" smtClean="0"/>
              <a:t>). </a:t>
            </a:r>
            <a:r>
              <a:rPr lang="en-GB" sz="1800" i="1" dirty="0" smtClean="0"/>
              <a:t>Disability Rights: Employment. </a:t>
            </a:r>
            <a:r>
              <a:rPr lang="en-GB" sz="1800" dirty="0"/>
              <a:t>Available</a:t>
            </a:r>
            <a:r>
              <a:rPr lang="en-GB" sz="1800" dirty="0" smtClean="0"/>
              <a:t>: </a:t>
            </a:r>
            <a:r>
              <a:rPr lang="en-GB" sz="1800" i="1" dirty="0" smtClean="0">
                <a:hlinkClick r:id="rId5"/>
              </a:rPr>
              <a:t>https</a:t>
            </a:r>
            <a:r>
              <a:rPr lang="en-GB" sz="1800" i="1" dirty="0">
                <a:hlinkClick r:id="rId5"/>
              </a:rPr>
              <a:t>://</a:t>
            </a:r>
            <a:r>
              <a:rPr lang="en-GB" sz="1800" i="1" dirty="0" smtClean="0">
                <a:hlinkClick r:id="rId5"/>
              </a:rPr>
              <a:t>www.gov.uk/rights-disabled-person/employment</a:t>
            </a:r>
            <a:r>
              <a:rPr lang="en-GB" sz="1800" i="1" dirty="0" smtClean="0"/>
              <a:t>. </a:t>
            </a:r>
            <a:r>
              <a:rPr lang="en-GB" sz="1800" dirty="0"/>
              <a:t>Last accessed 30th April 2014.</a:t>
            </a:r>
          </a:p>
          <a:p>
            <a:r>
              <a:rPr lang="en-GB" sz="1800" dirty="0" smtClean="0"/>
              <a:t>Disability </a:t>
            </a:r>
            <a:r>
              <a:rPr lang="en-GB" sz="1800" dirty="0"/>
              <a:t>Law Service (2010). </a:t>
            </a:r>
            <a:r>
              <a:rPr lang="en-GB" sz="1800" i="1" dirty="0"/>
              <a:t>A Brief Guide to Disabled People</a:t>
            </a:r>
            <a:r>
              <a:rPr lang="en-GB" sz="1800" dirty="0"/>
              <a:t>. United Kingdom: National © DLS Association of Citizens’ Advice </a:t>
            </a:r>
            <a:r>
              <a:rPr lang="en-GB" sz="1800" dirty="0" smtClean="0"/>
              <a:t>Bureaux. </a:t>
            </a:r>
            <a:r>
              <a:rPr lang="en-GB" sz="1800" dirty="0"/>
              <a:t>9-10.</a:t>
            </a:r>
            <a:endParaRPr lang="en-GB" sz="1800" dirty="0" smtClean="0"/>
          </a:p>
          <a:p>
            <a:r>
              <a:rPr lang="en-GB" sz="1800" dirty="0"/>
              <a:t>Equality and Human Rights Commission. (2010). </a:t>
            </a:r>
            <a:r>
              <a:rPr lang="en-GB" sz="1800" i="1" dirty="0"/>
              <a:t>The law about disability discrimination.</a:t>
            </a:r>
            <a:r>
              <a:rPr lang="en-GB" sz="1800" dirty="0"/>
              <a:t> Available: </a:t>
            </a:r>
            <a:r>
              <a:rPr lang="en-GB" sz="1800" dirty="0">
                <a:hlinkClick r:id="rId7"/>
              </a:rPr>
              <a:t>http://www.equalityhumanrights.com/advice-and-guidance/your-rights/disability/the-law-about-disability-discrimination</a:t>
            </a:r>
            <a:r>
              <a:rPr lang="en-GB" sz="1800" dirty="0" smtClean="0">
                <a:hlinkClick r:id="rId7"/>
              </a:rPr>
              <a:t>/</a:t>
            </a:r>
            <a:r>
              <a:rPr lang="en-GB" sz="1800" dirty="0" smtClean="0"/>
              <a:t>. </a:t>
            </a:r>
            <a:r>
              <a:rPr lang="en-GB" sz="1800" dirty="0"/>
              <a:t>Last accessed 29th April 2014</a:t>
            </a:r>
            <a:r>
              <a:rPr lang="en-GB" sz="1800" dirty="0" smtClean="0"/>
              <a:t>.</a:t>
            </a:r>
          </a:p>
          <a:p>
            <a:r>
              <a:rPr lang="en-GB" sz="1600" dirty="0"/>
              <a:t>NA. (2013). </a:t>
            </a:r>
            <a:r>
              <a:rPr lang="en-GB" sz="1600" i="1" dirty="0"/>
              <a:t>An accessible workplace.</a:t>
            </a:r>
            <a:r>
              <a:rPr lang="en-GB" sz="1600" dirty="0"/>
              <a:t> Available: </a:t>
            </a:r>
            <a:r>
              <a:rPr lang="en-GB" sz="1600" dirty="0">
                <a:hlinkClick r:id="rId8"/>
              </a:rPr>
              <a:t>http://</a:t>
            </a:r>
            <a:r>
              <a:rPr lang="en-GB" sz="1600" dirty="0" smtClean="0">
                <a:hlinkClick r:id="rId8"/>
              </a:rPr>
              <a:t>www.workwithoutlimits.org/employers/ra/workplace</a:t>
            </a:r>
            <a:r>
              <a:rPr lang="en-GB" sz="1600" dirty="0" smtClean="0"/>
              <a:t>  </a:t>
            </a:r>
            <a:r>
              <a:rPr lang="en-GB" sz="1600" dirty="0"/>
              <a:t>Last accessed 30th April 2014</a:t>
            </a:r>
            <a:r>
              <a:rPr lang="en-GB" sz="1600" dirty="0" smtClean="0"/>
              <a:t>.</a:t>
            </a:r>
          </a:p>
          <a:p>
            <a:r>
              <a:rPr lang="en-GB" sz="1600" dirty="0"/>
              <a:t>United Nations. (2006). </a:t>
            </a:r>
            <a:r>
              <a:rPr lang="en-GB" sz="1600" i="1" dirty="0"/>
              <a:t>Convention on the Rights of Persons with Disabilities.</a:t>
            </a:r>
            <a:r>
              <a:rPr lang="en-GB" sz="1600" dirty="0"/>
              <a:t> Available: http://www.un.org/disabilities/convention/conventionfull.shtml. Last accessed 30th April 2014</a:t>
            </a:r>
            <a:r>
              <a:rPr lang="en-GB" sz="1600" dirty="0" smtClean="0"/>
              <a:t>. </a:t>
            </a:r>
            <a:endParaRPr lang="en-GB" sz="1800" dirty="0"/>
          </a:p>
        </p:txBody>
      </p:sp>
    </p:spTree>
    <p:extLst>
      <p:ext uri="{BB962C8B-B14F-4D97-AF65-F5344CB8AC3E}">
        <p14:creationId xmlns:p14="http://schemas.microsoft.com/office/powerpoint/2010/main" val="42404340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288031"/>
            <a:ext cx="1728192" cy="2324611"/>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23728" y="292803"/>
            <a:ext cx="1728192" cy="2328931"/>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75856" y="3486173"/>
            <a:ext cx="1728192" cy="2348011"/>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18039" y="288030"/>
            <a:ext cx="1707323" cy="2324612"/>
          </a:xfrm>
          <a:prstGeom prst="rect">
            <a:avLst/>
          </a:prstGeom>
        </p:spPr>
      </p:pic>
      <p:pic>
        <p:nvPicPr>
          <p:cNvPr id="8" name="Picture 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29653" y="3501006"/>
            <a:ext cx="1707322" cy="2318347"/>
          </a:xfrm>
          <a:prstGeom prst="rect">
            <a:avLst/>
          </a:prstGeom>
        </p:spPr>
      </p:pic>
      <p:sp>
        <p:nvSpPr>
          <p:cNvPr id="10" name="TextBox 9"/>
          <p:cNvSpPr txBox="1"/>
          <p:nvPr/>
        </p:nvSpPr>
        <p:spPr>
          <a:xfrm>
            <a:off x="539552" y="2654885"/>
            <a:ext cx="1728192" cy="369332"/>
          </a:xfrm>
          <a:prstGeom prst="rect">
            <a:avLst/>
          </a:prstGeom>
          <a:noFill/>
        </p:spPr>
        <p:txBody>
          <a:bodyPr wrap="square" rtlCol="0">
            <a:spAutoFit/>
          </a:bodyPr>
          <a:lstStyle/>
          <a:p>
            <a:r>
              <a:rPr lang="en-GB" dirty="0" err="1" smtClean="0"/>
              <a:t>Dilini</a:t>
            </a:r>
            <a:endParaRPr lang="en-GB" dirty="0"/>
          </a:p>
        </p:txBody>
      </p:sp>
      <p:sp>
        <p:nvSpPr>
          <p:cNvPr id="11" name="TextBox 10"/>
          <p:cNvSpPr txBox="1"/>
          <p:nvPr/>
        </p:nvSpPr>
        <p:spPr>
          <a:xfrm>
            <a:off x="2411760" y="2654885"/>
            <a:ext cx="1728192" cy="369332"/>
          </a:xfrm>
          <a:prstGeom prst="rect">
            <a:avLst/>
          </a:prstGeom>
          <a:noFill/>
        </p:spPr>
        <p:txBody>
          <a:bodyPr wrap="square" rtlCol="0">
            <a:spAutoFit/>
          </a:bodyPr>
          <a:lstStyle/>
          <a:p>
            <a:r>
              <a:rPr lang="en-GB" dirty="0" err="1" smtClean="0"/>
              <a:t>Edita</a:t>
            </a:r>
            <a:endParaRPr lang="en-GB" dirty="0"/>
          </a:p>
        </p:txBody>
      </p:sp>
      <p:sp>
        <p:nvSpPr>
          <p:cNvPr id="12" name="TextBox 11"/>
          <p:cNvSpPr txBox="1"/>
          <p:nvPr/>
        </p:nvSpPr>
        <p:spPr>
          <a:xfrm>
            <a:off x="4355976" y="2654885"/>
            <a:ext cx="1728192" cy="369332"/>
          </a:xfrm>
          <a:prstGeom prst="rect">
            <a:avLst/>
          </a:prstGeom>
          <a:noFill/>
        </p:spPr>
        <p:txBody>
          <a:bodyPr wrap="square" rtlCol="0">
            <a:spAutoFit/>
          </a:bodyPr>
          <a:lstStyle/>
          <a:p>
            <a:r>
              <a:rPr lang="en-GB" dirty="0" err="1" smtClean="0"/>
              <a:t>Namat</a:t>
            </a:r>
            <a:endParaRPr lang="en-GB" dirty="0"/>
          </a:p>
        </p:txBody>
      </p:sp>
      <p:sp>
        <p:nvSpPr>
          <p:cNvPr id="13" name="TextBox 12"/>
          <p:cNvSpPr txBox="1"/>
          <p:nvPr/>
        </p:nvSpPr>
        <p:spPr>
          <a:xfrm>
            <a:off x="1483423" y="5934207"/>
            <a:ext cx="1728192" cy="369332"/>
          </a:xfrm>
          <a:prstGeom prst="rect">
            <a:avLst/>
          </a:prstGeom>
          <a:noFill/>
        </p:spPr>
        <p:txBody>
          <a:bodyPr wrap="square" rtlCol="0">
            <a:spAutoFit/>
          </a:bodyPr>
          <a:lstStyle/>
          <a:p>
            <a:r>
              <a:rPr lang="en-GB" dirty="0" smtClean="0"/>
              <a:t>Ryan</a:t>
            </a:r>
            <a:endParaRPr lang="en-GB" dirty="0"/>
          </a:p>
        </p:txBody>
      </p:sp>
      <p:sp>
        <p:nvSpPr>
          <p:cNvPr id="14" name="TextBox 13"/>
          <p:cNvSpPr txBox="1"/>
          <p:nvPr/>
        </p:nvSpPr>
        <p:spPr>
          <a:xfrm>
            <a:off x="3707904" y="5934207"/>
            <a:ext cx="1728192" cy="369332"/>
          </a:xfrm>
          <a:prstGeom prst="rect">
            <a:avLst/>
          </a:prstGeom>
          <a:noFill/>
        </p:spPr>
        <p:txBody>
          <a:bodyPr wrap="square" rtlCol="0">
            <a:spAutoFit/>
          </a:bodyPr>
          <a:lstStyle/>
          <a:p>
            <a:r>
              <a:rPr lang="en-GB" dirty="0" smtClean="0"/>
              <a:t>Jack</a:t>
            </a:r>
            <a:endParaRPr lang="en-GB" dirty="0"/>
          </a:p>
        </p:txBody>
      </p:sp>
      <p:sp>
        <p:nvSpPr>
          <p:cNvPr id="15" name="TextBox 14"/>
          <p:cNvSpPr txBox="1"/>
          <p:nvPr/>
        </p:nvSpPr>
        <p:spPr>
          <a:xfrm>
            <a:off x="5580112" y="3588152"/>
            <a:ext cx="2160240" cy="615553"/>
          </a:xfrm>
          <a:prstGeom prst="rect">
            <a:avLst/>
          </a:prstGeom>
          <a:noFill/>
        </p:spPr>
        <p:txBody>
          <a:bodyPr wrap="square" rtlCol="0">
            <a:spAutoFit/>
          </a:bodyPr>
          <a:lstStyle/>
          <a:p>
            <a:r>
              <a:rPr lang="en-GB" sz="3400" b="1" dirty="0" smtClean="0"/>
              <a:t>Group Q</a:t>
            </a:r>
            <a:endParaRPr lang="en-GB" sz="3400" b="1" dirty="0"/>
          </a:p>
        </p:txBody>
      </p:sp>
    </p:spTree>
    <p:extLst>
      <p:ext uri="{BB962C8B-B14F-4D97-AF65-F5344CB8AC3E}">
        <p14:creationId xmlns:p14="http://schemas.microsoft.com/office/powerpoint/2010/main" val="34753692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Workplace Legislation</a:t>
            </a:r>
            <a:endParaRPr lang="en-GB" dirty="0"/>
          </a:p>
        </p:txBody>
      </p:sp>
      <p:sp>
        <p:nvSpPr>
          <p:cNvPr id="3" name="Content Placeholder 2"/>
          <p:cNvSpPr>
            <a:spLocks noGrp="1"/>
          </p:cNvSpPr>
          <p:nvPr>
            <p:ph idx="1"/>
          </p:nvPr>
        </p:nvSpPr>
        <p:spPr>
          <a:xfrm>
            <a:off x="395536" y="1772816"/>
            <a:ext cx="6561777" cy="4268547"/>
          </a:xfrm>
        </p:spPr>
        <p:txBody>
          <a:bodyPr>
            <a:normAutofit fontScale="92500" lnSpcReduction="10000"/>
          </a:bodyPr>
          <a:lstStyle/>
          <a:p>
            <a:pPr marL="594360" indent="-457200"/>
            <a:r>
              <a:rPr lang="en-GB" sz="2600" dirty="0" smtClean="0"/>
              <a:t>The government has set up various laws and legislation for within the workplace.</a:t>
            </a:r>
          </a:p>
          <a:p>
            <a:pPr marL="594360" indent="-457200"/>
            <a:endParaRPr lang="en-GB" sz="2600" dirty="0"/>
          </a:p>
          <a:p>
            <a:pPr marL="594360" indent="-457200"/>
            <a:r>
              <a:rPr lang="en-GB" sz="2600" dirty="0"/>
              <a:t>Employers are required to make 'reasonable adjustments' to jobs and workplaces for disabled </a:t>
            </a:r>
            <a:r>
              <a:rPr lang="en-GB" sz="2600" dirty="0" smtClean="0"/>
              <a:t>people.</a:t>
            </a:r>
          </a:p>
          <a:p>
            <a:pPr marL="594360" indent="-457200"/>
            <a:endParaRPr lang="en-GB" sz="2600" dirty="0"/>
          </a:p>
          <a:p>
            <a:pPr marL="594360" indent="-457200"/>
            <a:r>
              <a:rPr lang="en-GB" sz="2600" dirty="0" smtClean="0"/>
              <a:t>This presentation will outline key factors of legal responsibilities and rights regarding disabled people in the workplace.</a:t>
            </a:r>
          </a:p>
          <a:p>
            <a:pPr marL="137160" indent="0">
              <a:buNone/>
            </a:pPr>
            <a:endParaRPr lang="en-GB" dirty="0"/>
          </a:p>
          <a:p>
            <a:pPr marL="137160" indent="0">
              <a:buNone/>
            </a:pPr>
            <a:endParaRPr lang="en-GB" dirty="0"/>
          </a:p>
        </p:txBody>
      </p:sp>
    </p:spTree>
    <p:extLst>
      <p:ext uri="{BB962C8B-B14F-4D97-AF65-F5344CB8AC3E}">
        <p14:creationId xmlns:p14="http://schemas.microsoft.com/office/powerpoint/2010/main" val="28489410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5" y="476672"/>
            <a:ext cx="6347713" cy="1320800"/>
          </a:xfrm>
        </p:spPr>
        <p:txBody>
          <a:bodyPr/>
          <a:lstStyle/>
          <a:p>
            <a:r>
              <a:rPr lang="en-GB" dirty="0" smtClean="0"/>
              <a:t>Equality</a:t>
            </a:r>
            <a:endParaRPr lang="en-GB" dirty="0"/>
          </a:p>
        </p:txBody>
      </p:sp>
      <p:sp>
        <p:nvSpPr>
          <p:cNvPr id="3" name="Content Placeholder 2"/>
          <p:cNvSpPr>
            <a:spLocks noGrp="1"/>
          </p:cNvSpPr>
          <p:nvPr>
            <p:ph idx="1"/>
          </p:nvPr>
        </p:nvSpPr>
        <p:spPr>
          <a:xfrm>
            <a:off x="467545" y="1340768"/>
            <a:ext cx="5616624" cy="2952328"/>
          </a:xfrm>
        </p:spPr>
        <p:txBody>
          <a:bodyPr>
            <a:noAutofit/>
          </a:bodyPr>
          <a:lstStyle/>
          <a:p>
            <a:pPr marL="137160" indent="0">
              <a:buNone/>
            </a:pPr>
            <a:r>
              <a:rPr lang="en-GB" sz="2000" dirty="0"/>
              <a:t>The Equality Act 2010 protects you and covers areas including</a:t>
            </a:r>
            <a:r>
              <a:rPr lang="en-GB" sz="2000" dirty="0" smtClean="0"/>
              <a:t>:</a:t>
            </a:r>
          </a:p>
          <a:p>
            <a:pPr marL="137160" indent="0">
              <a:buNone/>
            </a:pPr>
            <a:endParaRPr lang="en-GB" sz="2000" dirty="0" smtClean="0"/>
          </a:p>
          <a:p>
            <a:pPr marL="480060"/>
            <a:r>
              <a:rPr lang="en-GB" sz="2000" dirty="0" smtClean="0"/>
              <a:t> Application </a:t>
            </a:r>
            <a:r>
              <a:rPr lang="en-GB" sz="2000" dirty="0"/>
              <a:t>forms </a:t>
            </a:r>
            <a:endParaRPr lang="en-GB" sz="2000" dirty="0" smtClean="0"/>
          </a:p>
          <a:p>
            <a:pPr marL="480060"/>
            <a:r>
              <a:rPr lang="en-GB" sz="2000" dirty="0" smtClean="0"/>
              <a:t> </a:t>
            </a:r>
            <a:r>
              <a:rPr lang="en-GB" sz="2000" dirty="0"/>
              <a:t>I</a:t>
            </a:r>
            <a:r>
              <a:rPr lang="en-GB" sz="2000" dirty="0" smtClean="0"/>
              <a:t>nterview </a:t>
            </a:r>
            <a:r>
              <a:rPr lang="en-GB" sz="2000" dirty="0"/>
              <a:t>arrangements </a:t>
            </a:r>
            <a:endParaRPr lang="en-GB" sz="2000" dirty="0" smtClean="0"/>
          </a:p>
          <a:p>
            <a:pPr marL="480060"/>
            <a:r>
              <a:rPr lang="en-GB" sz="2000" dirty="0" smtClean="0"/>
              <a:t> </a:t>
            </a:r>
            <a:r>
              <a:rPr lang="en-GB" sz="2000" dirty="0"/>
              <a:t>A</a:t>
            </a:r>
            <a:r>
              <a:rPr lang="en-GB" sz="2000" dirty="0" smtClean="0"/>
              <a:t>ptitude </a:t>
            </a:r>
            <a:r>
              <a:rPr lang="en-GB" sz="2000" dirty="0"/>
              <a:t>or proficiency </a:t>
            </a:r>
            <a:r>
              <a:rPr lang="en-GB" sz="2000" dirty="0" smtClean="0"/>
              <a:t>tests</a:t>
            </a:r>
          </a:p>
          <a:p>
            <a:pPr marL="480060"/>
            <a:r>
              <a:rPr lang="en-GB" sz="2000" dirty="0" smtClean="0"/>
              <a:t> Job </a:t>
            </a:r>
            <a:r>
              <a:rPr lang="en-GB" sz="2000" dirty="0"/>
              <a:t>offers </a:t>
            </a:r>
            <a:endParaRPr lang="en-GB" sz="2000" dirty="0" smtClean="0"/>
          </a:p>
          <a:p>
            <a:pPr marL="480060"/>
            <a:r>
              <a:rPr lang="en-GB" sz="2000" dirty="0"/>
              <a:t> </a:t>
            </a:r>
            <a:r>
              <a:rPr lang="en-GB" sz="2000" dirty="0" smtClean="0"/>
              <a:t>Terms </a:t>
            </a:r>
            <a:r>
              <a:rPr lang="en-GB" sz="2000" dirty="0"/>
              <a:t>of employment, including </a:t>
            </a:r>
            <a:r>
              <a:rPr lang="en-GB" sz="2000" dirty="0" smtClean="0"/>
              <a:t>pay</a:t>
            </a:r>
          </a:p>
          <a:p>
            <a:pPr marL="480060"/>
            <a:r>
              <a:rPr lang="en-GB" sz="2000" dirty="0" smtClean="0"/>
              <a:t> Promotion</a:t>
            </a:r>
            <a:r>
              <a:rPr lang="en-GB" sz="2000" dirty="0"/>
              <a:t>, transfer and training </a:t>
            </a:r>
            <a:r>
              <a:rPr lang="en-GB" sz="2000" dirty="0" smtClean="0"/>
              <a:t>opportunities</a:t>
            </a:r>
          </a:p>
          <a:p>
            <a:pPr marL="480060"/>
            <a:r>
              <a:rPr lang="en-GB" sz="2000" dirty="0" smtClean="0"/>
              <a:t> Dismissal </a:t>
            </a:r>
            <a:r>
              <a:rPr lang="en-GB" sz="2000" dirty="0"/>
              <a:t>or </a:t>
            </a:r>
            <a:r>
              <a:rPr lang="en-GB" sz="2000" dirty="0" smtClean="0"/>
              <a:t>redundancy</a:t>
            </a:r>
          </a:p>
          <a:p>
            <a:pPr marL="137160" indent="0">
              <a:buNone/>
            </a:pPr>
            <a:endParaRPr lang="en-GB" sz="800" dirty="0" smtClean="0"/>
          </a:p>
          <a:p>
            <a:pPr marL="137160" indent="0">
              <a:buNone/>
            </a:pPr>
            <a:r>
              <a:rPr lang="en-GB" sz="1200" dirty="0"/>
              <a:t>Crown Copyright. (2013).</a:t>
            </a:r>
            <a:r>
              <a:rPr lang="en-GB" sz="1200" i="1" dirty="0"/>
              <a:t> Disability rights</a:t>
            </a:r>
            <a:r>
              <a:rPr lang="en-GB" sz="1200" dirty="0"/>
              <a:t>. Available: </a:t>
            </a:r>
            <a:r>
              <a:rPr lang="en-GB" sz="1200" dirty="0">
                <a:solidFill>
                  <a:schemeClr val="tx1"/>
                </a:solidFill>
                <a:hlinkClick r:id="rId3"/>
              </a:rPr>
              <a:t>https://www.gov.uk/rights-disabled-person/employment</a:t>
            </a:r>
            <a:r>
              <a:rPr lang="en-GB" sz="1200" dirty="0">
                <a:solidFill>
                  <a:schemeClr val="tx1"/>
                </a:solidFill>
              </a:rPr>
              <a:t>. </a:t>
            </a:r>
            <a:r>
              <a:rPr lang="en-GB" sz="1200" dirty="0"/>
              <a:t>Last accessed 30th April 2014.</a:t>
            </a:r>
          </a:p>
          <a:p>
            <a:pPr marL="137160" indent="0">
              <a:buNone/>
            </a:pPr>
            <a:r>
              <a:rPr lang="en-GB" sz="1200" i="1" dirty="0">
                <a:hlinkClick r:id="rId4"/>
              </a:rPr>
              <a:t/>
            </a:r>
            <a:br>
              <a:rPr lang="en-GB" sz="1200" i="1" dirty="0">
                <a:hlinkClick r:id="rId4"/>
              </a:rPr>
            </a:br>
            <a:r>
              <a:rPr lang="en-GB" sz="1200" dirty="0"/>
              <a:t/>
            </a:r>
            <a:br>
              <a:rPr lang="en-GB" sz="1200" dirty="0"/>
            </a:br>
            <a:endParaRPr lang="en-GB" sz="1200" dirty="0"/>
          </a:p>
          <a:p>
            <a:endParaRPr lang="en-GB" sz="2000" dirty="0"/>
          </a:p>
        </p:txBody>
      </p:sp>
    </p:spTree>
    <p:extLst>
      <p:ext uri="{BB962C8B-B14F-4D97-AF65-F5344CB8AC3E}">
        <p14:creationId xmlns:p14="http://schemas.microsoft.com/office/powerpoint/2010/main" val="27400406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Discrimination</a:t>
            </a:r>
            <a:endParaRPr lang="en-GB" dirty="0"/>
          </a:p>
        </p:txBody>
      </p:sp>
      <p:sp>
        <p:nvSpPr>
          <p:cNvPr id="3" name="Content Placeholder 2"/>
          <p:cNvSpPr>
            <a:spLocks noGrp="1"/>
          </p:cNvSpPr>
          <p:nvPr>
            <p:ph idx="1"/>
          </p:nvPr>
        </p:nvSpPr>
        <p:spPr>
          <a:xfrm>
            <a:off x="609599" y="1484784"/>
            <a:ext cx="6347714" cy="4968552"/>
          </a:xfrm>
        </p:spPr>
        <p:txBody>
          <a:bodyPr>
            <a:normAutofit lnSpcReduction="10000"/>
          </a:bodyPr>
          <a:lstStyle/>
          <a:p>
            <a:pPr marL="137160" indent="0">
              <a:buNone/>
            </a:pPr>
            <a:r>
              <a:rPr lang="en-GB" sz="2400" dirty="0"/>
              <a:t>The law protects you against discrimination at work, including</a:t>
            </a:r>
            <a:r>
              <a:rPr lang="en-GB" sz="2400" dirty="0" smtClean="0"/>
              <a:t>:</a:t>
            </a:r>
          </a:p>
          <a:p>
            <a:pPr marL="137160" indent="0">
              <a:buNone/>
            </a:pPr>
            <a:endParaRPr lang="en-GB" sz="2400" dirty="0"/>
          </a:p>
          <a:p>
            <a:r>
              <a:rPr lang="en-GB" sz="2400" dirty="0"/>
              <a:t>D</a:t>
            </a:r>
            <a:r>
              <a:rPr lang="en-GB" sz="2400" dirty="0" smtClean="0"/>
              <a:t>ismissal </a:t>
            </a:r>
          </a:p>
          <a:p>
            <a:r>
              <a:rPr lang="en-GB" sz="2400" dirty="0"/>
              <a:t>E</a:t>
            </a:r>
            <a:r>
              <a:rPr lang="en-GB" sz="2400" dirty="0" smtClean="0"/>
              <a:t>mployment </a:t>
            </a:r>
          </a:p>
          <a:p>
            <a:r>
              <a:rPr lang="en-GB" sz="2400" dirty="0"/>
              <a:t>T</a:t>
            </a:r>
            <a:r>
              <a:rPr lang="en-GB" sz="2400" dirty="0" smtClean="0"/>
              <a:t>erms </a:t>
            </a:r>
            <a:r>
              <a:rPr lang="en-GB" sz="2400" dirty="0"/>
              <a:t>and </a:t>
            </a:r>
            <a:r>
              <a:rPr lang="en-GB" sz="2400" dirty="0" smtClean="0"/>
              <a:t>Conditions </a:t>
            </a:r>
          </a:p>
          <a:p>
            <a:r>
              <a:rPr lang="en-GB" sz="2400" dirty="0"/>
              <a:t>P</a:t>
            </a:r>
            <a:r>
              <a:rPr lang="en-GB" sz="2400" dirty="0" smtClean="0"/>
              <a:t>ay </a:t>
            </a:r>
            <a:r>
              <a:rPr lang="en-GB" sz="2400" dirty="0"/>
              <a:t>and </a:t>
            </a:r>
            <a:r>
              <a:rPr lang="en-GB" sz="2400" dirty="0" smtClean="0"/>
              <a:t>Benefits </a:t>
            </a:r>
          </a:p>
          <a:p>
            <a:r>
              <a:rPr lang="en-GB" sz="2400" dirty="0"/>
              <a:t>P</a:t>
            </a:r>
            <a:r>
              <a:rPr lang="en-GB" sz="2400" dirty="0" smtClean="0"/>
              <a:t>romotion </a:t>
            </a:r>
            <a:r>
              <a:rPr lang="en-GB" sz="2400" dirty="0"/>
              <a:t>and </a:t>
            </a:r>
            <a:r>
              <a:rPr lang="en-GB" sz="2400" dirty="0" smtClean="0"/>
              <a:t>Transfer </a:t>
            </a:r>
            <a:r>
              <a:rPr lang="en-GB" sz="2400" dirty="0"/>
              <a:t>O</a:t>
            </a:r>
            <a:r>
              <a:rPr lang="en-GB" sz="2400" dirty="0" smtClean="0"/>
              <a:t>pportunities</a:t>
            </a:r>
          </a:p>
          <a:p>
            <a:r>
              <a:rPr lang="en-GB" sz="2400" dirty="0"/>
              <a:t>T</a:t>
            </a:r>
            <a:r>
              <a:rPr lang="en-GB" sz="2400" dirty="0" smtClean="0"/>
              <a:t>raining </a:t>
            </a:r>
          </a:p>
          <a:p>
            <a:r>
              <a:rPr lang="en-GB" sz="2400" dirty="0"/>
              <a:t>R</a:t>
            </a:r>
            <a:r>
              <a:rPr lang="en-GB" sz="2400" dirty="0" smtClean="0"/>
              <a:t>ecruitment </a:t>
            </a:r>
          </a:p>
          <a:p>
            <a:r>
              <a:rPr lang="en-GB" sz="2400" dirty="0"/>
              <a:t>R</a:t>
            </a:r>
            <a:r>
              <a:rPr lang="en-GB" sz="2400" dirty="0" smtClean="0"/>
              <a:t>edundancy</a:t>
            </a:r>
            <a:endParaRPr lang="en-GB" sz="2400" dirty="0"/>
          </a:p>
          <a:p>
            <a:endParaRPr lang="en-GB" dirty="0"/>
          </a:p>
        </p:txBody>
      </p:sp>
    </p:spTree>
    <p:extLst>
      <p:ext uri="{BB962C8B-B14F-4D97-AF65-F5344CB8AC3E}">
        <p14:creationId xmlns:p14="http://schemas.microsoft.com/office/powerpoint/2010/main" val="28261272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Rights</a:t>
            </a:r>
            <a:br>
              <a:rPr lang="en-GB" dirty="0" smtClean="0"/>
            </a:br>
            <a:endParaRPr lang="en-GB" dirty="0"/>
          </a:p>
        </p:txBody>
      </p:sp>
      <p:sp>
        <p:nvSpPr>
          <p:cNvPr id="3" name="Content Placeholder 2"/>
          <p:cNvSpPr>
            <a:spLocks noGrp="1"/>
          </p:cNvSpPr>
          <p:nvPr>
            <p:ph idx="1"/>
          </p:nvPr>
        </p:nvSpPr>
        <p:spPr>
          <a:xfrm>
            <a:off x="395536" y="1412776"/>
            <a:ext cx="6192689" cy="1800200"/>
          </a:xfrm>
        </p:spPr>
        <p:txBody>
          <a:bodyPr>
            <a:noAutofit/>
          </a:bodyPr>
          <a:lstStyle/>
          <a:p>
            <a:pPr marL="137160" indent="0">
              <a:buNone/>
            </a:pPr>
            <a:r>
              <a:rPr lang="en-GB" sz="2200" dirty="0"/>
              <a:t>The Human Rights Act was </a:t>
            </a:r>
            <a:r>
              <a:rPr lang="en-GB" sz="2200" dirty="0" smtClean="0"/>
              <a:t>made to ensure everyone is treated fairly and humanely. </a:t>
            </a:r>
            <a:endParaRPr lang="en-GB" sz="2200" dirty="0"/>
          </a:p>
          <a:p>
            <a:pPr marL="137160" indent="0">
              <a:buNone/>
            </a:pPr>
            <a:endParaRPr lang="en-GB" sz="800" dirty="0" smtClean="0"/>
          </a:p>
          <a:p>
            <a:pPr marL="137160" indent="0">
              <a:buNone/>
            </a:pPr>
            <a:r>
              <a:rPr lang="en-GB" sz="2200" dirty="0" smtClean="0"/>
              <a:t>Human rights relevant to disabled workers include:</a:t>
            </a:r>
          </a:p>
          <a:p>
            <a:r>
              <a:rPr lang="en-GB" sz="2200" dirty="0" smtClean="0"/>
              <a:t>The right not to be tortured or treated in a inhuman or degrading way.</a:t>
            </a:r>
          </a:p>
          <a:p>
            <a:r>
              <a:rPr lang="en-GB" sz="2200" dirty="0" smtClean="0"/>
              <a:t>The right to respect for private and family life.</a:t>
            </a:r>
          </a:p>
          <a:p>
            <a:r>
              <a:rPr lang="en-GB" sz="2200" dirty="0" smtClean="0"/>
              <a:t>The right not to be discriminated against in relation to any of the rights of the European convention.</a:t>
            </a:r>
          </a:p>
          <a:p>
            <a:pPr>
              <a:buFont typeface="Wingdings" pitchFamily="2" charset="2"/>
              <a:buChar char="q"/>
            </a:pPr>
            <a:endParaRPr lang="en-GB" sz="800" dirty="0" smtClean="0"/>
          </a:p>
          <a:p>
            <a:pPr marL="137160" indent="0">
              <a:buNone/>
            </a:pPr>
            <a:r>
              <a:rPr lang="en-GB" sz="1200" i="1" dirty="0"/>
              <a:t>The British Institute of Human Rights – Page 9 - http://www.bihr.org.uk/sites/default/files/bihr_disabled_guide.pdf</a:t>
            </a:r>
          </a:p>
          <a:p>
            <a:pPr marL="137160" indent="0">
              <a:buNone/>
            </a:pPr>
            <a:endParaRPr lang="en-GB" sz="2200" dirty="0"/>
          </a:p>
        </p:txBody>
      </p:sp>
    </p:spTree>
    <p:extLst>
      <p:ext uri="{BB962C8B-B14F-4D97-AF65-F5344CB8AC3E}">
        <p14:creationId xmlns:p14="http://schemas.microsoft.com/office/powerpoint/2010/main" val="38637711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Labour Law</a:t>
            </a:r>
            <a:endParaRPr lang="en-GB" dirty="0"/>
          </a:p>
        </p:txBody>
      </p:sp>
      <p:sp>
        <p:nvSpPr>
          <p:cNvPr id="3" name="Content Placeholder 2"/>
          <p:cNvSpPr>
            <a:spLocks noGrp="1"/>
          </p:cNvSpPr>
          <p:nvPr>
            <p:ph idx="1"/>
          </p:nvPr>
        </p:nvSpPr>
        <p:spPr>
          <a:xfrm>
            <a:off x="395536" y="1700808"/>
            <a:ext cx="6347714" cy="3880773"/>
          </a:xfrm>
        </p:spPr>
        <p:txBody>
          <a:bodyPr/>
          <a:lstStyle/>
          <a:p>
            <a:pPr marL="480060"/>
            <a:r>
              <a:rPr lang="en-GB" sz="2400" dirty="0"/>
              <a:t>People at work in the UK benefit from a </a:t>
            </a:r>
            <a:r>
              <a:rPr lang="en-GB" sz="2400" dirty="0" smtClean="0"/>
              <a:t>charter </a:t>
            </a:r>
            <a:r>
              <a:rPr lang="en-GB" sz="2400" dirty="0"/>
              <a:t>of employment </a:t>
            </a:r>
            <a:r>
              <a:rPr lang="en-GB" sz="2400" dirty="0" smtClean="0"/>
              <a:t>rights such as minimum wage and working hours/time off.</a:t>
            </a:r>
          </a:p>
          <a:p>
            <a:pPr marL="480060"/>
            <a:endParaRPr lang="en-GB" sz="2400" dirty="0"/>
          </a:p>
          <a:p>
            <a:pPr marL="480060"/>
            <a:r>
              <a:rPr lang="en-GB" sz="2400" dirty="0" smtClean="0"/>
              <a:t>For disabled workers, parents and carers of disabled people, there are some extra benefits such as more options for unpaid and carers leave.</a:t>
            </a:r>
          </a:p>
          <a:p>
            <a:endParaRPr lang="en-GB" dirty="0"/>
          </a:p>
          <a:p>
            <a:endParaRPr lang="en-GB" dirty="0" smtClean="0"/>
          </a:p>
        </p:txBody>
      </p:sp>
    </p:spTree>
    <p:extLst>
      <p:ext uri="{BB962C8B-B14F-4D97-AF65-F5344CB8AC3E}">
        <p14:creationId xmlns:p14="http://schemas.microsoft.com/office/powerpoint/2010/main" val="2276753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Employment Law</a:t>
            </a:r>
            <a:endParaRPr lang="en-GB" dirty="0"/>
          </a:p>
        </p:txBody>
      </p:sp>
      <p:sp>
        <p:nvSpPr>
          <p:cNvPr id="3" name="Content Placeholder 2"/>
          <p:cNvSpPr>
            <a:spLocks noGrp="1"/>
          </p:cNvSpPr>
          <p:nvPr>
            <p:ph idx="1"/>
          </p:nvPr>
        </p:nvSpPr>
        <p:spPr>
          <a:xfrm>
            <a:off x="466563" y="1556792"/>
            <a:ext cx="6633784" cy="4608512"/>
          </a:xfrm>
        </p:spPr>
        <p:txBody>
          <a:bodyPr>
            <a:noAutofit/>
          </a:bodyPr>
          <a:lstStyle/>
          <a:p>
            <a:pPr marL="137160" indent="0">
              <a:buNone/>
            </a:pPr>
            <a:r>
              <a:rPr lang="en-GB" sz="2200" dirty="0" smtClean="0"/>
              <a:t>The employment law targets legal rights of employers and their employees.</a:t>
            </a:r>
          </a:p>
          <a:p>
            <a:pPr marL="137160" indent="0">
              <a:buNone/>
            </a:pPr>
            <a:endParaRPr lang="en-GB" sz="2200" dirty="0" smtClean="0"/>
          </a:p>
          <a:p>
            <a:pPr marL="137160" indent="0">
              <a:buNone/>
            </a:pPr>
            <a:r>
              <a:rPr lang="en-GB" sz="2200" dirty="0" smtClean="0"/>
              <a:t>An employer who’s looking to hire new staff can only ask about your health and disabilities to:</a:t>
            </a:r>
          </a:p>
          <a:p>
            <a:pPr marL="137160" indent="0">
              <a:buNone/>
            </a:pPr>
            <a:endParaRPr lang="en-GB" sz="800" dirty="0" smtClean="0"/>
          </a:p>
          <a:p>
            <a:r>
              <a:rPr lang="en-GB" sz="2200" dirty="0" smtClean="0"/>
              <a:t>Find out if it would stop you from carrying out important parts of the job role.</a:t>
            </a:r>
          </a:p>
          <a:p>
            <a:r>
              <a:rPr lang="en-GB" sz="2200" dirty="0" smtClean="0"/>
              <a:t>To decide if an interview needs adjustments.</a:t>
            </a:r>
          </a:p>
          <a:p>
            <a:r>
              <a:rPr lang="en-GB" sz="2200" dirty="0" smtClean="0"/>
              <a:t>If they want to employ more disabled people.</a:t>
            </a:r>
          </a:p>
          <a:p>
            <a:pPr marL="0" indent="0">
              <a:buNone/>
            </a:pPr>
            <a:endParaRPr lang="en-GB" sz="800" dirty="0" smtClean="0"/>
          </a:p>
          <a:p>
            <a:pPr marL="137160" indent="0">
              <a:buNone/>
            </a:pPr>
            <a:r>
              <a:rPr lang="en-GB" sz="1200" i="1" dirty="0" smtClean="0">
                <a:hlinkClick r:id="rId3"/>
              </a:rPr>
              <a:t>https</a:t>
            </a:r>
            <a:r>
              <a:rPr lang="en-GB" sz="1200" i="1" dirty="0">
                <a:hlinkClick r:id="rId3"/>
              </a:rPr>
              <a:t>://</a:t>
            </a:r>
            <a:r>
              <a:rPr lang="en-GB" sz="1200" i="1" dirty="0" smtClean="0">
                <a:hlinkClick r:id="rId3"/>
              </a:rPr>
              <a:t>www.gov.uk/rights-disabled-person/employment</a:t>
            </a:r>
            <a:endParaRPr lang="en-GB" sz="1200" i="1" dirty="0" smtClean="0"/>
          </a:p>
          <a:p>
            <a:pPr lvl="1"/>
            <a:endParaRPr lang="en-GB" sz="2000" dirty="0"/>
          </a:p>
        </p:txBody>
      </p:sp>
    </p:spTree>
    <p:extLst>
      <p:ext uri="{BB962C8B-B14F-4D97-AF65-F5344CB8AC3E}">
        <p14:creationId xmlns:p14="http://schemas.microsoft.com/office/powerpoint/2010/main" val="8251085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803176"/>
          </a:xfrm>
        </p:spPr>
        <p:txBody>
          <a:bodyPr>
            <a:noAutofit/>
          </a:bodyPr>
          <a:lstStyle/>
          <a:p>
            <a:pPr marL="137160"/>
            <a:r>
              <a:rPr lang="en-GB" dirty="0" smtClean="0"/>
              <a:t>Accessibility</a:t>
            </a:r>
            <a:endParaRPr lang="en-GB" dirty="0"/>
          </a:p>
        </p:txBody>
      </p:sp>
      <p:sp>
        <p:nvSpPr>
          <p:cNvPr id="3" name="Content Placeholder 2"/>
          <p:cNvSpPr>
            <a:spLocks noGrp="1"/>
          </p:cNvSpPr>
          <p:nvPr>
            <p:ph idx="1"/>
          </p:nvPr>
        </p:nvSpPr>
        <p:spPr>
          <a:xfrm>
            <a:off x="395536" y="1772816"/>
            <a:ext cx="6347714" cy="3880773"/>
          </a:xfrm>
        </p:spPr>
        <p:txBody>
          <a:bodyPr>
            <a:noAutofit/>
          </a:bodyPr>
          <a:lstStyle/>
          <a:p>
            <a:pPr marL="137160" indent="0">
              <a:buNone/>
            </a:pPr>
            <a:r>
              <a:rPr lang="en-GB" sz="2000" dirty="0"/>
              <a:t>Employee’s working environment has to be accessible regardless of if they are disabled or not. This includes things such as:</a:t>
            </a:r>
          </a:p>
          <a:p>
            <a:pPr marL="137160" indent="0">
              <a:buNone/>
            </a:pPr>
            <a:endParaRPr lang="en-GB" sz="2000" dirty="0"/>
          </a:p>
          <a:p>
            <a:r>
              <a:rPr lang="en-GB" sz="2000" dirty="0"/>
              <a:t>Electronic Services</a:t>
            </a:r>
          </a:p>
          <a:p>
            <a:r>
              <a:rPr lang="en-GB" sz="2000" dirty="0"/>
              <a:t>Emergency Services</a:t>
            </a:r>
          </a:p>
          <a:p>
            <a:r>
              <a:rPr lang="en-GB" sz="2000" dirty="0"/>
              <a:t>General communication with employers.</a:t>
            </a:r>
          </a:p>
          <a:p>
            <a:pPr>
              <a:buFontTx/>
              <a:buChar char="-"/>
            </a:pPr>
            <a:endParaRPr lang="en-GB" sz="2000" dirty="0"/>
          </a:p>
          <a:p>
            <a:pPr marL="137160" indent="0">
              <a:buNone/>
            </a:pPr>
            <a:r>
              <a:rPr lang="en-GB" sz="2000" dirty="0"/>
              <a:t>As well as this, the workplace has to make necessary adjustments for people’s disabilities so that they can function in their role correctly.</a:t>
            </a:r>
          </a:p>
          <a:p>
            <a:pPr marL="137160" indent="0">
              <a:buNone/>
            </a:pPr>
            <a:endParaRPr lang="en-GB" sz="2000" dirty="0" smtClean="0"/>
          </a:p>
        </p:txBody>
      </p:sp>
    </p:spTree>
    <p:extLst>
      <p:ext uri="{BB962C8B-B14F-4D97-AF65-F5344CB8AC3E}">
        <p14:creationId xmlns:p14="http://schemas.microsoft.com/office/powerpoint/2010/main" val="1266032487"/>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268</TotalTime>
  <Words>1396</Words>
  <Application>Microsoft Office PowerPoint</Application>
  <PresentationFormat>On-screen Show (4:3)</PresentationFormat>
  <Paragraphs>142</Paragraphs>
  <Slides>11</Slides>
  <Notes>8</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Facet</vt:lpstr>
      <vt:lpstr>Disabilities &amp; Rights– Legal Responsibilities</vt:lpstr>
      <vt:lpstr>PowerPoint Presentation</vt:lpstr>
      <vt:lpstr>Workplace Legislation</vt:lpstr>
      <vt:lpstr>Equality</vt:lpstr>
      <vt:lpstr>Discrimination</vt:lpstr>
      <vt:lpstr>Rights </vt:lpstr>
      <vt:lpstr>Labour Law</vt:lpstr>
      <vt:lpstr>Employment Law</vt:lpstr>
      <vt:lpstr>Accessibility</vt:lpstr>
      <vt:lpstr>Q&amp;A    Thank you for your attention!</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Disabilities &amp; Rights – Legal Responsibilities</dc:title>
  <dc:creator>Ryan</dc:creator>
  <cp:lastModifiedBy>Ryan</cp:lastModifiedBy>
  <cp:revision>39</cp:revision>
  <dcterms:created xsi:type="dcterms:W3CDTF">2014-04-30T12:12:14Z</dcterms:created>
  <dcterms:modified xsi:type="dcterms:W3CDTF">2014-05-01T13:54:36Z</dcterms:modified>
</cp:coreProperties>
</file>