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10" r:id="rId3"/>
    <p:sldId id="289" r:id="rId4"/>
    <p:sldId id="264" r:id="rId5"/>
    <p:sldId id="262" r:id="rId6"/>
    <p:sldId id="263" r:id="rId7"/>
    <p:sldId id="265" r:id="rId8"/>
    <p:sldId id="266"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312" r:id="rId26"/>
    <p:sldId id="311" r:id="rId27"/>
    <p:sldId id="288"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14" y="-1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D91D1-6A12-4686-81BF-C3ABE6510016}" type="datetimeFigureOut">
              <a:rPr lang="en-GB" smtClean="0"/>
              <a:t>18/11/2013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19A867-2CB1-4140-9B1D-0C51C6FCF7FE}" type="slidenum">
              <a:rPr lang="en-GB" smtClean="0"/>
              <a:t>‹#›</a:t>
            </a:fld>
            <a:endParaRPr lang="en-GB"/>
          </a:p>
        </p:txBody>
      </p:sp>
    </p:spTree>
    <p:extLst>
      <p:ext uri="{BB962C8B-B14F-4D97-AF65-F5344CB8AC3E}">
        <p14:creationId xmlns:p14="http://schemas.microsoft.com/office/powerpoint/2010/main" val="153289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aw.uni-sofia.bg/NSEUEP/DocLib/The%20United%20Nations%20E-Government%20Survey%202012%20-%20E-Government%20for%20the%20People-Part%20I.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ao.org.uk/wp-content/uploads/2013/03/10123-001-Digital-Britain-2-Book.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o.org.uk/wp-content/uploads/2013/03/10123-001-Digital-Britain-2-Book.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o.org.uk/wp-content/uploads/2013/03/10123-001-Digital-Britain-2-Book.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guardian.co.uk/society/datablog/interactive/2012/dec/19/nhs-contracts-data"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2.lse.ac.uk/researchAndExpertise/units/CARR/pdf/DPs/DP72-Lodge-Wegrich.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hm-treasury.gov.uk/psr_coins_about.htm"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guardian.co.uk/commentisfree/2010/jun/04/coins-release-government-dat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cl.ac.uk/spp/publications/downloads/spp-wp-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arliament.uk/business/committees/committees-a-z/commons-select/public-accounts-committee/news/nhs-it-repor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o.org.uk/wp-content/uploads/2011/12/n10121589.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D7D93B-7185-4A19-807E-DB6945B58876}" type="slidenum">
              <a:rPr lang="en-GB">
                <a:solidFill>
                  <a:prstClr val="black"/>
                </a:solidFill>
              </a:rPr>
              <a:pPr/>
              <a:t>2</a:t>
            </a:fld>
            <a:endParaRPr lang="en-GB">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http://www.law.uni-sofia.bg/NSEUEP/DocLib/The%20United%20Nations%20E-Government%20Survey%202012%20-%20E-Government%20for%20the%20People-Part%20I.pdf</a:t>
            </a:r>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31</a:t>
            </a:fld>
            <a:endParaRPr lang="en-GB"/>
          </a:p>
        </p:txBody>
      </p:sp>
    </p:spTree>
    <p:extLst>
      <p:ext uri="{BB962C8B-B14F-4D97-AF65-F5344CB8AC3E}">
        <p14:creationId xmlns:p14="http://schemas.microsoft.com/office/powerpoint/2010/main" val="316650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http://www.nao.org.uk/wp-content/uploads/2013/03/10123-001-Digital-Britain-2-Book.pdf</a:t>
            </a:r>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36</a:t>
            </a:fld>
            <a:endParaRPr lang="en-GB"/>
          </a:p>
        </p:txBody>
      </p:sp>
    </p:spTree>
    <p:extLst>
      <p:ext uri="{BB962C8B-B14F-4D97-AF65-F5344CB8AC3E}">
        <p14:creationId xmlns:p14="http://schemas.microsoft.com/office/powerpoint/2010/main" val="1542616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http://www.nao.org.uk/wp-content/uploads/2013/03/10123-001-Digital-Britain-2-Book.pdf</a:t>
            </a:r>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37</a:t>
            </a:fld>
            <a:endParaRPr lang="en-GB"/>
          </a:p>
        </p:txBody>
      </p:sp>
    </p:spTree>
    <p:extLst>
      <p:ext uri="{BB962C8B-B14F-4D97-AF65-F5344CB8AC3E}">
        <p14:creationId xmlns:p14="http://schemas.microsoft.com/office/powerpoint/2010/main" val="154261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http://www.nao.org.uk/wp-content/uploads/2013/03/10123-001-Digital-Britain-2-Book.pdf</a:t>
            </a:r>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38</a:t>
            </a:fld>
            <a:endParaRPr lang="en-GB"/>
          </a:p>
        </p:txBody>
      </p:sp>
    </p:spTree>
    <p:extLst>
      <p:ext uri="{BB962C8B-B14F-4D97-AF65-F5344CB8AC3E}">
        <p14:creationId xmlns:p14="http://schemas.microsoft.com/office/powerpoint/2010/main" val="1542616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“People who attended our focus groups said that negative media coverage about the government could sometimes affect how they felt about sharing their personal details online. This is particularly the case if the department lost personal data” (National Audit Office 2013).</a:t>
            </a:r>
          </a:p>
          <a:p>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40</a:t>
            </a:fld>
            <a:endParaRPr lang="en-GB"/>
          </a:p>
        </p:txBody>
      </p:sp>
    </p:spTree>
    <p:extLst>
      <p:ext uri="{BB962C8B-B14F-4D97-AF65-F5344CB8AC3E}">
        <p14:creationId xmlns:p14="http://schemas.microsoft.com/office/powerpoint/2010/main" val="3523101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http://www.guardian.co.uk/society/datablog/interactive/2012/dec/19/nhs-contracts-data</a:t>
            </a:r>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42</a:t>
            </a:fld>
            <a:endParaRPr lang="en-GB"/>
          </a:p>
        </p:txBody>
      </p:sp>
    </p:spTree>
    <p:extLst>
      <p:ext uri="{BB962C8B-B14F-4D97-AF65-F5344CB8AC3E}">
        <p14:creationId xmlns:p14="http://schemas.microsoft.com/office/powerpoint/2010/main" val="181031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http://www2.lse.ac.uk/researchAndExpertise/units/CARR/pdf/DPs/DP72-Lodge-Wegrich.pdf</a:t>
            </a:r>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43</a:t>
            </a:fld>
            <a:endParaRPr lang="en-GB"/>
          </a:p>
        </p:txBody>
      </p:sp>
    </p:spTree>
    <p:extLst>
      <p:ext uri="{BB962C8B-B14F-4D97-AF65-F5344CB8AC3E}">
        <p14:creationId xmlns:p14="http://schemas.microsoft.com/office/powerpoint/2010/main" val="312034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published by Parliament</a:t>
            </a:r>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44</a:t>
            </a:fld>
            <a:endParaRPr lang="en-GB"/>
          </a:p>
        </p:txBody>
      </p:sp>
    </p:spTree>
    <p:extLst>
      <p:ext uri="{BB962C8B-B14F-4D97-AF65-F5344CB8AC3E}">
        <p14:creationId xmlns:p14="http://schemas.microsoft.com/office/powerpoint/2010/main" val="3704573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http://www.hm-treasury.gov.uk/psr_coins_about.htm</a:t>
            </a:r>
            <a:endParaRPr lang="en-GB" dirty="0" smtClean="0"/>
          </a:p>
          <a:p>
            <a:endParaRPr lang="en-GB" dirty="0" smtClean="0"/>
          </a:p>
          <a:p>
            <a:r>
              <a:rPr lang="en-GB" dirty="0" smtClean="0">
                <a:hlinkClick r:id="rId4"/>
              </a:rPr>
              <a:t>http://www.guardian.co.uk/commentisfree/2010/jun/04/coins-release-government-data</a:t>
            </a:r>
            <a:endParaRPr lang="en-GB" dirty="0" smtClean="0"/>
          </a:p>
          <a:p>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45</a:t>
            </a:fld>
            <a:endParaRPr lang="en-GB"/>
          </a:p>
        </p:txBody>
      </p:sp>
    </p:spTree>
    <p:extLst>
      <p:ext uri="{BB962C8B-B14F-4D97-AF65-F5344CB8AC3E}">
        <p14:creationId xmlns:p14="http://schemas.microsoft.com/office/powerpoint/2010/main" val="2777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“Al Gore made the ‘information superhighway’ a corner stone of his and Clinton’s administrative reform programme (the National Performance Review) in the mid-1990s.” (</a:t>
            </a:r>
            <a:r>
              <a:rPr lang="en-GB" sz="1200" b="0" i="0" u="none" strike="noStrike" kern="1200" baseline="0" dirty="0" err="1" smtClean="0">
                <a:solidFill>
                  <a:schemeClr val="tx1"/>
                </a:solidFill>
                <a:latin typeface="+mn-lt"/>
                <a:ea typeface="+mn-ea"/>
                <a:cs typeface="+mn-cs"/>
              </a:rPr>
              <a:t>Margetts</a:t>
            </a:r>
            <a:r>
              <a:rPr lang="en-GB" sz="1200" b="0" i="0" u="none" strike="noStrike" kern="1200" baseline="0" dirty="0" smtClean="0">
                <a:solidFill>
                  <a:schemeClr val="tx1"/>
                </a:solidFill>
                <a:latin typeface="+mn-lt"/>
                <a:ea typeface="+mn-ea"/>
                <a:cs typeface="+mn-cs"/>
              </a:rPr>
              <a:t> 2006)</a:t>
            </a:r>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7</a:t>
            </a:fld>
            <a:endParaRPr lang="en-GB"/>
          </a:p>
        </p:txBody>
      </p:sp>
    </p:spTree>
    <p:extLst>
      <p:ext uri="{BB962C8B-B14F-4D97-AF65-F5344CB8AC3E}">
        <p14:creationId xmlns:p14="http://schemas.microsoft.com/office/powerpoint/2010/main" val="216306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http://www.ucl.ac.uk/spp/publications/downloads/spp-wp-3.pdf</a:t>
            </a:r>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8</a:t>
            </a:fld>
            <a:endParaRPr lang="en-GB"/>
          </a:p>
        </p:txBody>
      </p:sp>
    </p:spTree>
    <p:extLst>
      <p:ext uri="{BB962C8B-B14F-4D97-AF65-F5344CB8AC3E}">
        <p14:creationId xmlns:p14="http://schemas.microsoft.com/office/powerpoint/2010/main" val="3802656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“By information I mean data processing in the broadest sense; the storage, retrieval, and processing of data becomes the essential resource for all economic and social exchanges... By knowledge, I mean an organized set of statements of facts or ideas, presenting a reasoned judgment or an experimental result, which is transmitted to others through some communication medium in some systematic form.” (Bell 1979)</a:t>
            </a:r>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10</a:t>
            </a:fld>
            <a:endParaRPr lang="en-GB"/>
          </a:p>
        </p:txBody>
      </p:sp>
    </p:spTree>
    <p:extLst>
      <p:ext uri="{BB962C8B-B14F-4D97-AF65-F5344CB8AC3E}">
        <p14:creationId xmlns:p14="http://schemas.microsoft.com/office/powerpoint/2010/main" val="343017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 definition, we might expect the Internet and associated information technologies to have a positive impact on governmental </a:t>
            </a:r>
            <a:r>
              <a:rPr lang="en-GB" dirty="0" err="1" smtClean="0"/>
              <a:t>nodality</a:t>
            </a:r>
            <a:r>
              <a:rPr lang="en-GB" dirty="0" smtClean="0"/>
              <a:t>.” (</a:t>
            </a:r>
            <a:r>
              <a:rPr lang="en-GB" dirty="0" err="1" smtClean="0"/>
              <a:t>Margetts</a:t>
            </a:r>
            <a:r>
              <a:rPr lang="en-GB" dirty="0" smtClean="0"/>
              <a:t> 2006)</a:t>
            </a:r>
          </a:p>
          <a:p>
            <a:endParaRPr lang="en-GB" dirty="0" smtClean="0"/>
          </a:p>
          <a:p>
            <a:r>
              <a:rPr lang="en-GB" dirty="0" smtClean="0"/>
              <a:t>“while earlier information technologies impacted little upon government’s interactions with the outside world, the Internet for the first time offered real possibility for change in government’s interaction with the outside world, both in terms of disseminating information to citizens and businesses and collecting information from them.” (</a:t>
            </a:r>
            <a:r>
              <a:rPr lang="en-GB" dirty="0" err="1" smtClean="0"/>
              <a:t>Margetts</a:t>
            </a:r>
            <a:r>
              <a:rPr lang="en-GB" dirty="0" smtClean="0"/>
              <a:t> 2006)</a:t>
            </a:r>
          </a:p>
          <a:p>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14</a:t>
            </a:fld>
            <a:endParaRPr lang="en-GB"/>
          </a:p>
        </p:txBody>
      </p:sp>
    </p:spTree>
    <p:extLst>
      <p:ext uri="{BB962C8B-B14F-4D97-AF65-F5344CB8AC3E}">
        <p14:creationId xmlns:p14="http://schemas.microsoft.com/office/powerpoint/2010/main" val="386156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9A867-2CB1-4140-9B1D-0C51C6FCF7FE}" type="slidenum">
              <a:rPr lang="en-GB" smtClean="0"/>
              <a:t>16</a:t>
            </a:fld>
            <a:endParaRPr lang="en-GB"/>
          </a:p>
        </p:txBody>
      </p:sp>
    </p:spTree>
    <p:extLst>
      <p:ext uri="{BB962C8B-B14F-4D97-AF65-F5344CB8AC3E}">
        <p14:creationId xmlns:p14="http://schemas.microsoft.com/office/powerpoint/2010/main" val="268503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“This is yet another example of a Government IT project taking on a life of its own, absorbing ever-increasing resources without reaching its objectives. The rationale and benefits of a regional approach were unclear and badly communicated to locally accountable fire and rescue services who remained unconvinced. Essential checks and balances in the early stages of the project were ineffective. It was approved on the basis of unrealistic estimates of costs and under-appreciation of the complexity of the IT involved and the project was hurriedly implemented and poorly managed. Its legacy is the chain of expensive regional control centres whose future is uncertain” (</a:t>
            </a:r>
            <a:r>
              <a:rPr lang="en-GB" dirty="0" err="1" smtClean="0"/>
              <a:t>Amyas</a:t>
            </a:r>
            <a:r>
              <a:rPr lang="en-GB" dirty="0" smtClean="0"/>
              <a:t> Morse, head of the National Audit Office, 1 July 2011).</a:t>
            </a:r>
          </a:p>
          <a:p>
            <a:endParaRPr lang="en-GB" dirty="0" smtClean="0">
              <a:hlinkClick r:id=""/>
            </a:endParaRPr>
          </a:p>
          <a:p>
            <a:r>
              <a:rPr lang="en-GB" dirty="0" smtClean="0">
                <a:hlinkClick r:id=""/>
              </a:rPr>
              <a:t>http://www.nao.org.uk/report/the-failure-of-the-firecontrol-project/</a:t>
            </a:r>
            <a:endParaRPr lang="en-GB" dirty="0" smtClean="0"/>
          </a:p>
          <a:p>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20</a:t>
            </a:fld>
            <a:endParaRPr lang="en-GB"/>
          </a:p>
        </p:txBody>
      </p:sp>
    </p:spTree>
    <p:extLst>
      <p:ext uri="{BB962C8B-B14F-4D97-AF65-F5344CB8AC3E}">
        <p14:creationId xmlns:p14="http://schemas.microsoft.com/office/powerpoint/2010/main" val="416721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http://www.parliament.uk/business/committees/committees-a-z/commons-select/public-accounts-committee/news/nhs-it-report-/</a:t>
            </a:r>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21</a:t>
            </a:fld>
            <a:endParaRPr lang="en-GB"/>
          </a:p>
        </p:txBody>
      </p:sp>
    </p:spTree>
    <p:extLst>
      <p:ext uri="{BB962C8B-B14F-4D97-AF65-F5344CB8AC3E}">
        <p14:creationId xmlns:p14="http://schemas.microsoft.com/office/powerpoint/2010/main" val="271905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http://www.nao.org.uk/wp-content/uploads/2011/12/n10121589.pdf</a:t>
            </a:r>
            <a:endParaRPr lang="en-GB" dirty="0"/>
          </a:p>
        </p:txBody>
      </p:sp>
      <p:sp>
        <p:nvSpPr>
          <p:cNvPr id="4" name="Slide Number Placeholder 3"/>
          <p:cNvSpPr>
            <a:spLocks noGrp="1"/>
          </p:cNvSpPr>
          <p:nvPr>
            <p:ph type="sldNum" sz="quarter" idx="10"/>
          </p:nvPr>
        </p:nvSpPr>
        <p:spPr/>
        <p:txBody>
          <a:bodyPr/>
          <a:lstStyle/>
          <a:p>
            <a:fld id="{55BA2C24-D1DA-492D-8577-7E5EC5E30B9F}" type="slidenum">
              <a:rPr lang="en-GB" smtClean="0"/>
              <a:t>30</a:t>
            </a:fld>
            <a:endParaRPr lang="en-GB"/>
          </a:p>
        </p:txBody>
      </p:sp>
    </p:spTree>
    <p:extLst>
      <p:ext uri="{BB962C8B-B14F-4D97-AF65-F5344CB8AC3E}">
        <p14:creationId xmlns:p14="http://schemas.microsoft.com/office/powerpoint/2010/main" val="323508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D559395-62C4-4E03-B2B9-C8E19215FBD6}" type="datetimeFigureOut">
              <a:rPr lang="en-GB" smtClean="0"/>
              <a:t>18/11/2013</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C63743C7-1A81-4930-8849-5A979F84CDC1}" type="slidenum">
              <a:rPr lang="en-GB" smtClean="0"/>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559395-62C4-4E03-B2B9-C8E19215FBD6}" type="datetimeFigureOut">
              <a:rPr lang="en-GB" smtClean="0"/>
              <a:t>18/11/2013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743C7-1A81-4930-8849-5A979F84CDC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559395-62C4-4E03-B2B9-C8E19215FBD6}" type="datetimeFigureOut">
              <a:rPr lang="en-GB" smtClean="0"/>
              <a:t>18/11/2013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743C7-1A81-4930-8849-5A979F84CDC1}" type="slidenum">
              <a:rPr lang="en-GB" smtClean="0"/>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D559395-62C4-4E03-B2B9-C8E19215FBD6}" type="datetimeFigureOut">
              <a:rPr lang="en-GB" smtClean="0"/>
              <a:t>18/11/2013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743C7-1A81-4930-8849-5A979F84CDC1}" type="slidenum">
              <a:rPr lang="en-GB" smtClean="0"/>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D559395-62C4-4E03-B2B9-C8E19215FBD6}" type="datetimeFigureOut">
              <a:rPr lang="en-GB" smtClean="0"/>
              <a:t>18/11/2013</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C63743C7-1A81-4930-8849-5A979F84CDC1}" type="slidenum">
              <a:rPr lang="en-GB" smtClean="0"/>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D559395-62C4-4E03-B2B9-C8E19215FBD6}" type="datetimeFigureOut">
              <a:rPr lang="en-GB" smtClean="0"/>
              <a:t>18/11/2013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743C7-1A81-4930-8849-5A979F84CDC1}" type="slidenum">
              <a:rPr lang="en-GB" smtClean="0"/>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D559395-62C4-4E03-B2B9-C8E19215FBD6}" type="datetimeFigureOut">
              <a:rPr lang="en-GB" smtClean="0"/>
              <a:t>18/11/2013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3743C7-1A81-4930-8849-5A979F84CDC1}" type="slidenum">
              <a:rPr lang="en-GB" smtClean="0"/>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559395-62C4-4E03-B2B9-C8E19215FBD6}" type="datetimeFigureOut">
              <a:rPr lang="en-GB" smtClean="0"/>
              <a:t>18/11/2013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743C7-1A81-4930-8849-5A979F84CDC1}" type="slidenum">
              <a:rPr lang="en-GB" smtClean="0"/>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59395-62C4-4E03-B2B9-C8E19215FBD6}" type="datetimeFigureOut">
              <a:rPr lang="en-GB" smtClean="0"/>
              <a:t>18/11/2013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3743C7-1A81-4930-8849-5A979F84CDC1}" type="slidenum">
              <a:rPr lang="en-GB" smtClean="0"/>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559395-62C4-4E03-B2B9-C8E19215FBD6}" type="datetimeFigureOut">
              <a:rPr lang="en-GB" smtClean="0"/>
              <a:t>18/11/2013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743C7-1A81-4930-8849-5A979F84CDC1}"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559395-62C4-4E03-B2B9-C8E19215FBD6}" type="datetimeFigureOut">
              <a:rPr lang="en-GB" smtClean="0"/>
              <a:t>18/11/2013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743C7-1A81-4930-8849-5A979F84CDC1}"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D559395-62C4-4E03-B2B9-C8E19215FBD6}" type="datetimeFigureOut">
              <a:rPr lang="en-GB" smtClean="0"/>
              <a:t>18/11/2013</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3743C7-1A81-4930-8849-5A979F84CDC1}" type="slidenum">
              <a:rPr lang="en-GB" smtClean="0"/>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ile:///C:\Users\Will\Dropbox\Will\Teaching\Course%20-%202016%20&amp;amp;%203025%20(Soton)%20Public%20Policy%20Analysis\250-265.%20dx.doi.org\10.1093\pa\gsl003" TargetMode="External"/><Relationship Id="rId2" Type="http://schemas.openxmlformats.org/officeDocument/2006/relationships/hyperlink" Target="http://dx.doi.org/10.1177/095207670001500104" TargetMode="External"/><Relationship Id="rId1" Type="http://schemas.openxmlformats.org/officeDocument/2006/relationships/slideLayout" Target="../slideLayouts/slideLayout2.xml"/><Relationship Id="rId6" Type="http://schemas.openxmlformats.org/officeDocument/2006/relationships/hyperlink" Target="http://www.theatlantic.com/magazine/archive/1999/10/beyond-the-information-revolution/304658/" TargetMode="External"/><Relationship Id="rId5" Type="http://schemas.openxmlformats.org/officeDocument/2006/relationships/hyperlink" Target="file:///C:\Users\Will\Dropbox\Will\Teaching\Course%20-%202016%20&amp;amp;%203025%20(Soton)%20Public%20Policy%20Analysis\dx.doi.org\10.1093\jopart\mui057" TargetMode="External"/><Relationship Id="rId4" Type="http://schemas.openxmlformats.org/officeDocument/2006/relationships/hyperlink" Target="http://www.oxfordscholarship.com/view/10.1093/acprof:oso/9780199296194.001.0001/acprof-978019929619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e-Government: perspectives from public policy</a:t>
            </a:r>
            <a:endParaRPr lang="en-GB" dirty="0"/>
          </a:p>
        </p:txBody>
      </p:sp>
      <p:sp>
        <p:nvSpPr>
          <p:cNvPr id="3" name="Subtitle 2"/>
          <p:cNvSpPr>
            <a:spLocks noGrp="1"/>
          </p:cNvSpPr>
          <p:nvPr>
            <p:ph type="subTitle" idx="1"/>
          </p:nvPr>
        </p:nvSpPr>
        <p:spPr/>
        <p:txBody>
          <a:bodyPr/>
          <a:lstStyle/>
          <a:p>
            <a:r>
              <a:rPr lang="en-GB" dirty="0" smtClean="0"/>
              <a:t>Dr Will Jennings, Politics &amp; International Relations</a:t>
            </a:r>
            <a:endParaRPr lang="en-GB" dirty="0"/>
          </a:p>
        </p:txBody>
      </p:sp>
    </p:spTree>
    <p:extLst>
      <p:ext uri="{BB962C8B-B14F-4D97-AF65-F5344CB8AC3E}">
        <p14:creationId xmlns:p14="http://schemas.microsoft.com/office/powerpoint/2010/main" val="141117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Theoretical perspectives</a:t>
            </a:r>
            <a:endParaRPr lang="en-GB" dirty="0"/>
          </a:p>
        </p:txBody>
      </p:sp>
      <p:sp>
        <p:nvSpPr>
          <p:cNvPr id="3" name="Content Placeholder 2"/>
          <p:cNvSpPr>
            <a:spLocks noGrp="1"/>
          </p:cNvSpPr>
          <p:nvPr>
            <p:ph sz="quarter" idx="1"/>
          </p:nvPr>
        </p:nvSpPr>
        <p:spPr/>
        <p:txBody>
          <a:bodyPr>
            <a:normAutofit/>
          </a:bodyPr>
          <a:lstStyle/>
          <a:p>
            <a:r>
              <a:rPr lang="en-GB" dirty="0" smtClean="0"/>
              <a:t>The coming of the post-industrial, information society </a:t>
            </a:r>
            <a:r>
              <a:rPr lang="en-GB" dirty="0"/>
              <a:t>(</a:t>
            </a:r>
            <a:r>
              <a:rPr lang="en-GB" dirty="0" smtClean="0"/>
              <a:t>Bell 1973): </a:t>
            </a:r>
            <a:r>
              <a:rPr lang="en-GB" dirty="0" smtClean="0"/>
              <a:t>the shift </a:t>
            </a:r>
            <a:r>
              <a:rPr lang="en-GB" dirty="0" smtClean="0"/>
              <a:t>to the ‘economics of information’ (and away from manufacturing) – transforms institutions. </a:t>
            </a:r>
            <a:endParaRPr lang="en-GB" dirty="0"/>
          </a:p>
          <a:p>
            <a:r>
              <a:rPr lang="en-GB" dirty="0" smtClean="0"/>
              <a:t>Weber’s theory of bureaucracy: organisations as socio-technical systems (official file registries codification of information, creation of ‘memory’, continuous operation over time – ‘immortality’?).</a:t>
            </a:r>
            <a:endParaRPr lang="en-GB" dirty="0"/>
          </a:p>
          <a:p>
            <a:pPr marL="971550" lvl="1" indent="-514350">
              <a:buFont typeface="+mj-lt"/>
              <a:buAutoNum type="arabicPeriod"/>
            </a:pPr>
            <a:r>
              <a:rPr lang="en-GB" dirty="0" smtClean="0"/>
              <a:t>Power </a:t>
            </a:r>
            <a:r>
              <a:rPr lang="en-GB" dirty="0"/>
              <a:t>to the </a:t>
            </a:r>
            <a:r>
              <a:rPr lang="en-GB" dirty="0" smtClean="0"/>
              <a:t>technocrats?</a:t>
            </a:r>
            <a:endParaRPr lang="en-GB" dirty="0"/>
          </a:p>
          <a:p>
            <a:pPr marL="971550" lvl="1" indent="-514350">
              <a:buFont typeface="+mj-lt"/>
              <a:buAutoNum type="arabicPeriod"/>
            </a:pPr>
            <a:r>
              <a:rPr lang="en-GB" dirty="0" smtClean="0"/>
              <a:t>Democratising policy-making?</a:t>
            </a:r>
            <a:endParaRPr lang="en-GB" dirty="0"/>
          </a:p>
          <a:p>
            <a:pPr marL="971550" lvl="1" indent="-514350">
              <a:buFont typeface="+mj-lt"/>
              <a:buAutoNum type="arabicPeriod"/>
            </a:pPr>
            <a:r>
              <a:rPr lang="en-GB" dirty="0" smtClean="0"/>
              <a:t>The </a:t>
            </a:r>
            <a:r>
              <a:rPr lang="en-GB" dirty="0"/>
              <a:t>control </a:t>
            </a:r>
            <a:r>
              <a:rPr lang="en-GB" dirty="0" smtClean="0"/>
              <a:t>state and surveillance society?</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19455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Theoretical perspectives</a:t>
            </a:r>
          </a:p>
        </p:txBody>
      </p:sp>
      <p:graphicFrame>
        <p:nvGraphicFramePr>
          <p:cNvPr id="23" name="Content Placeholder 22"/>
          <p:cNvGraphicFramePr>
            <a:graphicFrameLocks noGrp="1"/>
          </p:cNvGraphicFramePr>
          <p:nvPr>
            <p:ph sz="quarter" idx="1"/>
            <p:extLst>
              <p:ext uri="{D42A27DB-BD31-4B8C-83A1-F6EECF244321}">
                <p14:modId xmlns:p14="http://schemas.microsoft.com/office/powerpoint/2010/main" val="2076435939"/>
              </p:ext>
            </p:extLst>
          </p:nvPr>
        </p:nvGraphicFramePr>
        <p:xfrm>
          <a:off x="467544" y="1268760"/>
          <a:ext cx="8229600" cy="4937760"/>
        </p:xfrm>
        <a:graphic>
          <a:graphicData uri="http://schemas.openxmlformats.org/drawingml/2006/table">
            <a:tbl>
              <a:tblPr firstRow="1" bandRow="1">
                <a:tableStyleId>{5C22544A-7EE6-4342-B048-85BDC9FD1C3A}</a:tableStyleId>
              </a:tblPr>
              <a:tblGrid>
                <a:gridCol w="4114800"/>
                <a:gridCol w="4114800"/>
              </a:tblGrid>
              <a:tr h="1958516">
                <a:tc>
                  <a:txBody>
                    <a:bodyPr/>
                    <a:lstStyle/>
                    <a:p>
                      <a:r>
                        <a:rPr lang="en-GB" sz="2400" b="1" dirty="0" smtClean="0">
                          <a:solidFill>
                            <a:schemeClr val="bg1"/>
                          </a:solidFill>
                          <a:effectLst>
                            <a:outerShdw blurRad="38100" dist="38100" dir="2700000" algn="tl">
                              <a:srgbClr val="000000">
                                <a:alpha val="43137"/>
                              </a:srgbClr>
                            </a:outerShdw>
                          </a:effectLst>
                          <a:latin typeface="+mj-lt"/>
                          <a:cs typeface="Times New Roman" pitchFamily="18" charset="0"/>
                        </a:rPr>
                        <a:t>Fatalist</a:t>
                      </a:r>
                    </a:p>
                    <a:p>
                      <a:r>
                        <a:rPr lang="en-GB" sz="2400" b="0" dirty="0" err="1" smtClean="0">
                          <a:solidFill>
                            <a:schemeClr val="bg1"/>
                          </a:solidFill>
                          <a:effectLst>
                            <a:outerShdw blurRad="38100" dist="38100" dir="2700000" algn="tl">
                              <a:srgbClr val="000000">
                                <a:alpha val="43137"/>
                              </a:srgbClr>
                            </a:outerShdw>
                          </a:effectLst>
                          <a:latin typeface="+mj-lt"/>
                          <a:cs typeface="Times New Roman" pitchFamily="18" charset="0"/>
                        </a:rPr>
                        <a:t>Informatisation</a:t>
                      </a:r>
                      <a:r>
                        <a:rPr lang="en-GB" sz="2400" b="0" dirty="0" smtClean="0">
                          <a:solidFill>
                            <a:schemeClr val="bg1"/>
                          </a:solidFill>
                          <a:effectLst>
                            <a:outerShdw blurRad="38100" dist="38100" dir="2700000" algn="tl">
                              <a:srgbClr val="000000">
                                <a:alpha val="43137"/>
                              </a:srgbClr>
                            </a:outerShdw>
                          </a:effectLst>
                          <a:latin typeface="+mj-lt"/>
                          <a:cs typeface="Times New Roman" pitchFamily="18" charset="0"/>
                        </a:rPr>
                        <a:t> as adding further complexity and chaos to </a:t>
                      </a:r>
                      <a:r>
                        <a:rPr lang="en-GB" sz="2400" b="0" dirty="0" smtClean="0">
                          <a:solidFill>
                            <a:schemeClr val="bg1"/>
                          </a:solidFill>
                          <a:effectLst>
                            <a:outerShdw blurRad="38100" dist="38100" dir="2700000" algn="tl">
                              <a:srgbClr val="000000">
                                <a:alpha val="43137"/>
                              </a:srgbClr>
                            </a:outerShdw>
                          </a:effectLst>
                          <a:latin typeface="+mj-lt"/>
                          <a:cs typeface="Times New Roman" pitchFamily="18" charset="0"/>
                        </a:rPr>
                        <a:t>policy-making (e.g.</a:t>
                      </a:r>
                      <a:r>
                        <a:rPr lang="en-GB" sz="2400" b="0" baseline="0" dirty="0" smtClean="0">
                          <a:solidFill>
                            <a:schemeClr val="bg1"/>
                          </a:solidFill>
                          <a:effectLst>
                            <a:outerShdw blurRad="38100" dist="38100" dir="2700000" algn="tl">
                              <a:srgbClr val="000000">
                                <a:alpha val="43137"/>
                              </a:srgbClr>
                            </a:outerShdw>
                          </a:effectLst>
                          <a:latin typeface="+mj-lt"/>
                          <a:cs typeface="Times New Roman" pitchFamily="18" charset="0"/>
                        </a:rPr>
                        <a:t> IT mega-project disasters)</a:t>
                      </a:r>
                      <a:r>
                        <a:rPr lang="en-GB" sz="24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GB" sz="2400" b="0" dirty="0" smtClean="0">
                        <a:solidFill>
                          <a:schemeClr val="bg1"/>
                        </a:solidFill>
                        <a:effectLst>
                          <a:outerShdw blurRad="38100" dist="38100" dir="2700000" algn="tl">
                            <a:srgbClr val="000000">
                              <a:alpha val="43137"/>
                            </a:srgbClr>
                          </a:outerShdw>
                        </a:effectLst>
                        <a:latin typeface="+mj-lt"/>
                        <a:cs typeface="Times New Roman" pitchFamily="18" charset="0"/>
                      </a:endParaRPr>
                    </a:p>
                    <a:p>
                      <a:endParaRPr lang="en-GB" sz="2400" b="0" dirty="0">
                        <a:latin typeface="+mj-lt"/>
                      </a:endParaRPr>
                    </a:p>
                  </a:txBody>
                  <a:tcPr>
                    <a:solidFill>
                      <a:schemeClr val="tx1">
                        <a:alpha val="47000"/>
                      </a:schemeClr>
                    </a:solidFill>
                  </a:tcPr>
                </a:tc>
                <a:tc>
                  <a:txBody>
                    <a:bodyPr/>
                    <a:lstStyle/>
                    <a:p>
                      <a:r>
                        <a:rPr lang="en-GB" sz="2400" b="1" dirty="0" err="1" smtClean="0">
                          <a:solidFill>
                            <a:schemeClr val="bg1"/>
                          </a:solidFill>
                          <a:effectLst>
                            <a:outerShdw blurRad="38100" dist="38100" dir="2700000" algn="tl">
                              <a:srgbClr val="000000">
                                <a:alpha val="43137"/>
                              </a:srgbClr>
                            </a:outerShdw>
                          </a:effectLst>
                          <a:latin typeface="+mj-lt"/>
                          <a:cs typeface="Times New Roman" pitchFamily="18" charset="0"/>
                        </a:rPr>
                        <a:t>Hierarchist</a:t>
                      </a:r>
                      <a:endParaRPr lang="en-GB" sz="2400" b="1" dirty="0" smtClean="0">
                        <a:solidFill>
                          <a:schemeClr val="bg1"/>
                        </a:solidFill>
                        <a:effectLst>
                          <a:outerShdw blurRad="38100" dist="38100" dir="2700000" algn="tl">
                            <a:srgbClr val="000000">
                              <a:alpha val="43137"/>
                            </a:srgbClr>
                          </a:outerShdw>
                        </a:effectLst>
                        <a:latin typeface="+mj-lt"/>
                        <a:cs typeface="Times New Roman" pitchFamily="18" charset="0"/>
                      </a:endParaRPr>
                    </a:p>
                    <a:p>
                      <a:r>
                        <a:rPr lang="en-GB" sz="2400" b="0" dirty="0" err="1" smtClean="0">
                          <a:solidFill>
                            <a:schemeClr val="bg1"/>
                          </a:solidFill>
                          <a:effectLst>
                            <a:outerShdw blurRad="38100" dist="38100" dir="2700000" algn="tl">
                              <a:srgbClr val="000000">
                                <a:alpha val="43137"/>
                              </a:srgbClr>
                            </a:outerShdw>
                          </a:effectLst>
                          <a:latin typeface="+mj-lt"/>
                          <a:cs typeface="Times New Roman" pitchFamily="18" charset="0"/>
                        </a:rPr>
                        <a:t>Informatisation</a:t>
                      </a:r>
                      <a:r>
                        <a:rPr lang="en-GB" sz="2400" b="0" dirty="0" smtClean="0">
                          <a:solidFill>
                            <a:schemeClr val="bg1"/>
                          </a:solidFill>
                          <a:effectLst>
                            <a:outerShdw blurRad="38100" dist="38100" dir="2700000" algn="tl">
                              <a:srgbClr val="000000">
                                <a:alpha val="43137"/>
                              </a:srgbClr>
                            </a:outerShdw>
                          </a:effectLst>
                          <a:latin typeface="+mj-lt"/>
                          <a:cs typeface="Times New Roman" pitchFamily="18" charset="0"/>
                        </a:rPr>
                        <a:t> as increasing efficiency and differentiation in policy-making,</a:t>
                      </a:r>
                      <a:r>
                        <a:rPr lang="en-GB" sz="2400" b="0" baseline="0" dirty="0" smtClean="0">
                          <a:solidFill>
                            <a:schemeClr val="bg1"/>
                          </a:solidFill>
                          <a:effectLst>
                            <a:outerShdw blurRad="38100" dist="38100" dir="2700000" algn="tl">
                              <a:srgbClr val="000000">
                                <a:alpha val="43137"/>
                              </a:srgbClr>
                            </a:outerShdw>
                          </a:effectLst>
                          <a:latin typeface="+mj-lt"/>
                          <a:cs typeface="Times New Roman" pitchFamily="18" charset="0"/>
                        </a:rPr>
                        <a:t> and</a:t>
                      </a:r>
                      <a:r>
                        <a:rPr lang="en-GB" sz="2400" b="0" dirty="0" smtClean="0">
                          <a:solidFill>
                            <a:schemeClr val="bg1"/>
                          </a:solidFill>
                          <a:effectLst>
                            <a:outerShdw blurRad="38100" dist="38100" dir="2700000" algn="tl">
                              <a:srgbClr val="000000">
                                <a:alpha val="43137"/>
                              </a:srgbClr>
                            </a:outerShdw>
                          </a:effectLst>
                          <a:latin typeface="+mj-lt"/>
                          <a:cs typeface="Times New Roman" pitchFamily="18" charset="0"/>
                        </a:rPr>
                        <a:t> increased oversight/steering.</a:t>
                      </a:r>
                    </a:p>
                    <a:p>
                      <a:endParaRPr lang="en-GB" sz="2400" b="0" dirty="0" smtClean="0">
                        <a:solidFill>
                          <a:schemeClr val="bg1"/>
                        </a:solidFill>
                        <a:effectLst>
                          <a:outerShdw blurRad="38100" dist="38100" dir="2700000" algn="tl">
                            <a:srgbClr val="000000">
                              <a:alpha val="43137"/>
                            </a:srgbClr>
                          </a:outerShdw>
                        </a:effectLst>
                        <a:latin typeface="+mj-lt"/>
                        <a:cs typeface="Times New Roman" pitchFamily="18" charset="0"/>
                      </a:endParaRPr>
                    </a:p>
                  </a:txBody>
                  <a:tcPr>
                    <a:solidFill>
                      <a:schemeClr val="tx1">
                        <a:alpha val="47000"/>
                      </a:schemeClr>
                    </a:solidFill>
                  </a:tcPr>
                </a:tc>
              </a:tr>
              <a:tr h="1958516">
                <a:tc>
                  <a:txBody>
                    <a:bodyPr/>
                    <a:lstStyle/>
                    <a:p>
                      <a:r>
                        <a:rPr lang="en-GB" sz="2400" b="1" dirty="0" smtClean="0">
                          <a:solidFill>
                            <a:schemeClr val="bg1"/>
                          </a:solidFill>
                          <a:effectLst>
                            <a:outerShdw blurRad="38100" dist="38100" dir="2700000" algn="tl">
                              <a:srgbClr val="000000">
                                <a:alpha val="43137"/>
                              </a:srgbClr>
                            </a:outerShdw>
                          </a:effectLst>
                          <a:latin typeface="+mj-lt"/>
                          <a:cs typeface="Times New Roman" pitchFamily="18" charset="0"/>
                        </a:rPr>
                        <a:t>Individualist</a:t>
                      </a:r>
                    </a:p>
                    <a:p>
                      <a:r>
                        <a:rPr lang="en-GB" sz="2400" b="0" dirty="0" err="1" smtClean="0">
                          <a:solidFill>
                            <a:schemeClr val="bg1"/>
                          </a:solidFill>
                          <a:effectLst>
                            <a:outerShdw blurRad="38100" dist="38100" dir="2700000" algn="tl">
                              <a:srgbClr val="000000">
                                <a:alpha val="43137"/>
                              </a:srgbClr>
                            </a:outerShdw>
                          </a:effectLst>
                          <a:latin typeface="+mj-lt"/>
                          <a:cs typeface="Times New Roman" pitchFamily="18" charset="0"/>
                        </a:rPr>
                        <a:t>Informatisation</a:t>
                      </a:r>
                      <a:r>
                        <a:rPr lang="en-GB" sz="2400" b="0" dirty="0" smtClean="0">
                          <a:solidFill>
                            <a:schemeClr val="bg1"/>
                          </a:solidFill>
                          <a:effectLst>
                            <a:outerShdw blurRad="38100" dist="38100" dir="2700000" algn="tl">
                              <a:srgbClr val="000000">
                                <a:alpha val="43137"/>
                              </a:srgbClr>
                            </a:outerShdw>
                          </a:effectLst>
                          <a:latin typeface="+mj-lt"/>
                          <a:cs typeface="Times New Roman" pitchFamily="18" charset="0"/>
                        </a:rPr>
                        <a:t> as allowing for greater competitive pressures in/on government.</a:t>
                      </a:r>
                    </a:p>
                    <a:p>
                      <a:endParaRPr lang="en-GB" sz="2400" b="0" dirty="0">
                        <a:solidFill>
                          <a:schemeClr val="bg1"/>
                        </a:solidFill>
                        <a:effectLst>
                          <a:outerShdw blurRad="38100" dist="38100" dir="2700000" algn="tl">
                            <a:srgbClr val="000000">
                              <a:alpha val="43137"/>
                            </a:srgbClr>
                          </a:outerShdw>
                        </a:effectLst>
                        <a:latin typeface="+mj-lt"/>
                        <a:cs typeface="Times New Roman" pitchFamily="18" charset="0"/>
                      </a:endParaRPr>
                    </a:p>
                  </a:txBody>
                  <a:tcPr>
                    <a:solidFill>
                      <a:schemeClr val="tx1">
                        <a:alpha val="47000"/>
                      </a:schemeClr>
                    </a:solidFill>
                  </a:tcPr>
                </a:tc>
                <a:tc>
                  <a:txBody>
                    <a:bodyPr/>
                    <a:lstStyle/>
                    <a:p>
                      <a:r>
                        <a:rPr lang="en-GB" sz="2400" b="1" dirty="0" smtClean="0">
                          <a:solidFill>
                            <a:schemeClr val="bg1"/>
                          </a:solidFill>
                          <a:effectLst>
                            <a:outerShdw blurRad="38100" dist="38100" dir="2700000" algn="tl">
                              <a:srgbClr val="000000">
                                <a:alpha val="43137"/>
                              </a:srgbClr>
                            </a:outerShdw>
                          </a:effectLst>
                          <a:latin typeface="+mj-lt"/>
                          <a:cs typeface="Times New Roman" pitchFamily="18" charset="0"/>
                        </a:rPr>
                        <a:t>Egalitarian</a:t>
                      </a:r>
                    </a:p>
                    <a:p>
                      <a:r>
                        <a:rPr lang="en-GB" sz="2400" b="0" dirty="0" err="1" smtClean="0">
                          <a:solidFill>
                            <a:schemeClr val="bg1"/>
                          </a:solidFill>
                          <a:effectLst>
                            <a:outerShdw blurRad="38100" dist="38100" dir="2700000" algn="tl">
                              <a:srgbClr val="000000">
                                <a:alpha val="43137"/>
                              </a:srgbClr>
                            </a:outerShdw>
                          </a:effectLst>
                          <a:latin typeface="+mj-lt"/>
                          <a:cs typeface="Times New Roman" pitchFamily="18" charset="0"/>
                        </a:rPr>
                        <a:t>Informatisation</a:t>
                      </a:r>
                      <a:r>
                        <a:rPr lang="en-GB" sz="2400" b="0" dirty="0" smtClean="0">
                          <a:solidFill>
                            <a:schemeClr val="bg1"/>
                          </a:solidFill>
                          <a:effectLst>
                            <a:outerShdw blurRad="38100" dist="38100" dir="2700000" algn="tl">
                              <a:srgbClr val="000000">
                                <a:alpha val="43137"/>
                              </a:srgbClr>
                            </a:outerShdw>
                          </a:effectLst>
                          <a:latin typeface="+mj-lt"/>
                          <a:cs typeface="Times New Roman" pitchFamily="18" charset="0"/>
                        </a:rPr>
                        <a:t> as increasing participation in policy-making</a:t>
                      </a:r>
                      <a:r>
                        <a:rPr lang="en-GB" sz="2400" b="0" dirty="0" smtClean="0">
                          <a:solidFill>
                            <a:schemeClr val="bg1"/>
                          </a:solidFill>
                          <a:effectLst>
                            <a:outerShdw blurRad="38100" dist="38100" dir="2700000" algn="tl">
                              <a:srgbClr val="000000">
                                <a:alpha val="43137"/>
                              </a:srgbClr>
                            </a:outerShdw>
                          </a:effectLst>
                          <a:latin typeface="+mj-lt"/>
                          <a:cs typeface="Times New Roman" pitchFamily="18" charset="0"/>
                        </a:rPr>
                        <a:t>, greater transparency, </a:t>
                      </a:r>
                      <a:r>
                        <a:rPr lang="en-GB" sz="2400" b="0" dirty="0" smtClean="0">
                          <a:solidFill>
                            <a:schemeClr val="bg1"/>
                          </a:solidFill>
                          <a:effectLst>
                            <a:outerShdw blurRad="38100" dist="38100" dir="2700000" algn="tl">
                              <a:srgbClr val="000000">
                                <a:alpha val="43137"/>
                              </a:srgbClr>
                            </a:outerShdw>
                          </a:effectLst>
                          <a:latin typeface="+mj-lt"/>
                          <a:cs typeface="Times New Roman" pitchFamily="18" charset="0"/>
                        </a:rPr>
                        <a:t>‘smart mobs</a:t>
                      </a:r>
                      <a:r>
                        <a:rPr lang="en-GB" sz="24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GB" sz="2400" b="0" dirty="0">
                        <a:solidFill>
                          <a:schemeClr val="bg1"/>
                        </a:solidFill>
                        <a:effectLst>
                          <a:outerShdw blurRad="38100" dist="38100" dir="2700000" algn="tl">
                            <a:srgbClr val="000000">
                              <a:alpha val="43137"/>
                            </a:srgbClr>
                          </a:outerShdw>
                        </a:effectLst>
                        <a:latin typeface="+mj-lt"/>
                        <a:cs typeface="Times New Roman" pitchFamily="18" charset="0"/>
                      </a:endParaRPr>
                    </a:p>
                  </a:txBody>
                  <a:tcPr>
                    <a:solidFill>
                      <a:schemeClr val="tx1">
                        <a:alpha val="47000"/>
                      </a:schemeClr>
                    </a:solidFill>
                  </a:tcPr>
                </a:tc>
              </a:tr>
            </a:tbl>
          </a:graphicData>
        </a:graphic>
      </p:graphicFrame>
    </p:spTree>
    <p:extLst>
      <p:ext uri="{BB962C8B-B14F-4D97-AF65-F5344CB8AC3E}">
        <p14:creationId xmlns:p14="http://schemas.microsoft.com/office/powerpoint/2010/main" val="15902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Theoretical perspectives</a:t>
            </a:r>
          </a:p>
        </p:txBody>
      </p:sp>
      <p:sp>
        <p:nvSpPr>
          <p:cNvPr id="3" name="Content Placeholder 2"/>
          <p:cNvSpPr>
            <a:spLocks noGrp="1"/>
          </p:cNvSpPr>
          <p:nvPr>
            <p:ph sz="quarter" idx="1"/>
          </p:nvPr>
        </p:nvSpPr>
        <p:spPr/>
        <p:txBody>
          <a:bodyPr>
            <a:normAutofit/>
          </a:bodyPr>
          <a:lstStyle/>
          <a:p>
            <a:r>
              <a:rPr lang="en-GB" dirty="0" smtClean="0"/>
              <a:t>Paradox: e-government as a </a:t>
            </a:r>
            <a:r>
              <a:rPr lang="en-GB" dirty="0"/>
              <a:t>reaction to </a:t>
            </a:r>
            <a:r>
              <a:rPr lang="en-GB" dirty="0" smtClean="0"/>
              <a:t>growing </a:t>
            </a:r>
            <a:r>
              <a:rPr lang="en-GB" dirty="0"/>
              <a:t>complexity and fragmentation of </a:t>
            </a:r>
            <a:r>
              <a:rPr lang="en-GB" dirty="0" smtClean="0"/>
              <a:t>policy-making and delivery, but reflects </a:t>
            </a:r>
            <a:r>
              <a:rPr lang="en-GB" dirty="0"/>
              <a:t>and </a:t>
            </a:r>
            <a:r>
              <a:rPr lang="en-GB" dirty="0" smtClean="0"/>
              <a:t>reinforces </a:t>
            </a:r>
            <a:r>
              <a:rPr lang="en-GB" dirty="0"/>
              <a:t>this </a:t>
            </a:r>
            <a:r>
              <a:rPr lang="en-GB" dirty="0" smtClean="0"/>
              <a:t>complexity (Bellamy </a:t>
            </a:r>
            <a:r>
              <a:rPr lang="en-GB" dirty="0"/>
              <a:t>2000).</a:t>
            </a:r>
          </a:p>
          <a:p>
            <a:r>
              <a:rPr lang="en-GB" dirty="0"/>
              <a:t>Old mainframe computer systems (e.g. social security, inland revenue, criminal justice</a:t>
            </a:r>
            <a:r>
              <a:rPr lang="en-GB" dirty="0" smtClean="0"/>
              <a:t>) were </a:t>
            </a:r>
            <a:r>
              <a:rPr lang="en-GB" dirty="0"/>
              <a:t>bespoke </a:t>
            </a:r>
            <a:r>
              <a:rPr lang="en-GB" dirty="0" smtClean="0"/>
              <a:t>designs </a:t>
            </a:r>
            <a:r>
              <a:rPr lang="en-GB" dirty="0"/>
              <a:t>for departments, reinforcing complexity of the machinery of </a:t>
            </a:r>
            <a:r>
              <a:rPr lang="en-GB" dirty="0" smtClean="0"/>
              <a:t>government – exacerbating the difficulties of ‘joining-up’.</a:t>
            </a:r>
            <a:endParaRPr lang="en-GB" dirty="0"/>
          </a:p>
          <a:p>
            <a:endParaRPr lang="en-GB" dirty="0"/>
          </a:p>
        </p:txBody>
      </p:sp>
    </p:spTree>
    <p:extLst>
      <p:ext uri="{BB962C8B-B14F-4D97-AF65-F5344CB8AC3E}">
        <p14:creationId xmlns:p14="http://schemas.microsoft.com/office/powerpoint/2010/main" val="334849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Relationship to public policy</a:t>
            </a:r>
            <a:endParaRPr lang="en-GB" dirty="0"/>
          </a:p>
        </p:txBody>
      </p:sp>
      <p:sp>
        <p:nvSpPr>
          <p:cNvPr id="3" name="Content Placeholder 2"/>
          <p:cNvSpPr>
            <a:spLocks noGrp="1"/>
          </p:cNvSpPr>
          <p:nvPr>
            <p:ph sz="quarter" idx="1"/>
          </p:nvPr>
        </p:nvSpPr>
        <p:spPr/>
        <p:txBody>
          <a:bodyPr>
            <a:normAutofit/>
          </a:bodyPr>
          <a:lstStyle/>
          <a:p>
            <a:r>
              <a:rPr lang="en-GB" dirty="0" smtClean="0"/>
              <a:t>More ‘hollowing out’ (fragmentation, loss of expertise in government)? Reduction in political leverage over public policy. Reliance upon professional service firms.</a:t>
            </a:r>
          </a:p>
          <a:p>
            <a:r>
              <a:rPr lang="en-GB" dirty="0" smtClean="0"/>
              <a:t>Search for democratic ‘intermediaries’ (e.g. private </a:t>
            </a:r>
            <a:r>
              <a:rPr lang="en-GB" dirty="0"/>
              <a:t>business, voluntary and non-government agencies) to </a:t>
            </a:r>
            <a:r>
              <a:rPr lang="en-GB" dirty="0" smtClean="0"/>
              <a:t>facilitate access to/use of government </a:t>
            </a:r>
            <a:r>
              <a:rPr lang="en-GB" dirty="0"/>
              <a:t>services </a:t>
            </a:r>
            <a:r>
              <a:rPr lang="en-GB" dirty="0" smtClean="0"/>
              <a:t>(</a:t>
            </a:r>
            <a:r>
              <a:rPr lang="en-GB" dirty="0"/>
              <a:t>Office of the e-Envoy </a:t>
            </a:r>
            <a:r>
              <a:rPr lang="en-GB" dirty="0" smtClean="0"/>
              <a:t>2002); i.e. role in policy delivery.</a:t>
            </a:r>
          </a:p>
          <a:p>
            <a:r>
              <a:rPr lang="en-GB" dirty="0" smtClean="0"/>
              <a:t>Transformation of agenda-setting and interest group politics, plus new </a:t>
            </a:r>
            <a:r>
              <a:rPr lang="en-GB" dirty="0"/>
              <a:t>social movements </a:t>
            </a:r>
            <a:r>
              <a:rPr lang="en-GB" dirty="0" smtClean="0"/>
              <a:t>(e.g. ‘</a:t>
            </a:r>
            <a:r>
              <a:rPr lang="en-GB" dirty="0" err="1" smtClean="0"/>
              <a:t>hacktivism</a:t>
            </a:r>
            <a:r>
              <a:rPr lang="en-GB" dirty="0" smtClean="0"/>
              <a:t>’). </a:t>
            </a:r>
          </a:p>
          <a:p>
            <a:r>
              <a:rPr lang="en-GB" dirty="0" smtClean="0"/>
              <a:t>Usage </a:t>
            </a:r>
            <a:r>
              <a:rPr lang="en-GB" dirty="0"/>
              <a:t>in </a:t>
            </a:r>
            <a:r>
              <a:rPr lang="en-GB" dirty="0" smtClean="0"/>
              <a:t>decision-making, communication, and the outward presentation of government and its policies.</a:t>
            </a:r>
            <a:endParaRPr lang="en-GB" dirty="0"/>
          </a:p>
        </p:txBody>
      </p:sp>
    </p:spTree>
    <p:extLst>
      <p:ext uri="{BB962C8B-B14F-4D97-AF65-F5344CB8AC3E}">
        <p14:creationId xmlns:p14="http://schemas.microsoft.com/office/powerpoint/2010/main" val="276713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tools of e-government</a:t>
            </a:r>
            <a:endParaRPr lang="en-GB" dirty="0"/>
          </a:p>
        </p:txBody>
      </p:sp>
      <p:sp>
        <p:nvSpPr>
          <p:cNvPr id="3" name="Content Placeholder 2"/>
          <p:cNvSpPr>
            <a:spLocks noGrp="1"/>
          </p:cNvSpPr>
          <p:nvPr>
            <p:ph sz="quarter" idx="1"/>
          </p:nvPr>
        </p:nvSpPr>
        <p:spPr/>
        <p:txBody>
          <a:bodyPr>
            <a:normAutofit/>
          </a:bodyPr>
          <a:lstStyle/>
          <a:p>
            <a:r>
              <a:rPr lang="en-GB" dirty="0" smtClean="0"/>
              <a:t>Hood and </a:t>
            </a:r>
            <a:r>
              <a:rPr lang="en-GB" dirty="0" err="1" smtClean="0"/>
              <a:t>Margetts</a:t>
            </a:r>
            <a:r>
              <a:rPr lang="en-GB" dirty="0" smtClean="0"/>
              <a:t> (2006) distinguish between different ‘tools’ of e-government (policy types):</a:t>
            </a:r>
          </a:p>
          <a:p>
            <a:pPr lvl="1"/>
            <a:r>
              <a:rPr lang="en-GB" u="sng" dirty="0" err="1"/>
              <a:t>Nodality</a:t>
            </a:r>
            <a:r>
              <a:rPr lang="en-GB" dirty="0"/>
              <a:t>: communication capability of government plus ability to </a:t>
            </a:r>
            <a:r>
              <a:rPr lang="en-GB" dirty="0" smtClean="0"/>
              <a:t>monitor (central control/steering of the network).</a:t>
            </a:r>
            <a:endParaRPr lang="en-GB" u="sng" dirty="0"/>
          </a:p>
          <a:p>
            <a:pPr lvl="1"/>
            <a:r>
              <a:rPr lang="en-GB" u="sng" dirty="0"/>
              <a:t>Authority</a:t>
            </a:r>
            <a:r>
              <a:rPr lang="en-GB" dirty="0"/>
              <a:t>: exercise of </a:t>
            </a:r>
            <a:r>
              <a:rPr lang="en-GB" dirty="0" smtClean="0"/>
              <a:t>legal/political authority – via </a:t>
            </a:r>
            <a:r>
              <a:rPr lang="en-GB" dirty="0"/>
              <a:t>database </a:t>
            </a:r>
            <a:r>
              <a:rPr lang="en-GB" dirty="0" smtClean="0"/>
              <a:t>management (e.g. ID cards), CCTV, </a:t>
            </a:r>
            <a:r>
              <a:rPr lang="en-GB" dirty="0"/>
              <a:t>etc.</a:t>
            </a:r>
          </a:p>
          <a:p>
            <a:pPr lvl="1"/>
            <a:r>
              <a:rPr lang="en-GB" u="sng" dirty="0"/>
              <a:t>Treasure</a:t>
            </a:r>
            <a:r>
              <a:rPr lang="en-GB" dirty="0"/>
              <a:t>: </a:t>
            </a:r>
            <a:r>
              <a:rPr lang="en-GB" dirty="0" smtClean="0"/>
              <a:t>ICT impact </a:t>
            </a:r>
            <a:r>
              <a:rPr lang="en-GB" dirty="0"/>
              <a:t>on extracting and distributing monies (e.g. computerised financial systems</a:t>
            </a:r>
            <a:r>
              <a:rPr lang="en-GB" dirty="0" smtClean="0"/>
              <a:t>).</a:t>
            </a:r>
            <a:endParaRPr lang="en-GB" dirty="0"/>
          </a:p>
          <a:p>
            <a:pPr lvl="1"/>
            <a:r>
              <a:rPr lang="en-GB" u="sng" dirty="0"/>
              <a:t>Organisation</a:t>
            </a:r>
            <a:r>
              <a:rPr lang="en-GB" dirty="0"/>
              <a:t>: impact on bureaucratic capability, allows for geographical </a:t>
            </a:r>
            <a:r>
              <a:rPr lang="en-GB" dirty="0" smtClean="0"/>
              <a:t>distancing, ‘flat’ organisations, disaggregation of administrative units. </a:t>
            </a:r>
            <a:endParaRPr lang="en-GB" dirty="0"/>
          </a:p>
          <a:p>
            <a:endParaRPr lang="en-GB" dirty="0"/>
          </a:p>
        </p:txBody>
      </p:sp>
    </p:spTree>
    <p:extLst>
      <p:ext uri="{BB962C8B-B14F-4D97-AF65-F5344CB8AC3E}">
        <p14:creationId xmlns:p14="http://schemas.microsoft.com/office/powerpoint/2010/main" val="406894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Supplying e-government: </a:t>
            </a:r>
            <a:br>
              <a:rPr lang="en-GB" dirty="0" smtClean="0"/>
            </a:br>
            <a:r>
              <a:rPr lang="en-GB" dirty="0" smtClean="0"/>
              <a:t>government from the centre</a:t>
            </a:r>
            <a:endParaRPr lang="en-GB" dirty="0"/>
          </a:p>
        </p:txBody>
      </p:sp>
      <p:sp>
        <p:nvSpPr>
          <p:cNvPr id="3" name="Content Placeholder 2"/>
          <p:cNvSpPr>
            <a:spLocks noGrp="1"/>
          </p:cNvSpPr>
          <p:nvPr>
            <p:ph sz="quarter" idx="1"/>
          </p:nvPr>
        </p:nvSpPr>
        <p:spPr/>
        <p:txBody>
          <a:bodyPr>
            <a:normAutofit lnSpcReduction="10000"/>
          </a:bodyPr>
          <a:lstStyle/>
          <a:p>
            <a:r>
              <a:rPr lang="en-GB" dirty="0"/>
              <a:t>Conservative </a:t>
            </a:r>
            <a:r>
              <a:rPr lang="en-GB" dirty="0" smtClean="0"/>
              <a:t>Government’s (Cabinet Office 1996) </a:t>
            </a:r>
            <a:r>
              <a:rPr lang="en-GB" dirty="0"/>
              <a:t>Green Paper, </a:t>
            </a:r>
            <a:r>
              <a:rPr lang="en-GB" i="1" dirty="0" err="1" smtClean="0"/>
              <a:t>government.direct</a:t>
            </a:r>
            <a:r>
              <a:rPr lang="en-GB" dirty="0"/>
              <a:t> </a:t>
            </a:r>
            <a:r>
              <a:rPr lang="en-GB" dirty="0" smtClean="0"/>
              <a:t>– ‘a prospectus for the electronic delivery of government services’. Vision of direct, electronic ‘one-stop’ access to public services, 24/7 – leading to the launch of pilot projects. Targeted 25% electronic availability of government services by 1997.</a:t>
            </a:r>
          </a:p>
          <a:p>
            <a:r>
              <a:rPr lang="en-GB" dirty="0" smtClean="0"/>
              <a:t>Labour Government’s (1999) </a:t>
            </a:r>
            <a:r>
              <a:rPr lang="en-GB" i="1" dirty="0" smtClean="0"/>
              <a:t>Modernising Government</a:t>
            </a:r>
            <a:r>
              <a:rPr lang="en-GB" dirty="0" smtClean="0"/>
              <a:t> White </a:t>
            </a:r>
            <a:r>
              <a:rPr lang="en-GB" dirty="0"/>
              <a:t>Paper </a:t>
            </a:r>
            <a:r>
              <a:rPr lang="en-GB" dirty="0" smtClean="0"/>
              <a:t>discussed </a:t>
            </a:r>
            <a:r>
              <a:rPr lang="en-GB" dirty="0"/>
              <a:t>‘Information </a:t>
            </a:r>
            <a:r>
              <a:rPr lang="en-GB" dirty="0" smtClean="0"/>
              <a:t>Age Government’, proposing that </a:t>
            </a:r>
            <a:r>
              <a:rPr lang="en-GB" dirty="0"/>
              <a:t>100% of </a:t>
            </a:r>
            <a:r>
              <a:rPr lang="en-GB" dirty="0" smtClean="0"/>
              <a:t>government interaction </a:t>
            </a:r>
            <a:r>
              <a:rPr lang="en-GB" dirty="0"/>
              <a:t>with </a:t>
            </a:r>
            <a:r>
              <a:rPr lang="en-GB" dirty="0" smtClean="0"/>
              <a:t>citizens </a:t>
            </a:r>
            <a:r>
              <a:rPr lang="en-GB" dirty="0"/>
              <a:t>should be </a:t>
            </a:r>
            <a:r>
              <a:rPr lang="en-GB" i="1" dirty="0"/>
              <a:t>capable</a:t>
            </a:r>
            <a:r>
              <a:rPr lang="en-GB" dirty="0"/>
              <a:t> </a:t>
            </a:r>
            <a:r>
              <a:rPr lang="en-GB" dirty="0" smtClean="0"/>
              <a:t>of being </a:t>
            </a:r>
            <a:r>
              <a:rPr lang="en-GB" dirty="0"/>
              <a:t>delivered electronically by </a:t>
            </a:r>
            <a:r>
              <a:rPr lang="en-GB" dirty="0" smtClean="0"/>
              <a:t>2008.</a:t>
            </a:r>
          </a:p>
          <a:p>
            <a:r>
              <a:rPr lang="en-GB" dirty="0" smtClean="0"/>
              <a:t>Part of a wider international trend: Australia and the U.S. were early adopters.</a:t>
            </a:r>
          </a:p>
          <a:p>
            <a:endParaRPr lang="en-GB" dirty="0"/>
          </a:p>
          <a:p>
            <a:endParaRPr lang="en-GB" dirty="0"/>
          </a:p>
        </p:txBody>
      </p:sp>
    </p:spTree>
    <p:extLst>
      <p:ext uri="{BB962C8B-B14F-4D97-AF65-F5344CB8AC3E}">
        <p14:creationId xmlns:p14="http://schemas.microsoft.com/office/powerpoint/2010/main" val="3088298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Supplying e-government: </a:t>
            </a:r>
            <a:br>
              <a:rPr lang="en-GB" dirty="0"/>
            </a:br>
            <a:r>
              <a:rPr lang="en-GB" dirty="0"/>
              <a:t>government from the centre</a:t>
            </a:r>
          </a:p>
        </p:txBody>
      </p:sp>
      <p:sp>
        <p:nvSpPr>
          <p:cNvPr id="3" name="Content Placeholder 2"/>
          <p:cNvSpPr>
            <a:spLocks noGrp="1"/>
          </p:cNvSpPr>
          <p:nvPr>
            <p:ph sz="quarter" idx="1"/>
          </p:nvPr>
        </p:nvSpPr>
        <p:spPr/>
        <p:txBody>
          <a:bodyPr>
            <a:normAutofit/>
          </a:bodyPr>
          <a:lstStyle/>
          <a:p>
            <a:r>
              <a:rPr lang="en-GB" dirty="0" smtClean="0"/>
              <a:t>e-government as a political project/policy; an international trend, growing awareness of the potential of web-based technologies. </a:t>
            </a:r>
          </a:p>
          <a:p>
            <a:r>
              <a:rPr lang="en-GB" dirty="0" smtClean="0"/>
              <a:t>UK government looked to Australia and the U.S., as early adopters of e-government; set targets for electronic public services by 2005.</a:t>
            </a:r>
          </a:p>
          <a:p>
            <a:r>
              <a:rPr lang="en-GB" dirty="0" smtClean="0"/>
              <a:t>But the target regime incentivised availability over quality (NAO 2002 report was critical). </a:t>
            </a:r>
          </a:p>
          <a:p>
            <a:r>
              <a:rPr lang="en-GB" dirty="0" smtClean="0"/>
              <a:t>Rising size and cost of IT workforce (</a:t>
            </a:r>
            <a:r>
              <a:rPr lang="en-GB" dirty="0" smtClean="0"/>
              <a:t>pressures</a:t>
            </a:r>
            <a:r>
              <a:rPr lang="en-GB" dirty="0" smtClean="0"/>
              <a:t>).</a:t>
            </a:r>
            <a:endParaRPr lang="en-GB" dirty="0"/>
          </a:p>
        </p:txBody>
      </p:sp>
    </p:spTree>
    <p:extLst>
      <p:ext uri="{BB962C8B-B14F-4D97-AF65-F5344CB8AC3E}">
        <p14:creationId xmlns:p14="http://schemas.microsoft.com/office/powerpoint/2010/main" val="395739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Supplying </a:t>
            </a:r>
            <a:r>
              <a:rPr lang="en-GB" dirty="0" smtClean="0"/>
              <a:t>e-government: </a:t>
            </a:r>
            <a:br>
              <a:rPr lang="en-GB" dirty="0" smtClean="0"/>
            </a:br>
            <a:r>
              <a:rPr lang="en-GB" dirty="0" smtClean="0"/>
              <a:t>government under contract</a:t>
            </a:r>
            <a:endParaRPr lang="en-GB" dirty="0"/>
          </a:p>
        </p:txBody>
      </p:sp>
      <p:sp>
        <p:nvSpPr>
          <p:cNvPr id="3" name="Content Placeholder 2"/>
          <p:cNvSpPr>
            <a:spLocks noGrp="1"/>
          </p:cNvSpPr>
          <p:nvPr>
            <p:ph sz="quarter" idx="1"/>
          </p:nvPr>
        </p:nvSpPr>
        <p:spPr/>
        <p:txBody>
          <a:bodyPr>
            <a:normAutofit/>
          </a:bodyPr>
          <a:lstStyle/>
          <a:p>
            <a:r>
              <a:rPr lang="en-GB" dirty="0" smtClean="0"/>
              <a:t>Private sector key to delivering e-government.</a:t>
            </a:r>
          </a:p>
          <a:p>
            <a:r>
              <a:rPr lang="en-GB" dirty="0" smtClean="0"/>
              <a:t>IT divisions within government progressively have been replaced by contract </a:t>
            </a:r>
            <a:r>
              <a:rPr lang="en-GB" dirty="0" smtClean="0"/>
              <a:t>relationships.</a:t>
            </a:r>
            <a:endParaRPr lang="en-GB" dirty="0" smtClean="0"/>
          </a:p>
          <a:p>
            <a:r>
              <a:rPr lang="en-GB" dirty="0" smtClean="0"/>
              <a:t>High level of contracting out of IT services, and private financing (‘</a:t>
            </a:r>
            <a:r>
              <a:rPr lang="en-GB" dirty="0" err="1" smtClean="0"/>
              <a:t>totalsourcing</a:t>
            </a:r>
            <a:r>
              <a:rPr lang="en-GB" dirty="0" smtClean="0"/>
              <a:t>’), with little expertise retained internally (asymmetry in procurement – a feature of policy disasters).</a:t>
            </a:r>
          </a:p>
          <a:p>
            <a:r>
              <a:rPr lang="en-GB" dirty="0" smtClean="0"/>
              <a:t>Oligopolistic market (i.e. small number of big firms), contrast to the U.S. (highly regulated</a:t>
            </a:r>
            <a:r>
              <a:rPr lang="en-GB" dirty="0" smtClean="0"/>
              <a:t>).</a:t>
            </a:r>
          </a:p>
          <a:p>
            <a:r>
              <a:rPr lang="en-GB" dirty="0" smtClean="0"/>
              <a:t>Problem of loss of control over information and system functions to outside parties (e.g. Edward Snowden!).</a:t>
            </a:r>
            <a:endParaRPr lang="en-GB" dirty="0"/>
          </a:p>
        </p:txBody>
      </p:sp>
    </p:spTree>
    <p:extLst>
      <p:ext uri="{BB962C8B-B14F-4D97-AF65-F5344CB8AC3E}">
        <p14:creationId xmlns:p14="http://schemas.microsoft.com/office/powerpoint/2010/main" val="197950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a:t>
            </a:r>
            <a:endParaRPr lang="en-GB" dirty="0"/>
          </a:p>
        </p:txBody>
      </p:sp>
      <p:sp>
        <p:nvSpPr>
          <p:cNvPr id="3" name="Content Placeholder 2"/>
          <p:cNvSpPr>
            <a:spLocks noGrp="1"/>
          </p:cNvSpPr>
          <p:nvPr>
            <p:ph sz="quarter" idx="1"/>
          </p:nvPr>
        </p:nvSpPr>
        <p:spPr/>
        <p:txBody>
          <a:bodyPr>
            <a:normAutofit/>
          </a:bodyPr>
          <a:lstStyle/>
          <a:p>
            <a:r>
              <a:rPr lang="en-GB" dirty="0" smtClean="0"/>
              <a:t>High frequency </a:t>
            </a:r>
            <a:r>
              <a:rPr lang="en-GB" dirty="0"/>
              <a:t>of </a:t>
            </a:r>
            <a:r>
              <a:rPr lang="en-GB" dirty="0" smtClean="0"/>
              <a:t>major IT </a:t>
            </a:r>
            <a:r>
              <a:rPr lang="en-GB" dirty="0"/>
              <a:t>project failures and cost </a:t>
            </a:r>
            <a:r>
              <a:rPr lang="en-GB" dirty="0" smtClean="0"/>
              <a:t>over-runs (e.g. National Programme for IT in the NHS, Home Office identity card scheme).</a:t>
            </a:r>
            <a:endParaRPr lang="en-GB" dirty="0"/>
          </a:p>
          <a:p>
            <a:r>
              <a:rPr lang="en-GB" dirty="0"/>
              <a:t>The emergence of global IT providers and ‘dumb’ national governments? </a:t>
            </a:r>
            <a:endParaRPr lang="en-GB" dirty="0" smtClean="0"/>
          </a:p>
          <a:p>
            <a:r>
              <a:rPr lang="en-GB" dirty="0" smtClean="0"/>
              <a:t>Blurring </a:t>
            </a:r>
            <a:r>
              <a:rPr lang="en-GB" dirty="0"/>
              <a:t>the distinction between e-government and </a:t>
            </a:r>
            <a:r>
              <a:rPr lang="en-GB" dirty="0" smtClean="0"/>
              <a:t>e-commerce (i.e. professional </a:t>
            </a:r>
            <a:r>
              <a:rPr lang="en-GB" dirty="0"/>
              <a:t>service </a:t>
            </a:r>
            <a:r>
              <a:rPr lang="en-GB" dirty="0" smtClean="0"/>
              <a:t>firms).</a:t>
            </a:r>
          </a:p>
          <a:p>
            <a:r>
              <a:rPr lang="en-GB" dirty="0"/>
              <a:t>Lagging of government under Web 2.0 persists (e.g. slow response to the Asian Tsunami in 2005) – traditional hierarchies often slow to mobilize.</a:t>
            </a:r>
          </a:p>
          <a:p>
            <a:endParaRPr lang="en-GB" dirty="0"/>
          </a:p>
          <a:p>
            <a:endParaRPr lang="en-GB" dirty="0"/>
          </a:p>
          <a:p>
            <a:endParaRPr lang="en-GB" dirty="0"/>
          </a:p>
        </p:txBody>
      </p:sp>
    </p:spTree>
    <p:extLst>
      <p:ext uri="{BB962C8B-B14F-4D97-AF65-F5344CB8AC3E}">
        <p14:creationId xmlns:p14="http://schemas.microsoft.com/office/powerpoint/2010/main" val="172761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a:t>
            </a:r>
            <a:endParaRPr lang="en-GB" dirty="0"/>
          </a:p>
        </p:txBody>
      </p:sp>
      <p:sp>
        <p:nvSpPr>
          <p:cNvPr id="3" name="Content Placeholder 2"/>
          <p:cNvSpPr>
            <a:spLocks noGrp="1"/>
          </p:cNvSpPr>
          <p:nvPr>
            <p:ph sz="quarter" idx="1"/>
          </p:nvPr>
        </p:nvSpPr>
        <p:spPr/>
        <p:txBody>
          <a:bodyPr>
            <a:normAutofit/>
          </a:bodyPr>
          <a:lstStyle/>
          <a:p>
            <a:r>
              <a:rPr lang="en-GB" dirty="0"/>
              <a:t>Data management: security, authenticity and privacy. Unprecedented opportunities for data ‘warehousing’. Data reliability also crucial for use in sensitive matters (e.g. tax, sentencing).</a:t>
            </a:r>
          </a:p>
          <a:p>
            <a:r>
              <a:rPr lang="en-GB" dirty="0"/>
              <a:t>Social inclusion and equity: wedge between the information </a:t>
            </a:r>
            <a:r>
              <a:rPr lang="en-GB" dirty="0" smtClean="0"/>
              <a:t>‘haves’ </a:t>
            </a:r>
            <a:r>
              <a:rPr lang="en-GB" dirty="0"/>
              <a:t>and </a:t>
            </a:r>
            <a:r>
              <a:rPr lang="en-GB" dirty="0" smtClean="0"/>
              <a:t>‘have </a:t>
            </a:r>
            <a:r>
              <a:rPr lang="en-GB" dirty="0" err="1" smtClean="0"/>
              <a:t>nots</a:t>
            </a:r>
            <a:r>
              <a:rPr lang="en-GB" dirty="0" smtClean="0"/>
              <a:t>’.</a:t>
            </a:r>
            <a:endParaRPr lang="en-GB" dirty="0"/>
          </a:p>
          <a:p>
            <a:r>
              <a:rPr lang="en-GB" dirty="0" smtClean="0"/>
              <a:t>Boundary </a:t>
            </a:r>
            <a:r>
              <a:rPr lang="en-GB" dirty="0"/>
              <a:t>loss in policy-making? For example, the regulation of Internet gambling, spam, copyright.</a:t>
            </a:r>
          </a:p>
          <a:p>
            <a:r>
              <a:rPr lang="en-GB" dirty="0"/>
              <a:t>Is the Internet different? Does it accelerate the international convergence of public policy (due to common pressures</a:t>
            </a:r>
            <a:r>
              <a:rPr lang="en-GB" dirty="0" smtClean="0"/>
              <a:t>)?</a:t>
            </a:r>
            <a:endParaRPr lang="en-GB" dirty="0"/>
          </a:p>
        </p:txBody>
      </p:sp>
    </p:spTree>
    <p:extLst>
      <p:ext uri="{BB962C8B-B14F-4D97-AF65-F5344CB8AC3E}">
        <p14:creationId xmlns:p14="http://schemas.microsoft.com/office/powerpoint/2010/main" val="33366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GB" dirty="0"/>
              <a:t>What is public policy?</a:t>
            </a:r>
            <a:endParaRPr lang="en-GB" sz="5400" dirty="0"/>
          </a:p>
        </p:txBody>
      </p:sp>
      <p:sp>
        <p:nvSpPr>
          <p:cNvPr id="13315" name="Rectangle 3"/>
          <p:cNvSpPr>
            <a:spLocks noGrp="1" noChangeArrowheads="1"/>
          </p:cNvSpPr>
          <p:nvPr>
            <p:ph sz="quarter" idx="1"/>
          </p:nvPr>
        </p:nvSpPr>
        <p:spPr/>
        <p:txBody>
          <a:bodyPr>
            <a:normAutofit/>
          </a:bodyPr>
          <a:lstStyle/>
          <a:p>
            <a:r>
              <a:rPr lang="en-GB" dirty="0" smtClean="0"/>
              <a:t>‘‘…a </a:t>
            </a:r>
            <a:r>
              <a:rPr lang="en-GB" dirty="0"/>
              <a:t>projected program of goals, values, and practices</a:t>
            </a:r>
            <a:r>
              <a:rPr lang="en-GB" dirty="0" smtClean="0"/>
              <a:t>.’’ (</a:t>
            </a:r>
            <a:r>
              <a:rPr lang="en-GB" dirty="0" err="1" smtClean="0"/>
              <a:t>Lasswell</a:t>
            </a:r>
            <a:r>
              <a:rPr lang="en-GB" dirty="0" smtClean="0"/>
              <a:t>)</a:t>
            </a:r>
            <a:endParaRPr lang="en-GB" dirty="0"/>
          </a:p>
          <a:p>
            <a:r>
              <a:rPr lang="en-GB" sz="2600" dirty="0" smtClean="0"/>
              <a:t>“Policy is a process as well as a product. It is used to refer to a process of decision-making and also the product of that process.” (</a:t>
            </a:r>
            <a:r>
              <a:rPr lang="en-GB" sz="2600" dirty="0" err="1" smtClean="0"/>
              <a:t>Wildavsky</a:t>
            </a:r>
            <a:r>
              <a:rPr lang="en-GB" sz="2600" dirty="0" smtClean="0"/>
              <a:t>)</a:t>
            </a:r>
          </a:p>
          <a:p>
            <a:r>
              <a:rPr lang="en-GB" dirty="0" smtClean="0"/>
              <a:t>“Public Policy is concerned with what governments do, why they do it, and what difference it makes.” (Dye)</a:t>
            </a:r>
          </a:p>
          <a:p>
            <a:r>
              <a:rPr lang="en-GB" dirty="0" smtClean="0"/>
              <a:t>Often associated with the ‘policy cycle’, based on the ‘stages heuristic’: agenda-setting, policy-formulation, implementation, evaluation, termination. Most policies pass through this lifecycle (but it simplifies reality).</a:t>
            </a:r>
          </a:p>
        </p:txBody>
      </p:sp>
    </p:spTree>
    <p:extLst>
      <p:ext uri="{BB962C8B-B14F-4D97-AF65-F5344CB8AC3E}">
        <p14:creationId xmlns:p14="http://schemas.microsoft.com/office/powerpoint/2010/main" val="1852095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Failure of the </a:t>
            </a:r>
            <a:r>
              <a:rPr lang="en-GB" dirty="0" err="1"/>
              <a:t>FiReControl</a:t>
            </a:r>
            <a:r>
              <a:rPr lang="en-GB" dirty="0"/>
              <a:t> project</a:t>
            </a:r>
          </a:p>
        </p:txBody>
      </p:sp>
      <p:sp>
        <p:nvSpPr>
          <p:cNvPr id="3" name="Content Placeholder 2"/>
          <p:cNvSpPr>
            <a:spLocks noGrp="1"/>
          </p:cNvSpPr>
          <p:nvPr>
            <p:ph sz="quarter" idx="1"/>
          </p:nvPr>
        </p:nvSpPr>
        <p:spPr/>
        <p:txBody>
          <a:bodyPr>
            <a:normAutofit/>
          </a:bodyPr>
          <a:lstStyle/>
          <a:p>
            <a:r>
              <a:rPr lang="en-GB" dirty="0" smtClean="0"/>
              <a:t>A project </a:t>
            </a:r>
            <a:r>
              <a:rPr lang="en-GB" dirty="0"/>
              <a:t>to replace 46 Fire and Rescue Services’ local control rooms across England with nine purpose-built regional control centres linked by a new IT </a:t>
            </a:r>
            <a:r>
              <a:rPr lang="en-GB" dirty="0" smtClean="0"/>
              <a:t>system.</a:t>
            </a:r>
          </a:p>
          <a:p>
            <a:r>
              <a:rPr lang="en-GB" dirty="0" smtClean="0"/>
              <a:t>Terminated </a:t>
            </a:r>
            <a:r>
              <a:rPr lang="en-GB" dirty="0"/>
              <a:t>in December 2010, seven years after it had begun, at a cost of £</a:t>
            </a:r>
            <a:r>
              <a:rPr lang="en-GB" dirty="0" smtClean="0"/>
              <a:t>469m </a:t>
            </a:r>
            <a:r>
              <a:rPr lang="en-GB" dirty="0"/>
              <a:t>– no IT system delivered, </a:t>
            </a:r>
            <a:r>
              <a:rPr lang="en-GB" dirty="0" smtClean="0"/>
              <a:t>eight control </a:t>
            </a:r>
            <a:r>
              <a:rPr lang="en-GB" dirty="0"/>
              <a:t>centres </a:t>
            </a:r>
            <a:r>
              <a:rPr lang="en-GB" dirty="0" smtClean="0"/>
              <a:t>remained </a:t>
            </a:r>
            <a:r>
              <a:rPr lang="en-GB" dirty="0"/>
              <a:t>empty and costly to maintain</a:t>
            </a:r>
            <a:r>
              <a:rPr lang="en-GB" dirty="0" smtClean="0"/>
              <a:t>.</a:t>
            </a:r>
          </a:p>
          <a:p>
            <a:pPr lvl="1"/>
            <a:r>
              <a:rPr lang="en-GB" dirty="0" smtClean="0"/>
              <a:t>“</a:t>
            </a:r>
            <a:r>
              <a:rPr lang="en-GB" dirty="0"/>
              <a:t>This is yet another example of a Government IT project taking on a life of its </a:t>
            </a:r>
            <a:r>
              <a:rPr lang="en-GB" dirty="0" smtClean="0"/>
              <a:t>own </a:t>
            </a:r>
            <a:r>
              <a:rPr lang="en-GB" dirty="0"/>
              <a:t>… It was approved on the basis of unrealistic estimates of costs and under-appreciation of the complexity of the IT involved and the project was hurriedly implemented and poorly managed.” (</a:t>
            </a:r>
            <a:r>
              <a:rPr lang="en-GB" dirty="0" err="1"/>
              <a:t>Amyas</a:t>
            </a:r>
            <a:r>
              <a:rPr lang="en-GB" dirty="0"/>
              <a:t> Morse, head of the National Audit Office, 1 July 2011).</a:t>
            </a:r>
          </a:p>
          <a:p>
            <a:endParaRPr lang="en-GB" dirty="0"/>
          </a:p>
        </p:txBody>
      </p:sp>
    </p:spTree>
    <p:extLst>
      <p:ext uri="{BB962C8B-B14F-4D97-AF65-F5344CB8AC3E}">
        <p14:creationId xmlns:p14="http://schemas.microsoft.com/office/powerpoint/2010/main" val="43320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National Programme for IT in the NHS</a:t>
            </a:r>
          </a:p>
        </p:txBody>
      </p:sp>
      <p:sp>
        <p:nvSpPr>
          <p:cNvPr id="3" name="Content Placeholder 2"/>
          <p:cNvSpPr>
            <a:spLocks noGrp="1"/>
          </p:cNvSpPr>
          <p:nvPr>
            <p:ph sz="quarter" idx="1"/>
          </p:nvPr>
        </p:nvSpPr>
        <p:spPr/>
        <p:txBody>
          <a:bodyPr>
            <a:normAutofit fontScale="70000" lnSpcReduction="20000"/>
          </a:bodyPr>
          <a:lstStyle/>
          <a:p>
            <a:r>
              <a:rPr lang="en-GB" dirty="0" smtClean="0"/>
              <a:t>“The </a:t>
            </a:r>
            <a:r>
              <a:rPr lang="en-GB" dirty="0"/>
              <a:t>original objective was to ensure every NHS patient had an individual electronic care record which could be rapidly transmitted between different parts of the NHS, in order to make accurate patient records available to NHS staff at all times</a:t>
            </a:r>
            <a:r>
              <a:rPr lang="en-GB" dirty="0" smtClean="0"/>
              <a:t>.</a:t>
            </a:r>
            <a:endParaRPr lang="en-GB" dirty="0"/>
          </a:p>
          <a:p>
            <a:r>
              <a:rPr lang="en-GB" dirty="0"/>
              <a:t>This intention was a worthwhile aim, but one that has proved beyond the capacity of the Department to deliver and the department is no longer delivering a universal system.</a:t>
            </a:r>
          </a:p>
          <a:p>
            <a:r>
              <a:rPr lang="en-GB" dirty="0" smtClean="0"/>
              <a:t>Implementation </a:t>
            </a:r>
            <a:r>
              <a:rPr lang="en-GB" dirty="0"/>
              <a:t>of alternative up-to-date IT systems has fallen significantly behind schedule and costs have escalated. The Department could have avoided some of the pitfalls and waste if they had consulted earlier with health professionals. The Department has failed to demonstrate the benefits achieved for the £2.7 billion spent to date on care records systems.</a:t>
            </a:r>
          </a:p>
          <a:p>
            <a:r>
              <a:rPr lang="en-GB" dirty="0" smtClean="0"/>
              <a:t>The </a:t>
            </a:r>
            <a:r>
              <a:rPr lang="en-GB" dirty="0"/>
              <a:t>Department has accepted it is unable to deliver its original vision of a uniform care records system with an electronic record for every NHS patient.</a:t>
            </a:r>
          </a:p>
          <a:p>
            <a:r>
              <a:rPr lang="en-GB" dirty="0" smtClean="0"/>
              <a:t>It </a:t>
            </a:r>
            <a:r>
              <a:rPr lang="en-GB" dirty="0"/>
              <a:t>is now relying on individual NHS trusts to develop systems compatible with those in the Programme, which means that different parts of the country will have different systems. However, the committee is very concerned that the Department could not tell us how potential inconsistencies would be dealt with or what it will cost local NHS organisations to connect up</a:t>
            </a:r>
            <a:r>
              <a:rPr lang="en-GB" dirty="0" smtClean="0"/>
              <a:t>.” (Public Accounts Committee 2011).</a:t>
            </a:r>
            <a:endParaRPr lang="en-GB" dirty="0"/>
          </a:p>
        </p:txBody>
      </p:sp>
    </p:spTree>
    <p:extLst>
      <p:ext uri="{BB962C8B-B14F-4D97-AF65-F5344CB8AC3E}">
        <p14:creationId xmlns:p14="http://schemas.microsoft.com/office/powerpoint/2010/main" val="101913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Future </a:t>
            </a:r>
            <a:r>
              <a:rPr lang="en-GB" dirty="0" smtClean="0"/>
              <a:t>trends</a:t>
            </a:r>
            <a:endParaRPr lang="en-GB" dirty="0"/>
          </a:p>
        </p:txBody>
      </p:sp>
      <p:sp>
        <p:nvSpPr>
          <p:cNvPr id="3" name="Content Placeholder 2"/>
          <p:cNvSpPr>
            <a:spLocks noGrp="1"/>
          </p:cNvSpPr>
          <p:nvPr>
            <p:ph sz="quarter" idx="1"/>
          </p:nvPr>
        </p:nvSpPr>
        <p:spPr/>
        <p:txBody>
          <a:bodyPr>
            <a:normAutofit/>
          </a:bodyPr>
          <a:lstStyle/>
          <a:p>
            <a:r>
              <a:rPr lang="en-GB" dirty="0" smtClean="0"/>
              <a:t>Departments </a:t>
            </a:r>
            <a:r>
              <a:rPr lang="en-GB" dirty="0"/>
              <a:t>and agencies </a:t>
            </a:r>
            <a:r>
              <a:rPr lang="en-GB" dirty="0" smtClean="0"/>
              <a:t>‘become </a:t>
            </a:r>
            <a:r>
              <a:rPr lang="en-GB" dirty="0"/>
              <a:t>their </a:t>
            </a:r>
            <a:r>
              <a:rPr lang="en-GB" dirty="0" smtClean="0"/>
              <a:t>website’ (Dunleavy </a:t>
            </a:r>
            <a:r>
              <a:rPr lang="en-GB" dirty="0"/>
              <a:t>et al. 2006</a:t>
            </a:r>
            <a:r>
              <a:rPr lang="en-GB" dirty="0" smtClean="0"/>
              <a:t>); growth of </a:t>
            </a:r>
            <a:r>
              <a:rPr lang="en-GB" dirty="0"/>
              <a:t>big data and number crunching</a:t>
            </a:r>
            <a:r>
              <a:rPr lang="en-GB" dirty="0" smtClean="0"/>
              <a:t>. </a:t>
            </a:r>
            <a:endParaRPr lang="en-GB" dirty="0"/>
          </a:p>
          <a:p>
            <a:r>
              <a:rPr lang="en-GB" dirty="0"/>
              <a:t>Digital transactions will increasingly </a:t>
            </a:r>
            <a:r>
              <a:rPr lang="en-GB" dirty="0" smtClean="0"/>
              <a:t>dominate.</a:t>
            </a:r>
            <a:endParaRPr lang="en-GB" dirty="0"/>
          </a:p>
          <a:p>
            <a:r>
              <a:rPr lang="en-GB" dirty="0"/>
              <a:t>Government will increasingly </a:t>
            </a:r>
            <a:r>
              <a:rPr lang="en-GB" dirty="0" smtClean="0"/>
              <a:t>‘nudge’, </a:t>
            </a:r>
            <a:r>
              <a:rPr lang="en-GB" dirty="0"/>
              <a:t>then </a:t>
            </a:r>
            <a:r>
              <a:rPr lang="en-GB" dirty="0" smtClean="0"/>
              <a:t>mandate (e.g</a:t>
            </a:r>
            <a:r>
              <a:rPr lang="en-GB" dirty="0"/>
              <a:t>. HMRC increased electronic filing of self-assessment tax forms from 44% to 58% in 2008-9, by mandating electronic submissions for late </a:t>
            </a:r>
            <a:r>
              <a:rPr lang="en-GB" dirty="0" smtClean="0"/>
              <a:t>filers).</a:t>
            </a:r>
            <a:endParaRPr lang="en-GB" dirty="0"/>
          </a:p>
          <a:p>
            <a:r>
              <a:rPr lang="en-GB" dirty="0"/>
              <a:t>Old-style digital divide is dying out (but new forms of digital exclusion will constantly arise, because new delivery modes cause atrophying of old modes</a:t>
            </a:r>
            <a:r>
              <a:rPr lang="en-GB" dirty="0" smtClean="0"/>
              <a:t>).</a:t>
            </a:r>
            <a:endParaRPr lang="en-GB" dirty="0"/>
          </a:p>
          <a:p>
            <a:endParaRPr lang="en-GB" dirty="0"/>
          </a:p>
        </p:txBody>
      </p:sp>
    </p:spTree>
    <p:extLst>
      <p:ext uri="{BB962C8B-B14F-4D97-AF65-F5344CB8AC3E}">
        <p14:creationId xmlns:p14="http://schemas.microsoft.com/office/powerpoint/2010/main" val="309244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Future </a:t>
            </a:r>
            <a:r>
              <a:rPr lang="en-GB" dirty="0" smtClean="0"/>
              <a:t>dangers</a:t>
            </a:r>
            <a:endParaRPr lang="en-GB" dirty="0"/>
          </a:p>
        </p:txBody>
      </p:sp>
      <p:sp>
        <p:nvSpPr>
          <p:cNvPr id="3" name="Content Placeholder 2"/>
          <p:cNvSpPr>
            <a:spLocks noGrp="1"/>
          </p:cNvSpPr>
          <p:nvPr>
            <p:ph sz="quarter" idx="1"/>
          </p:nvPr>
        </p:nvSpPr>
        <p:spPr/>
        <p:txBody>
          <a:bodyPr>
            <a:normAutofit/>
          </a:bodyPr>
          <a:lstStyle/>
          <a:p>
            <a:r>
              <a:rPr lang="en-GB" dirty="0" smtClean="0"/>
              <a:t>Digital </a:t>
            </a:r>
            <a:r>
              <a:rPr lang="en-GB" dirty="0"/>
              <a:t>super-state NPM </a:t>
            </a:r>
            <a:r>
              <a:rPr lang="en-GB" dirty="0" smtClean="0"/>
              <a:t>– high risk of a </a:t>
            </a:r>
            <a:r>
              <a:rPr lang="en-GB" dirty="0"/>
              <a:t>pathological ‘surveillance society’ hybrid of </a:t>
            </a:r>
            <a:r>
              <a:rPr lang="en-GB" dirty="0" smtClean="0"/>
              <a:t>e-governance and NPM, but without citizen participation/support (e.g. defunct Home Office </a:t>
            </a:r>
            <a:r>
              <a:rPr lang="en-GB" dirty="0"/>
              <a:t>ID card </a:t>
            </a:r>
            <a:r>
              <a:rPr lang="en-GB" dirty="0" smtClean="0"/>
              <a:t>proposal). </a:t>
            </a:r>
            <a:r>
              <a:rPr lang="en-GB" dirty="0"/>
              <a:t>Digital mega-schemes </a:t>
            </a:r>
            <a:r>
              <a:rPr lang="en-GB" dirty="0" smtClean="0"/>
              <a:t>linked </a:t>
            </a:r>
            <a:r>
              <a:rPr lang="en-GB" dirty="0"/>
              <a:t>with rights infringements may later be cancelled or encounter citizen </a:t>
            </a:r>
            <a:r>
              <a:rPr lang="en-GB" dirty="0" smtClean="0"/>
              <a:t>resistance.</a:t>
            </a:r>
            <a:endParaRPr lang="en-GB" dirty="0"/>
          </a:p>
          <a:p>
            <a:r>
              <a:rPr lang="en-GB" dirty="0" smtClean="0"/>
              <a:t>The chaotic</a:t>
            </a:r>
            <a:r>
              <a:rPr lang="en-GB" dirty="0"/>
              <a:t>, </a:t>
            </a:r>
            <a:r>
              <a:rPr lang="en-GB" dirty="0" smtClean="0"/>
              <a:t>lagged or </a:t>
            </a:r>
            <a:r>
              <a:rPr lang="en-GB" dirty="0"/>
              <a:t>partial </a:t>
            </a:r>
            <a:r>
              <a:rPr lang="en-GB" dirty="0" smtClean="0"/>
              <a:t>implementation of e-government as NPM – the culture of </a:t>
            </a:r>
            <a:r>
              <a:rPr lang="en-GB" dirty="0"/>
              <a:t>managers, civil servants and consultants </a:t>
            </a:r>
            <a:r>
              <a:rPr lang="en-GB" dirty="0" smtClean="0"/>
              <a:t>may be slow to adapt or government departments may implement inconsistent strategies, </a:t>
            </a:r>
            <a:r>
              <a:rPr lang="en-GB" dirty="0"/>
              <a:t>e.g. UK government paralysing </a:t>
            </a:r>
            <a:r>
              <a:rPr lang="en-GB" dirty="0" smtClean="0"/>
              <a:t>problems of loss of </a:t>
            </a:r>
            <a:r>
              <a:rPr lang="en-GB" dirty="0"/>
              <a:t>personal </a:t>
            </a:r>
            <a:r>
              <a:rPr lang="en-GB" dirty="0" smtClean="0"/>
              <a:t>data.</a:t>
            </a:r>
            <a:endParaRPr lang="en-GB" dirty="0"/>
          </a:p>
        </p:txBody>
      </p:sp>
    </p:spTree>
    <p:extLst>
      <p:ext uri="{BB962C8B-B14F-4D97-AF65-F5344CB8AC3E}">
        <p14:creationId xmlns:p14="http://schemas.microsoft.com/office/powerpoint/2010/main" val="264724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a:t>
            </a:r>
            <a:endParaRPr lang="en-GB" dirty="0"/>
          </a:p>
        </p:txBody>
      </p:sp>
      <p:sp>
        <p:nvSpPr>
          <p:cNvPr id="3" name="Content Placeholder 2"/>
          <p:cNvSpPr>
            <a:spLocks noGrp="1"/>
          </p:cNvSpPr>
          <p:nvPr>
            <p:ph sz="quarter" idx="1"/>
          </p:nvPr>
        </p:nvSpPr>
        <p:spPr/>
        <p:txBody>
          <a:bodyPr>
            <a:normAutofit/>
          </a:bodyPr>
          <a:lstStyle/>
          <a:p>
            <a:r>
              <a:rPr lang="en-GB" dirty="0"/>
              <a:t>Implicit </a:t>
            </a:r>
            <a:r>
              <a:rPr lang="en-GB" dirty="0" smtClean="0"/>
              <a:t>tension </a:t>
            </a:r>
            <a:r>
              <a:rPr lang="en-GB" dirty="0"/>
              <a:t>in debate over e-government: </a:t>
            </a:r>
            <a:r>
              <a:rPr lang="en-GB" dirty="0" smtClean="0"/>
              <a:t>captured</a:t>
            </a:r>
            <a:r>
              <a:rPr lang="en-GB" dirty="0"/>
              <a:t>, problematic and </a:t>
            </a:r>
            <a:r>
              <a:rPr lang="en-GB" dirty="0" smtClean="0"/>
              <a:t>controlling </a:t>
            </a:r>
            <a:r>
              <a:rPr lang="en-GB" dirty="0"/>
              <a:t>versus enabling, participative and service-oriented</a:t>
            </a:r>
            <a:r>
              <a:rPr lang="en-GB" dirty="0" smtClean="0"/>
              <a:t>.</a:t>
            </a:r>
          </a:p>
          <a:p>
            <a:r>
              <a:rPr lang="en-GB" dirty="0" smtClean="0"/>
              <a:t>Potential for e-government to </a:t>
            </a:r>
            <a:r>
              <a:rPr lang="en-GB" dirty="0" smtClean="0"/>
              <a:t>cause, </a:t>
            </a:r>
            <a:r>
              <a:rPr lang="en-GB" dirty="0" smtClean="0"/>
              <a:t>as well as </a:t>
            </a:r>
            <a:r>
              <a:rPr lang="en-GB" dirty="0" smtClean="0"/>
              <a:t>solve, </a:t>
            </a:r>
            <a:r>
              <a:rPr lang="en-GB" dirty="0" smtClean="0"/>
              <a:t>policy problems.</a:t>
            </a:r>
          </a:p>
          <a:p>
            <a:r>
              <a:rPr lang="en-GB" dirty="0" smtClean="0"/>
              <a:t>Recalibration of the tools and focus of public policy. </a:t>
            </a:r>
          </a:p>
          <a:p>
            <a:r>
              <a:rPr lang="en-GB" dirty="0" smtClean="0"/>
              <a:t>Venue for changes to democratic politics, and the role of intermediaries and citizens.</a:t>
            </a:r>
            <a:endParaRPr lang="en-GB" dirty="0"/>
          </a:p>
        </p:txBody>
      </p:sp>
    </p:spTree>
    <p:extLst>
      <p:ext uri="{BB962C8B-B14F-4D97-AF65-F5344CB8AC3E}">
        <p14:creationId xmlns:p14="http://schemas.microsoft.com/office/powerpoint/2010/main" val="337801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sz="quarter" idx="1"/>
          </p:nvPr>
        </p:nvSpPr>
        <p:spPr/>
        <p:txBody>
          <a:bodyPr>
            <a:normAutofit fontScale="77500" lnSpcReduction="20000"/>
          </a:bodyPr>
          <a:lstStyle/>
          <a:p>
            <a:r>
              <a:rPr lang="en-GB" dirty="0"/>
              <a:t>Christine Bellamy. (2000). ‘</a:t>
            </a:r>
            <a:r>
              <a:rPr lang="en-GB" u="sng" dirty="0">
                <a:hlinkClick r:id="rId2"/>
              </a:rPr>
              <a:t>Implementing Information-Age Government: principles, progress and paradox</a:t>
            </a:r>
            <a:r>
              <a:rPr lang="en-GB" dirty="0"/>
              <a:t>.’ </a:t>
            </a:r>
            <a:r>
              <a:rPr lang="en-GB" i="1" dirty="0"/>
              <a:t>Public Policy and Administration </a:t>
            </a:r>
            <a:r>
              <a:rPr lang="en-GB" dirty="0"/>
              <a:t>15(1): 29-42. </a:t>
            </a:r>
            <a:endParaRPr lang="en-GB" dirty="0" smtClean="0"/>
          </a:p>
          <a:p>
            <a:r>
              <a:rPr lang="en-GB" dirty="0" err="1"/>
              <a:t>Margetts</a:t>
            </a:r>
            <a:r>
              <a:rPr lang="en-GB" dirty="0"/>
              <a:t>, Helen. (2003). ‘Electronic Government: A Revolution?’ in B. Guy Peters and Jon Pierre (eds.) </a:t>
            </a:r>
            <a:r>
              <a:rPr lang="en-GB" i="1" dirty="0"/>
              <a:t>Handbook of Public Administration</a:t>
            </a:r>
            <a:r>
              <a:rPr lang="en-GB" dirty="0"/>
              <a:t>. London: Sage, pp. 366-376.</a:t>
            </a:r>
          </a:p>
          <a:p>
            <a:r>
              <a:rPr lang="en-GB" dirty="0" err="1"/>
              <a:t>Margetts</a:t>
            </a:r>
            <a:r>
              <a:rPr lang="en-GB" dirty="0"/>
              <a:t>, Helen. (2006). ‘</a:t>
            </a:r>
            <a:r>
              <a:rPr lang="en-GB" u="sng" dirty="0">
                <a:hlinkClick r:id="rId3" action="ppaction://hlinkfile"/>
              </a:rPr>
              <a:t>E-Government in Britain—A Decade On</a:t>
            </a:r>
            <a:r>
              <a:rPr lang="en-GB" dirty="0"/>
              <a:t>.’ </a:t>
            </a:r>
            <a:r>
              <a:rPr lang="en-GB" i="1" dirty="0"/>
              <a:t>Parliamentary Affairs</a:t>
            </a:r>
            <a:r>
              <a:rPr lang="en-GB" dirty="0"/>
              <a:t> 59(2): 250-265.</a:t>
            </a:r>
          </a:p>
          <a:p>
            <a:r>
              <a:rPr lang="en-GB" dirty="0"/>
              <a:t>Dunleavy, Patrick, Helen </a:t>
            </a:r>
            <a:r>
              <a:rPr lang="en-GB" dirty="0" err="1"/>
              <a:t>Margetts</a:t>
            </a:r>
            <a:r>
              <a:rPr lang="en-GB" dirty="0"/>
              <a:t>, Simon </a:t>
            </a:r>
            <a:r>
              <a:rPr lang="en-GB" dirty="0" err="1"/>
              <a:t>Bastow</a:t>
            </a:r>
            <a:r>
              <a:rPr lang="en-GB" dirty="0"/>
              <a:t>, and Jane </a:t>
            </a:r>
            <a:r>
              <a:rPr lang="en-GB" dirty="0" err="1"/>
              <a:t>Tinkler</a:t>
            </a:r>
            <a:r>
              <a:rPr lang="en-GB" dirty="0"/>
              <a:t>. (2006). </a:t>
            </a:r>
            <a:r>
              <a:rPr lang="en-GB" i="1" u="sng" dirty="0">
                <a:hlinkClick r:id="rId4"/>
              </a:rPr>
              <a:t>Digital Era Governance: IT Corporations, the State and e-Government</a:t>
            </a:r>
            <a:r>
              <a:rPr lang="en-GB" dirty="0"/>
              <a:t>. Oxford: Oxford University Press.</a:t>
            </a:r>
          </a:p>
          <a:p>
            <a:r>
              <a:rPr lang="en-GB" dirty="0" smtClean="0"/>
              <a:t>Dunleavy</a:t>
            </a:r>
            <a:r>
              <a:rPr lang="en-GB" dirty="0"/>
              <a:t>, Patrick, Helen </a:t>
            </a:r>
            <a:r>
              <a:rPr lang="en-GB" dirty="0" err="1"/>
              <a:t>Margetts</a:t>
            </a:r>
            <a:r>
              <a:rPr lang="en-GB" dirty="0"/>
              <a:t>, Simon </a:t>
            </a:r>
            <a:r>
              <a:rPr lang="en-GB" dirty="0" err="1"/>
              <a:t>Bastow</a:t>
            </a:r>
            <a:r>
              <a:rPr lang="en-GB" dirty="0"/>
              <a:t>, and Jane </a:t>
            </a:r>
            <a:r>
              <a:rPr lang="en-GB" dirty="0" err="1"/>
              <a:t>Tinkler</a:t>
            </a:r>
            <a:r>
              <a:rPr lang="en-GB" dirty="0"/>
              <a:t>. (2006). ‘</a:t>
            </a:r>
            <a:r>
              <a:rPr lang="en-GB" u="sng" dirty="0">
                <a:hlinkClick r:id="rId5" action="ppaction://hlinkfile"/>
              </a:rPr>
              <a:t>New Public Management Is Dead--Long Live Digital-Era Governance</a:t>
            </a:r>
            <a:r>
              <a:rPr lang="en-GB" dirty="0"/>
              <a:t>.’ </a:t>
            </a:r>
            <a:r>
              <a:rPr lang="en-GB" i="1" dirty="0"/>
              <a:t>Journal of Public Administration Research and Theory</a:t>
            </a:r>
            <a:r>
              <a:rPr lang="en-GB" dirty="0"/>
              <a:t> 16 (3) 467-494.</a:t>
            </a:r>
          </a:p>
          <a:p>
            <a:r>
              <a:rPr lang="en-GB" dirty="0"/>
              <a:t>Hood, Christopher, and Helen </a:t>
            </a:r>
            <a:r>
              <a:rPr lang="en-GB" dirty="0" err="1"/>
              <a:t>Margetts</a:t>
            </a:r>
            <a:r>
              <a:rPr lang="en-GB" dirty="0"/>
              <a:t>. (2007). </a:t>
            </a:r>
            <a:r>
              <a:rPr lang="en-GB" i="1" dirty="0"/>
              <a:t>The Tools of Government in the Digital Age</a:t>
            </a:r>
            <a:r>
              <a:rPr lang="en-GB" dirty="0"/>
              <a:t>. Basingstoke: Palgrave Macmillan</a:t>
            </a:r>
            <a:r>
              <a:rPr lang="en-GB" dirty="0" smtClean="0"/>
              <a:t>.</a:t>
            </a:r>
          </a:p>
          <a:p>
            <a:r>
              <a:rPr lang="en-GB" dirty="0"/>
              <a:t>Drucker, Peter F. (1999). ‘</a:t>
            </a:r>
            <a:r>
              <a:rPr lang="en-GB" u="sng" dirty="0">
                <a:hlinkClick r:id="rId6"/>
              </a:rPr>
              <a:t>Beyond the Information Revolution</a:t>
            </a:r>
            <a:r>
              <a:rPr lang="en-GB" dirty="0"/>
              <a:t>.’ </a:t>
            </a:r>
            <a:r>
              <a:rPr lang="en-GB" i="1" dirty="0"/>
              <a:t>Atlantic Monthly</a:t>
            </a:r>
            <a:r>
              <a:rPr lang="en-GB" dirty="0"/>
              <a:t> 284(4): 47-57.</a:t>
            </a:r>
          </a:p>
          <a:p>
            <a:endParaRPr lang="en-GB" dirty="0"/>
          </a:p>
          <a:p>
            <a:endParaRPr lang="en-GB" dirty="0"/>
          </a:p>
        </p:txBody>
      </p:sp>
    </p:spTree>
    <p:extLst>
      <p:ext uri="{BB962C8B-B14F-4D97-AF65-F5344CB8AC3E}">
        <p14:creationId xmlns:p14="http://schemas.microsoft.com/office/powerpoint/2010/main" val="23279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Further notes on e-government and its consequences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574646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a:t>
            </a:r>
            <a:endParaRPr lang="en-GB" dirty="0"/>
          </a:p>
        </p:txBody>
      </p:sp>
      <p:sp>
        <p:nvSpPr>
          <p:cNvPr id="3" name="Content Placeholder 2"/>
          <p:cNvSpPr>
            <a:spLocks noGrp="1"/>
          </p:cNvSpPr>
          <p:nvPr>
            <p:ph sz="quarter" idx="1"/>
          </p:nvPr>
        </p:nvSpPr>
        <p:spPr/>
        <p:txBody>
          <a:bodyPr/>
          <a:lstStyle/>
          <a:p>
            <a:pPr marL="514350" indent="-514350">
              <a:buFont typeface="+mj-lt"/>
              <a:buAutoNum type="arabicPeriod"/>
            </a:pPr>
            <a:r>
              <a:rPr lang="en-GB" dirty="0" smtClean="0"/>
              <a:t>Perspectives on change</a:t>
            </a:r>
          </a:p>
          <a:p>
            <a:pPr marL="514350" indent="-514350">
              <a:buFont typeface="+mj-lt"/>
              <a:buAutoNum type="arabicPeriod"/>
            </a:pPr>
            <a:r>
              <a:rPr lang="en-GB" dirty="0" smtClean="0"/>
              <a:t>Assessing the quality of e-government.</a:t>
            </a:r>
          </a:p>
          <a:p>
            <a:pPr marL="514350" indent="-514350">
              <a:buFont typeface="+mj-lt"/>
              <a:buAutoNum type="arabicPeriod"/>
            </a:pPr>
            <a:r>
              <a:rPr lang="en-GB" dirty="0" smtClean="0"/>
              <a:t>Citizen </a:t>
            </a:r>
            <a:r>
              <a:rPr lang="en-GB" dirty="0"/>
              <a:t>demand for/uptake of e-government. </a:t>
            </a:r>
          </a:p>
          <a:p>
            <a:pPr marL="514350" indent="-514350">
              <a:buFont typeface="+mj-lt"/>
              <a:buAutoNum type="arabicPeriod"/>
            </a:pPr>
            <a:r>
              <a:rPr lang="en-GB" dirty="0" smtClean="0"/>
              <a:t>Crowdsourcing and other forms of e-participation. </a:t>
            </a:r>
          </a:p>
          <a:p>
            <a:pPr marL="514350" indent="-514350">
              <a:buFont typeface="+mj-lt"/>
              <a:buAutoNum type="arabicPeriod"/>
            </a:pPr>
            <a:r>
              <a:rPr lang="en-GB" dirty="0" smtClean="0"/>
              <a:t>Open data and democratic intermediaries.</a:t>
            </a:r>
          </a:p>
        </p:txBody>
      </p:sp>
    </p:spTree>
    <p:extLst>
      <p:ext uri="{BB962C8B-B14F-4D97-AF65-F5344CB8AC3E}">
        <p14:creationId xmlns:p14="http://schemas.microsoft.com/office/powerpoint/2010/main" val="19036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Digital era </a:t>
            </a:r>
            <a:r>
              <a:rPr lang="en-GB" dirty="0" smtClean="0"/>
              <a:t>governance</a:t>
            </a:r>
            <a:endParaRPr lang="en-GB" dirty="0"/>
          </a:p>
        </p:txBody>
      </p:sp>
      <p:sp>
        <p:nvSpPr>
          <p:cNvPr id="3" name="Content Placeholder 2"/>
          <p:cNvSpPr>
            <a:spLocks noGrp="1"/>
          </p:cNvSpPr>
          <p:nvPr>
            <p:ph sz="quarter" idx="1"/>
          </p:nvPr>
        </p:nvSpPr>
        <p:spPr/>
        <p:txBody>
          <a:bodyPr>
            <a:normAutofit/>
          </a:bodyPr>
          <a:lstStyle/>
          <a:p>
            <a:r>
              <a:rPr lang="en-GB" dirty="0" smtClean="0"/>
              <a:t>Dunleavy et al. (2006) identify three strands.</a:t>
            </a:r>
          </a:p>
          <a:p>
            <a:pPr lvl="1"/>
            <a:r>
              <a:rPr lang="en-GB" i="1" dirty="0" smtClean="0"/>
              <a:t>Management culture</a:t>
            </a:r>
            <a:r>
              <a:rPr lang="en-GB" dirty="0" smtClean="0"/>
              <a:t>: </a:t>
            </a:r>
            <a:r>
              <a:rPr lang="en-GB" dirty="0"/>
              <a:t>pervasive information, decoupling of analysis from </a:t>
            </a:r>
            <a:r>
              <a:rPr lang="en-GB" dirty="0" smtClean="0"/>
              <a:t>control, </a:t>
            </a:r>
            <a:r>
              <a:rPr lang="en-GB" dirty="0"/>
              <a:t>proactive experimentation.</a:t>
            </a:r>
          </a:p>
          <a:p>
            <a:pPr lvl="1"/>
            <a:r>
              <a:rPr lang="en-GB" i="1" dirty="0"/>
              <a:t>Co-producing and co-creating </a:t>
            </a:r>
            <a:r>
              <a:rPr lang="en-GB" i="1" dirty="0" smtClean="0"/>
              <a:t>services</a:t>
            </a:r>
            <a:r>
              <a:rPr lang="en-GB" dirty="0" smtClean="0"/>
              <a:t>: </a:t>
            </a:r>
            <a:r>
              <a:rPr lang="en-GB" dirty="0"/>
              <a:t>opening up spaces for citizen interaction (social networking), directing citizen choices, democratizing innovation (engaging users), involving third sector and private firms in both commissioning and outsourcing.</a:t>
            </a:r>
          </a:p>
          <a:p>
            <a:pPr lvl="1"/>
            <a:r>
              <a:rPr lang="en-GB" i="1" dirty="0"/>
              <a:t>‘Isocratic’ government</a:t>
            </a:r>
            <a:r>
              <a:rPr lang="en-GB" dirty="0"/>
              <a:t> – enable citizens to do it themselves (e.g. complete tax forms on time).</a:t>
            </a:r>
          </a:p>
        </p:txBody>
      </p:sp>
    </p:spTree>
    <p:extLst>
      <p:ext uri="{BB962C8B-B14F-4D97-AF65-F5344CB8AC3E}">
        <p14:creationId xmlns:p14="http://schemas.microsoft.com/office/powerpoint/2010/main" val="28751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strands of e-governance</a:t>
            </a:r>
            <a:endParaRPr lang="en-GB" dirty="0"/>
          </a:p>
        </p:txBody>
      </p:sp>
      <p:sp>
        <p:nvSpPr>
          <p:cNvPr id="3" name="Content Placeholder 2"/>
          <p:cNvSpPr>
            <a:spLocks noGrp="1"/>
          </p:cNvSpPr>
          <p:nvPr>
            <p:ph sz="quarter" idx="1"/>
          </p:nvPr>
        </p:nvSpPr>
        <p:spPr/>
        <p:txBody>
          <a:bodyPr/>
          <a:lstStyle/>
          <a:p>
            <a:r>
              <a:rPr lang="en-GB" dirty="0" smtClean="0"/>
              <a:t>e-government as a mode of policy delivery and information supply </a:t>
            </a:r>
            <a:r>
              <a:rPr lang="en-GB" u="sng" dirty="0" smtClean="0"/>
              <a:t>to citizens</a:t>
            </a:r>
            <a:r>
              <a:rPr lang="en-GB" dirty="0" smtClean="0"/>
              <a:t>: websites, databases, online services, portals. </a:t>
            </a:r>
          </a:p>
          <a:p>
            <a:r>
              <a:rPr lang="en-GB" dirty="0" smtClean="0"/>
              <a:t>e-government as a mode of engagement or co-production of policy </a:t>
            </a:r>
            <a:r>
              <a:rPr lang="en-GB" u="sng" dirty="0" smtClean="0"/>
              <a:t>with citizens</a:t>
            </a:r>
            <a:r>
              <a:rPr lang="en-GB" dirty="0" smtClean="0"/>
              <a:t>: determining preferences, seeking ideas, mobilizing resources, building community, networking. </a:t>
            </a:r>
            <a:endParaRPr lang="en-GB" dirty="0"/>
          </a:p>
        </p:txBody>
      </p:sp>
    </p:spTree>
    <p:extLst>
      <p:ext uri="{BB962C8B-B14F-4D97-AF65-F5344CB8AC3E}">
        <p14:creationId xmlns:p14="http://schemas.microsoft.com/office/powerpoint/2010/main" val="52963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care about e-government?</a:t>
            </a:r>
            <a:endParaRPr lang="en-GB" dirty="0"/>
          </a:p>
        </p:txBody>
      </p:sp>
      <p:sp>
        <p:nvSpPr>
          <p:cNvPr id="3" name="Content Placeholder 2"/>
          <p:cNvSpPr>
            <a:spLocks noGrp="1"/>
          </p:cNvSpPr>
          <p:nvPr>
            <p:ph sz="quarter" idx="1"/>
          </p:nvPr>
        </p:nvSpPr>
        <p:spPr/>
        <p:txBody>
          <a:bodyPr>
            <a:normAutofit/>
          </a:bodyPr>
          <a:lstStyle/>
          <a:p>
            <a:r>
              <a:rPr lang="en-GB" dirty="0" smtClean="0"/>
              <a:t>What does </a:t>
            </a:r>
            <a:r>
              <a:rPr lang="en-GB" dirty="0" smtClean="0"/>
              <a:t>‘digital </a:t>
            </a:r>
            <a:r>
              <a:rPr lang="en-GB" dirty="0" smtClean="0"/>
              <a:t>era </a:t>
            </a:r>
            <a:r>
              <a:rPr lang="en-GB" dirty="0" smtClean="0"/>
              <a:t>governance’ change for public policy? </a:t>
            </a:r>
            <a:endParaRPr lang="en-GB" dirty="0" smtClean="0"/>
          </a:p>
          <a:p>
            <a:pPr lvl="1"/>
            <a:r>
              <a:rPr lang="en-GB" dirty="0" smtClean="0"/>
              <a:t>Processing (back office or front desk?).</a:t>
            </a:r>
          </a:p>
          <a:p>
            <a:pPr lvl="1"/>
            <a:r>
              <a:rPr lang="en-GB" dirty="0" smtClean="0"/>
              <a:t>Information (search costs, evaluation, transfer).</a:t>
            </a:r>
          </a:p>
          <a:p>
            <a:pPr lvl="1"/>
            <a:r>
              <a:rPr lang="en-GB" dirty="0" smtClean="0"/>
              <a:t>Transparency or </a:t>
            </a:r>
            <a:r>
              <a:rPr lang="en-GB" dirty="0" smtClean="0"/>
              <a:t>accountability (choice, audit).</a:t>
            </a:r>
            <a:endParaRPr lang="en-GB" dirty="0" smtClean="0"/>
          </a:p>
          <a:p>
            <a:pPr lvl="1"/>
            <a:r>
              <a:rPr lang="en-GB" dirty="0" smtClean="0"/>
              <a:t>Digital intermediaries (interest group pluralism).</a:t>
            </a:r>
          </a:p>
          <a:p>
            <a:pPr lvl="1"/>
            <a:r>
              <a:rPr lang="en-GB" dirty="0" smtClean="0"/>
              <a:t>Political engagement (new social networks, protest recruitment channels).</a:t>
            </a:r>
          </a:p>
          <a:p>
            <a:pPr lvl="1"/>
            <a:r>
              <a:rPr lang="en-GB" dirty="0" smtClean="0"/>
              <a:t>Public opinion (e-Petitions, digital wildfires, Twitter storms).</a:t>
            </a:r>
          </a:p>
          <a:p>
            <a:pPr lvl="1"/>
            <a:endParaRPr lang="en-GB" dirty="0" smtClean="0"/>
          </a:p>
          <a:p>
            <a:pPr lvl="1"/>
            <a:endParaRPr lang="en-GB" dirty="0"/>
          </a:p>
        </p:txBody>
      </p:sp>
    </p:spTree>
    <p:extLst>
      <p:ext uri="{BB962C8B-B14F-4D97-AF65-F5344CB8AC3E}">
        <p14:creationId xmlns:p14="http://schemas.microsoft.com/office/powerpoint/2010/main" val="40730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quality of e-government</a:t>
            </a:r>
            <a:endParaRPr lang="en-GB" dirty="0"/>
          </a:p>
        </p:txBody>
      </p:sp>
      <p:sp>
        <p:nvSpPr>
          <p:cNvPr id="3" name="Content Placeholder 2"/>
          <p:cNvSpPr>
            <a:spLocks noGrp="1"/>
          </p:cNvSpPr>
          <p:nvPr>
            <p:ph sz="quarter" idx="1"/>
          </p:nvPr>
        </p:nvSpPr>
        <p:spPr/>
        <p:txBody>
          <a:bodyPr>
            <a:normAutofit/>
          </a:bodyPr>
          <a:lstStyle/>
          <a:p>
            <a:r>
              <a:rPr lang="en-GB" dirty="0" smtClean="0"/>
              <a:t>How should the quality of e-government be measured?</a:t>
            </a:r>
          </a:p>
          <a:p>
            <a:pPr lvl="1"/>
            <a:r>
              <a:rPr lang="en-GB" dirty="0" smtClean="0"/>
              <a:t>availability/reliability of services.</a:t>
            </a:r>
          </a:p>
          <a:p>
            <a:pPr lvl="1"/>
            <a:r>
              <a:rPr lang="en-GB" dirty="0" smtClean="0"/>
              <a:t>content quality.</a:t>
            </a:r>
          </a:p>
          <a:p>
            <a:pPr lvl="1"/>
            <a:r>
              <a:rPr lang="en-GB" dirty="0" smtClean="0"/>
              <a:t>for every e-policy ‘success’ (e.g. Oyster cards, congestion charge), many failures (e.g. ID cards).</a:t>
            </a:r>
          </a:p>
          <a:p>
            <a:pPr lvl="1"/>
            <a:r>
              <a:rPr lang="en-GB" dirty="0" smtClean="0"/>
              <a:t>coordination/fragmentation of government’s online presence: in 2005, over 2,500 websites; led to rationalization (1,526 subsequently closed).</a:t>
            </a:r>
          </a:p>
          <a:p>
            <a:endParaRPr lang="en-GB" dirty="0"/>
          </a:p>
        </p:txBody>
      </p:sp>
    </p:spTree>
    <p:extLst>
      <p:ext uri="{BB962C8B-B14F-4D97-AF65-F5344CB8AC3E}">
        <p14:creationId xmlns:p14="http://schemas.microsoft.com/office/powerpoint/2010/main" val="18896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UN’s index of e-government</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7683300"/>
              </p:ext>
            </p:extLst>
          </p:nvPr>
        </p:nvGraphicFramePr>
        <p:xfrm>
          <a:off x="1619672" y="1628800"/>
          <a:ext cx="5626968" cy="4497960"/>
        </p:xfrm>
        <a:graphic>
          <a:graphicData uri="http://schemas.openxmlformats.org/drawingml/2006/table">
            <a:tbl>
              <a:tblPr firstRow="1" bandRow="1">
                <a:tableStyleId>{5C22544A-7EE6-4342-B048-85BDC9FD1C3A}</a:tableStyleId>
              </a:tblPr>
              <a:tblGrid>
                <a:gridCol w="797195"/>
                <a:gridCol w="1641176"/>
                <a:gridCol w="3188597"/>
              </a:tblGrid>
              <a:tr h="370840">
                <a:tc>
                  <a:txBody>
                    <a:bodyPr/>
                    <a:lstStyle/>
                    <a:p>
                      <a:r>
                        <a:rPr lang="en-GB" sz="1600" b="1" dirty="0" smtClean="0">
                          <a:effectLst>
                            <a:outerShdw blurRad="38100" dist="38100" dir="2700000" algn="tl">
                              <a:srgbClr val="000000">
                                <a:alpha val="43137"/>
                              </a:srgbClr>
                            </a:outerShdw>
                          </a:effectLst>
                          <a:latin typeface="+mn-lt"/>
                        </a:rPr>
                        <a:t>Rank</a:t>
                      </a:r>
                      <a:endParaRPr lang="en-GB" sz="1600" b="1" dirty="0">
                        <a:effectLst>
                          <a:outerShdw blurRad="38100" dist="38100" dir="2700000" algn="tl">
                            <a:srgbClr val="000000">
                              <a:alpha val="43137"/>
                            </a:srgbClr>
                          </a:outerShdw>
                        </a:effectLst>
                        <a:latin typeface="+mn-lt"/>
                      </a:endParaRPr>
                    </a:p>
                  </a:txBody>
                  <a:tcPr>
                    <a:solidFill>
                      <a:schemeClr val="tx1">
                        <a:alpha val="47000"/>
                      </a:schemeClr>
                    </a:solidFill>
                  </a:tcPr>
                </a:tc>
                <a:tc>
                  <a:txBody>
                    <a:bodyPr/>
                    <a:lstStyle/>
                    <a:p>
                      <a:r>
                        <a:rPr lang="en-GB" sz="1600" b="1" dirty="0" smtClean="0">
                          <a:effectLst>
                            <a:outerShdw blurRad="38100" dist="38100" dir="2700000" algn="tl">
                              <a:srgbClr val="000000">
                                <a:alpha val="43137"/>
                              </a:srgbClr>
                            </a:outerShdw>
                          </a:effectLst>
                          <a:latin typeface="+mn-lt"/>
                        </a:rPr>
                        <a:t>Country</a:t>
                      </a:r>
                      <a:endParaRPr lang="en-GB" sz="1600" b="1" dirty="0">
                        <a:effectLst>
                          <a:outerShdw blurRad="38100" dist="38100" dir="2700000" algn="tl">
                            <a:srgbClr val="000000">
                              <a:alpha val="43137"/>
                            </a:srgbClr>
                          </a:outerShdw>
                        </a:effectLst>
                        <a:latin typeface="+mn-lt"/>
                      </a:endParaRPr>
                    </a:p>
                  </a:txBody>
                  <a:tcPr>
                    <a:solidFill>
                      <a:schemeClr val="tx1">
                        <a:alpha val="47000"/>
                      </a:schemeClr>
                    </a:solidFill>
                  </a:tcPr>
                </a:tc>
                <a:tc>
                  <a:txBody>
                    <a:bodyPr/>
                    <a:lstStyle/>
                    <a:p>
                      <a:pPr algn="r"/>
                      <a:r>
                        <a:rPr lang="en-GB" sz="1600" b="1" dirty="0" smtClean="0">
                          <a:effectLst>
                            <a:outerShdw blurRad="38100" dist="38100" dir="2700000" algn="tl">
                              <a:srgbClr val="000000">
                                <a:alpha val="43137"/>
                              </a:srgbClr>
                            </a:outerShdw>
                          </a:effectLst>
                          <a:latin typeface="+mn-lt"/>
                        </a:rPr>
                        <a:t>E-government development index</a:t>
                      </a:r>
                      <a:endParaRPr lang="en-GB" sz="1600" b="1" dirty="0">
                        <a:effectLst>
                          <a:outerShdw blurRad="38100" dist="38100" dir="2700000" algn="tl">
                            <a:srgbClr val="000000">
                              <a:alpha val="43137"/>
                            </a:srgbClr>
                          </a:outerShdw>
                        </a:effectLst>
                        <a:latin typeface="+mn-lt"/>
                      </a:endParaRPr>
                    </a:p>
                  </a:txBody>
                  <a:tcPr>
                    <a:solidFill>
                      <a:schemeClr val="tx1">
                        <a:alpha val="47000"/>
                      </a:schemeClr>
                    </a:solidFill>
                  </a:tcPr>
                </a:tc>
              </a:tr>
              <a:tr h="370840">
                <a:tc>
                  <a:txBody>
                    <a:bodyPr/>
                    <a:lstStyle/>
                    <a:p>
                      <a:r>
                        <a:rPr lang="en-GB" sz="1600" b="0" dirty="0" smtClean="0">
                          <a:solidFill>
                            <a:schemeClr val="bg1"/>
                          </a:solidFill>
                          <a:effectLst>
                            <a:outerShdw blurRad="38100" dist="38100" dir="2700000" algn="tl">
                              <a:srgbClr val="000000">
                                <a:alpha val="43137"/>
                              </a:srgbClr>
                            </a:outerShdw>
                          </a:effectLst>
                          <a:latin typeface="+mn-lt"/>
                        </a:rPr>
                        <a:t>1</a:t>
                      </a:r>
                      <a:endParaRPr lang="en-GB" sz="1600" b="0" dirty="0">
                        <a:solidFill>
                          <a:schemeClr val="bg1"/>
                        </a:solidFill>
                        <a:effectLst>
                          <a:outerShdw blurRad="38100" dist="38100" dir="2700000" algn="tl">
                            <a:srgbClr val="000000">
                              <a:alpha val="43137"/>
                            </a:srgbClr>
                          </a:outerShdw>
                        </a:effectLst>
                        <a:latin typeface="+mn-lt"/>
                      </a:endParaRPr>
                    </a:p>
                  </a:txBody>
                  <a:tcPr>
                    <a:solidFill>
                      <a:schemeClr val="tx1">
                        <a:alpha val="47000"/>
                      </a:schemeClr>
                    </a:solidFill>
                  </a:tcPr>
                </a:tc>
                <a:tc>
                  <a:txBody>
                    <a:bodyPr/>
                    <a:lstStyle/>
                    <a:p>
                      <a:pPr algn="l" fontAlgn="b"/>
                      <a:r>
                        <a:rPr lang="en-GB" sz="1600" b="0" i="0" u="none" strike="noStrike" dirty="0">
                          <a:solidFill>
                            <a:schemeClr val="bg1"/>
                          </a:solidFill>
                          <a:effectLst>
                            <a:outerShdw blurRad="38100" dist="38100" dir="2700000" algn="tl">
                              <a:srgbClr val="000000">
                                <a:alpha val="43137"/>
                              </a:srgbClr>
                            </a:outerShdw>
                          </a:effectLst>
                          <a:latin typeface="+mn-lt"/>
                        </a:rPr>
                        <a:t>Republic of Korea</a:t>
                      </a:r>
                    </a:p>
                  </a:txBody>
                  <a:tcPr marL="90000" marR="90000" marT="46800" marB="46800" anchor="b">
                    <a:solidFill>
                      <a:schemeClr val="tx1">
                        <a:alpha val="47000"/>
                      </a:schemeClr>
                    </a:solidFill>
                  </a:tcPr>
                </a:tc>
                <a:tc>
                  <a:txBody>
                    <a:bodyPr/>
                    <a:lstStyle/>
                    <a:p>
                      <a:pPr algn="r" fontAlgn="b"/>
                      <a:r>
                        <a:rPr lang="en-GB" sz="1600" b="0" i="0" u="none" strike="noStrike" dirty="0">
                          <a:solidFill>
                            <a:schemeClr val="bg1"/>
                          </a:solidFill>
                          <a:effectLst>
                            <a:outerShdw blurRad="38100" dist="38100" dir="2700000" algn="tl">
                              <a:srgbClr val="000000">
                                <a:alpha val="43137"/>
                              </a:srgbClr>
                            </a:outerShdw>
                          </a:effectLst>
                          <a:latin typeface="+mn-lt"/>
                        </a:rPr>
                        <a:t>0.9283</a:t>
                      </a:r>
                    </a:p>
                  </a:txBody>
                  <a:tcPr marL="90000" marR="90000" marT="46800" marB="46800" anchor="b">
                    <a:solidFill>
                      <a:schemeClr val="tx1">
                        <a:alpha val="47000"/>
                      </a:schemeClr>
                    </a:solidFill>
                  </a:tcPr>
                </a:tc>
              </a:tr>
              <a:tr h="370840">
                <a:tc>
                  <a:txBody>
                    <a:bodyPr/>
                    <a:lstStyle/>
                    <a:p>
                      <a:r>
                        <a:rPr lang="en-GB" sz="1600" b="0" dirty="0" smtClean="0">
                          <a:solidFill>
                            <a:schemeClr val="bg1"/>
                          </a:solidFill>
                          <a:effectLst>
                            <a:outerShdw blurRad="38100" dist="38100" dir="2700000" algn="tl">
                              <a:srgbClr val="000000">
                                <a:alpha val="43137"/>
                              </a:srgbClr>
                            </a:outerShdw>
                          </a:effectLst>
                          <a:latin typeface="+mn-lt"/>
                        </a:rPr>
                        <a:t>2</a:t>
                      </a:r>
                      <a:endParaRPr lang="en-GB" sz="1600" b="0" dirty="0">
                        <a:solidFill>
                          <a:schemeClr val="bg1"/>
                        </a:solidFill>
                        <a:effectLst>
                          <a:outerShdw blurRad="38100" dist="38100" dir="2700000" algn="tl">
                            <a:srgbClr val="000000">
                              <a:alpha val="43137"/>
                            </a:srgbClr>
                          </a:outerShdw>
                        </a:effectLst>
                        <a:latin typeface="+mn-lt"/>
                      </a:endParaRPr>
                    </a:p>
                  </a:txBody>
                  <a:tcPr>
                    <a:solidFill>
                      <a:schemeClr val="tx1">
                        <a:alpha val="47000"/>
                      </a:schemeClr>
                    </a:solidFill>
                  </a:tcPr>
                </a:tc>
                <a:tc>
                  <a:txBody>
                    <a:bodyPr/>
                    <a:lstStyle/>
                    <a:p>
                      <a:pPr algn="l" fontAlgn="b"/>
                      <a:r>
                        <a:rPr lang="en-GB" sz="1600" b="0" i="0" u="none" strike="noStrike" dirty="0">
                          <a:solidFill>
                            <a:schemeClr val="bg1"/>
                          </a:solidFill>
                          <a:effectLst>
                            <a:outerShdw blurRad="38100" dist="38100" dir="2700000" algn="tl">
                              <a:srgbClr val="000000">
                                <a:alpha val="43137"/>
                              </a:srgbClr>
                            </a:outerShdw>
                          </a:effectLst>
                          <a:latin typeface="+mn-lt"/>
                        </a:rPr>
                        <a:t>Netherlands</a:t>
                      </a:r>
                    </a:p>
                  </a:txBody>
                  <a:tcPr marL="90000" marR="90000" marT="46800" marB="46800" anchor="b">
                    <a:solidFill>
                      <a:schemeClr val="tx1">
                        <a:alpha val="47000"/>
                      </a:schemeClr>
                    </a:solidFill>
                  </a:tcPr>
                </a:tc>
                <a:tc>
                  <a:txBody>
                    <a:bodyPr/>
                    <a:lstStyle/>
                    <a:p>
                      <a:pPr algn="r" fontAlgn="b"/>
                      <a:r>
                        <a:rPr lang="en-GB" sz="1600" b="0" i="0" u="none" strike="noStrike" dirty="0">
                          <a:solidFill>
                            <a:schemeClr val="bg1"/>
                          </a:solidFill>
                          <a:effectLst>
                            <a:outerShdw blurRad="38100" dist="38100" dir="2700000" algn="tl">
                              <a:srgbClr val="000000">
                                <a:alpha val="43137"/>
                              </a:srgbClr>
                            </a:outerShdw>
                          </a:effectLst>
                          <a:latin typeface="+mn-lt"/>
                        </a:rPr>
                        <a:t>0.9125</a:t>
                      </a:r>
                    </a:p>
                  </a:txBody>
                  <a:tcPr marL="90000" marR="90000" marT="46800" marB="46800" anchor="b">
                    <a:solidFill>
                      <a:schemeClr val="tx1">
                        <a:alpha val="47000"/>
                      </a:schemeClr>
                    </a:solidFill>
                  </a:tcPr>
                </a:tc>
              </a:tr>
              <a:tr h="370840">
                <a:tc>
                  <a:txBody>
                    <a:bodyPr/>
                    <a:lstStyle/>
                    <a:p>
                      <a:r>
                        <a:rPr lang="en-GB" sz="1600" b="0" dirty="0" smtClean="0">
                          <a:solidFill>
                            <a:schemeClr val="bg1"/>
                          </a:solidFill>
                          <a:effectLst>
                            <a:outerShdw blurRad="38100" dist="38100" dir="2700000" algn="tl">
                              <a:srgbClr val="000000">
                                <a:alpha val="43137"/>
                              </a:srgbClr>
                            </a:outerShdw>
                          </a:effectLst>
                          <a:latin typeface="+mn-lt"/>
                        </a:rPr>
                        <a:t>3</a:t>
                      </a:r>
                      <a:endParaRPr lang="en-GB" sz="1600" b="0" dirty="0">
                        <a:solidFill>
                          <a:schemeClr val="bg1"/>
                        </a:solidFill>
                        <a:effectLst>
                          <a:outerShdw blurRad="38100" dist="38100" dir="2700000" algn="tl">
                            <a:srgbClr val="000000">
                              <a:alpha val="43137"/>
                            </a:srgbClr>
                          </a:outerShdw>
                        </a:effectLst>
                        <a:latin typeface="+mn-lt"/>
                      </a:endParaRPr>
                    </a:p>
                  </a:txBody>
                  <a:tcPr>
                    <a:solidFill>
                      <a:schemeClr val="tx1">
                        <a:alpha val="47000"/>
                      </a:schemeClr>
                    </a:solidFill>
                  </a:tcPr>
                </a:tc>
                <a:tc>
                  <a:txBody>
                    <a:bodyPr/>
                    <a:lstStyle/>
                    <a:p>
                      <a:pPr algn="l" fontAlgn="b"/>
                      <a:r>
                        <a:rPr lang="en-GB" sz="1600" b="0" i="0" u="none" strike="noStrike" dirty="0">
                          <a:solidFill>
                            <a:schemeClr val="bg1"/>
                          </a:solidFill>
                          <a:effectLst>
                            <a:outerShdw blurRad="38100" dist="38100" dir="2700000" algn="tl">
                              <a:srgbClr val="000000">
                                <a:alpha val="43137"/>
                              </a:srgbClr>
                            </a:outerShdw>
                          </a:effectLst>
                          <a:latin typeface="+mn-lt"/>
                        </a:rPr>
                        <a:t>United Kingdom</a:t>
                      </a:r>
                    </a:p>
                  </a:txBody>
                  <a:tcPr marL="90000" marR="90000" marT="46800" marB="46800" anchor="b">
                    <a:solidFill>
                      <a:schemeClr val="tx1">
                        <a:alpha val="47000"/>
                      </a:schemeClr>
                    </a:solidFill>
                  </a:tcPr>
                </a:tc>
                <a:tc>
                  <a:txBody>
                    <a:bodyPr/>
                    <a:lstStyle/>
                    <a:p>
                      <a:pPr algn="r" fontAlgn="b"/>
                      <a:r>
                        <a:rPr lang="en-GB" sz="1600" b="0" i="0" u="none" strike="noStrike">
                          <a:solidFill>
                            <a:schemeClr val="bg1"/>
                          </a:solidFill>
                          <a:effectLst>
                            <a:outerShdw blurRad="38100" dist="38100" dir="2700000" algn="tl">
                              <a:srgbClr val="000000">
                                <a:alpha val="43137"/>
                              </a:srgbClr>
                            </a:outerShdw>
                          </a:effectLst>
                          <a:latin typeface="+mn-lt"/>
                        </a:rPr>
                        <a:t>0.896</a:t>
                      </a:r>
                    </a:p>
                  </a:txBody>
                  <a:tcPr marL="90000" marR="90000" marT="46800" marB="46800" anchor="b">
                    <a:solidFill>
                      <a:schemeClr val="tx1">
                        <a:alpha val="47000"/>
                      </a:schemeClr>
                    </a:solidFill>
                  </a:tcPr>
                </a:tc>
              </a:tr>
              <a:tr h="370840">
                <a:tc>
                  <a:txBody>
                    <a:bodyPr/>
                    <a:lstStyle/>
                    <a:p>
                      <a:r>
                        <a:rPr lang="en-GB" sz="1600" b="0" dirty="0" smtClean="0">
                          <a:solidFill>
                            <a:schemeClr val="bg1"/>
                          </a:solidFill>
                          <a:effectLst>
                            <a:outerShdw blurRad="38100" dist="38100" dir="2700000" algn="tl">
                              <a:srgbClr val="000000">
                                <a:alpha val="43137"/>
                              </a:srgbClr>
                            </a:outerShdw>
                          </a:effectLst>
                          <a:latin typeface="+mn-lt"/>
                        </a:rPr>
                        <a:t>4</a:t>
                      </a:r>
                      <a:endParaRPr lang="en-GB" sz="1600" b="0" dirty="0">
                        <a:solidFill>
                          <a:schemeClr val="bg1"/>
                        </a:solidFill>
                        <a:effectLst>
                          <a:outerShdw blurRad="38100" dist="38100" dir="2700000" algn="tl">
                            <a:srgbClr val="000000">
                              <a:alpha val="43137"/>
                            </a:srgbClr>
                          </a:outerShdw>
                        </a:effectLst>
                        <a:latin typeface="+mn-lt"/>
                      </a:endParaRPr>
                    </a:p>
                  </a:txBody>
                  <a:tcPr>
                    <a:solidFill>
                      <a:schemeClr val="tx1">
                        <a:alpha val="47000"/>
                      </a:schemeClr>
                    </a:solidFill>
                  </a:tcPr>
                </a:tc>
                <a:tc>
                  <a:txBody>
                    <a:bodyPr/>
                    <a:lstStyle/>
                    <a:p>
                      <a:pPr algn="l" fontAlgn="b"/>
                      <a:r>
                        <a:rPr lang="en-GB" sz="1600" b="0" i="0" u="none" strike="noStrike" dirty="0">
                          <a:solidFill>
                            <a:schemeClr val="bg1"/>
                          </a:solidFill>
                          <a:effectLst>
                            <a:outerShdw blurRad="38100" dist="38100" dir="2700000" algn="tl">
                              <a:srgbClr val="000000">
                                <a:alpha val="43137"/>
                              </a:srgbClr>
                            </a:outerShdw>
                          </a:effectLst>
                          <a:latin typeface="+mn-lt"/>
                        </a:rPr>
                        <a:t>Denmark</a:t>
                      </a:r>
                    </a:p>
                  </a:txBody>
                  <a:tcPr marL="90000" marR="90000" marT="46800" marB="46800" anchor="b">
                    <a:solidFill>
                      <a:schemeClr val="tx1">
                        <a:alpha val="47000"/>
                      </a:schemeClr>
                    </a:solidFill>
                  </a:tcPr>
                </a:tc>
                <a:tc>
                  <a:txBody>
                    <a:bodyPr/>
                    <a:lstStyle/>
                    <a:p>
                      <a:pPr algn="r" fontAlgn="b"/>
                      <a:r>
                        <a:rPr lang="en-GB" sz="1600" b="0" i="0" u="none" strike="noStrike">
                          <a:solidFill>
                            <a:schemeClr val="bg1"/>
                          </a:solidFill>
                          <a:effectLst>
                            <a:outerShdw blurRad="38100" dist="38100" dir="2700000" algn="tl">
                              <a:srgbClr val="000000">
                                <a:alpha val="43137"/>
                              </a:srgbClr>
                            </a:outerShdw>
                          </a:effectLst>
                          <a:latin typeface="+mn-lt"/>
                        </a:rPr>
                        <a:t>0.8889</a:t>
                      </a:r>
                    </a:p>
                  </a:txBody>
                  <a:tcPr marL="90000" marR="90000" marT="46800" marB="46800" anchor="b">
                    <a:solidFill>
                      <a:schemeClr val="tx1">
                        <a:alpha val="47000"/>
                      </a:schemeClr>
                    </a:solidFill>
                  </a:tcPr>
                </a:tc>
              </a:tr>
              <a:tr h="370840">
                <a:tc>
                  <a:txBody>
                    <a:bodyPr/>
                    <a:lstStyle/>
                    <a:p>
                      <a:r>
                        <a:rPr lang="en-GB" sz="1600" b="0" dirty="0" smtClean="0">
                          <a:solidFill>
                            <a:schemeClr val="bg1"/>
                          </a:solidFill>
                          <a:effectLst>
                            <a:outerShdw blurRad="38100" dist="38100" dir="2700000" algn="tl">
                              <a:srgbClr val="000000">
                                <a:alpha val="43137"/>
                              </a:srgbClr>
                            </a:outerShdw>
                          </a:effectLst>
                          <a:latin typeface="+mn-lt"/>
                        </a:rPr>
                        <a:t>5</a:t>
                      </a:r>
                      <a:endParaRPr lang="en-GB" sz="1600" b="0" dirty="0">
                        <a:solidFill>
                          <a:schemeClr val="bg1"/>
                        </a:solidFill>
                        <a:effectLst>
                          <a:outerShdw blurRad="38100" dist="38100" dir="2700000" algn="tl">
                            <a:srgbClr val="000000">
                              <a:alpha val="43137"/>
                            </a:srgbClr>
                          </a:outerShdw>
                        </a:effectLst>
                        <a:latin typeface="+mn-lt"/>
                      </a:endParaRPr>
                    </a:p>
                  </a:txBody>
                  <a:tcPr>
                    <a:solidFill>
                      <a:schemeClr val="tx1">
                        <a:alpha val="47000"/>
                      </a:schemeClr>
                    </a:solidFill>
                  </a:tcPr>
                </a:tc>
                <a:tc>
                  <a:txBody>
                    <a:bodyPr/>
                    <a:lstStyle/>
                    <a:p>
                      <a:pPr algn="l" fontAlgn="b"/>
                      <a:r>
                        <a:rPr lang="en-GB" sz="1600" b="0" i="0" u="none" strike="noStrike" dirty="0">
                          <a:solidFill>
                            <a:schemeClr val="bg1"/>
                          </a:solidFill>
                          <a:effectLst>
                            <a:outerShdw blurRad="38100" dist="38100" dir="2700000" algn="tl">
                              <a:srgbClr val="000000">
                                <a:alpha val="43137"/>
                              </a:srgbClr>
                            </a:outerShdw>
                          </a:effectLst>
                          <a:latin typeface="+mn-lt"/>
                        </a:rPr>
                        <a:t>United States</a:t>
                      </a:r>
                    </a:p>
                  </a:txBody>
                  <a:tcPr marL="90000" marR="90000" marT="46800" marB="46800" anchor="b">
                    <a:solidFill>
                      <a:schemeClr val="tx1">
                        <a:alpha val="47000"/>
                      </a:schemeClr>
                    </a:solidFill>
                  </a:tcPr>
                </a:tc>
                <a:tc>
                  <a:txBody>
                    <a:bodyPr/>
                    <a:lstStyle/>
                    <a:p>
                      <a:pPr algn="r" fontAlgn="b"/>
                      <a:r>
                        <a:rPr lang="en-GB" sz="1600" b="0" i="0" u="none" strike="noStrike" dirty="0">
                          <a:solidFill>
                            <a:schemeClr val="bg1"/>
                          </a:solidFill>
                          <a:effectLst>
                            <a:outerShdw blurRad="38100" dist="38100" dir="2700000" algn="tl">
                              <a:srgbClr val="000000">
                                <a:alpha val="43137"/>
                              </a:srgbClr>
                            </a:outerShdw>
                          </a:effectLst>
                          <a:latin typeface="+mn-lt"/>
                        </a:rPr>
                        <a:t>0.8687</a:t>
                      </a:r>
                    </a:p>
                  </a:txBody>
                  <a:tcPr marL="90000" marR="90000" marT="46800" marB="46800" anchor="b">
                    <a:solidFill>
                      <a:schemeClr val="tx1">
                        <a:alpha val="47000"/>
                      </a:schemeClr>
                    </a:solidFill>
                  </a:tcPr>
                </a:tc>
              </a:tr>
              <a:tr h="370840">
                <a:tc>
                  <a:txBody>
                    <a:bodyPr/>
                    <a:lstStyle/>
                    <a:p>
                      <a:r>
                        <a:rPr lang="en-GB" sz="1600" b="0" dirty="0" smtClean="0">
                          <a:solidFill>
                            <a:schemeClr val="bg1"/>
                          </a:solidFill>
                          <a:effectLst>
                            <a:outerShdw blurRad="38100" dist="38100" dir="2700000" algn="tl">
                              <a:srgbClr val="000000">
                                <a:alpha val="43137"/>
                              </a:srgbClr>
                            </a:outerShdw>
                          </a:effectLst>
                          <a:latin typeface="+mn-lt"/>
                        </a:rPr>
                        <a:t>6</a:t>
                      </a:r>
                      <a:endParaRPr lang="en-GB" sz="1600" b="0" dirty="0">
                        <a:solidFill>
                          <a:schemeClr val="bg1"/>
                        </a:solidFill>
                        <a:effectLst>
                          <a:outerShdw blurRad="38100" dist="38100" dir="2700000" algn="tl">
                            <a:srgbClr val="000000">
                              <a:alpha val="43137"/>
                            </a:srgbClr>
                          </a:outerShdw>
                        </a:effectLst>
                        <a:latin typeface="+mn-lt"/>
                      </a:endParaRPr>
                    </a:p>
                  </a:txBody>
                  <a:tcPr>
                    <a:solidFill>
                      <a:schemeClr val="tx1">
                        <a:alpha val="47000"/>
                      </a:schemeClr>
                    </a:solidFill>
                  </a:tcPr>
                </a:tc>
                <a:tc>
                  <a:txBody>
                    <a:bodyPr/>
                    <a:lstStyle/>
                    <a:p>
                      <a:pPr algn="l" fontAlgn="b"/>
                      <a:r>
                        <a:rPr lang="en-GB" sz="1600" b="0" i="0" u="none" strike="noStrike">
                          <a:solidFill>
                            <a:schemeClr val="bg1"/>
                          </a:solidFill>
                          <a:effectLst>
                            <a:outerShdw blurRad="38100" dist="38100" dir="2700000" algn="tl">
                              <a:srgbClr val="000000">
                                <a:alpha val="43137"/>
                              </a:srgbClr>
                            </a:outerShdw>
                          </a:effectLst>
                          <a:latin typeface="+mn-lt"/>
                        </a:rPr>
                        <a:t>France</a:t>
                      </a:r>
                    </a:p>
                  </a:txBody>
                  <a:tcPr marL="90000" marR="90000" marT="46800" marB="46800" anchor="b">
                    <a:solidFill>
                      <a:schemeClr val="tx1">
                        <a:alpha val="47000"/>
                      </a:schemeClr>
                    </a:solidFill>
                  </a:tcPr>
                </a:tc>
                <a:tc>
                  <a:txBody>
                    <a:bodyPr/>
                    <a:lstStyle/>
                    <a:p>
                      <a:pPr algn="r" fontAlgn="b"/>
                      <a:r>
                        <a:rPr lang="en-GB" sz="1600" b="0" i="0" u="none" strike="noStrike" dirty="0">
                          <a:solidFill>
                            <a:schemeClr val="bg1"/>
                          </a:solidFill>
                          <a:effectLst>
                            <a:outerShdw blurRad="38100" dist="38100" dir="2700000" algn="tl">
                              <a:srgbClr val="000000">
                                <a:alpha val="43137"/>
                              </a:srgbClr>
                            </a:outerShdw>
                          </a:effectLst>
                          <a:latin typeface="+mn-lt"/>
                        </a:rPr>
                        <a:t>0.8635</a:t>
                      </a:r>
                    </a:p>
                  </a:txBody>
                  <a:tcPr marL="90000" marR="90000" marT="46800" marB="46800" anchor="b">
                    <a:solidFill>
                      <a:schemeClr val="tx1">
                        <a:alpha val="47000"/>
                      </a:schemeClr>
                    </a:solidFill>
                  </a:tcPr>
                </a:tc>
              </a:tr>
              <a:tr h="370840">
                <a:tc>
                  <a:txBody>
                    <a:bodyPr/>
                    <a:lstStyle/>
                    <a:p>
                      <a:r>
                        <a:rPr lang="en-GB" sz="1600" b="0" dirty="0" smtClean="0">
                          <a:solidFill>
                            <a:schemeClr val="bg1"/>
                          </a:solidFill>
                          <a:effectLst>
                            <a:outerShdw blurRad="38100" dist="38100" dir="2700000" algn="tl">
                              <a:srgbClr val="000000">
                                <a:alpha val="43137"/>
                              </a:srgbClr>
                            </a:outerShdw>
                          </a:effectLst>
                          <a:latin typeface="+mn-lt"/>
                        </a:rPr>
                        <a:t>7</a:t>
                      </a:r>
                      <a:endParaRPr lang="en-GB" sz="1600" b="0" dirty="0">
                        <a:solidFill>
                          <a:schemeClr val="bg1"/>
                        </a:solidFill>
                        <a:effectLst>
                          <a:outerShdw blurRad="38100" dist="38100" dir="2700000" algn="tl">
                            <a:srgbClr val="000000">
                              <a:alpha val="43137"/>
                            </a:srgbClr>
                          </a:outerShdw>
                        </a:effectLst>
                        <a:latin typeface="+mn-lt"/>
                      </a:endParaRPr>
                    </a:p>
                  </a:txBody>
                  <a:tcPr>
                    <a:solidFill>
                      <a:schemeClr val="tx1">
                        <a:alpha val="47000"/>
                      </a:schemeClr>
                    </a:solidFill>
                  </a:tcPr>
                </a:tc>
                <a:tc>
                  <a:txBody>
                    <a:bodyPr/>
                    <a:lstStyle/>
                    <a:p>
                      <a:pPr algn="l" fontAlgn="b"/>
                      <a:r>
                        <a:rPr lang="en-GB" sz="1600" b="0" i="0" u="none" strike="noStrike">
                          <a:solidFill>
                            <a:schemeClr val="bg1"/>
                          </a:solidFill>
                          <a:effectLst>
                            <a:outerShdw blurRad="38100" dist="38100" dir="2700000" algn="tl">
                              <a:srgbClr val="000000">
                                <a:alpha val="43137"/>
                              </a:srgbClr>
                            </a:outerShdw>
                          </a:effectLst>
                          <a:latin typeface="+mn-lt"/>
                        </a:rPr>
                        <a:t>Sweden</a:t>
                      </a:r>
                    </a:p>
                  </a:txBody>
                  <a:tcPr marL="90000" marR="90000" marT="46800" marB="46800" anchor="b">
                    <a:solidFill>
                      <a:schemeClr val="tx1">
                        <a:alpha val="47000"/>
                      </a:schemeClr>
                    </a:solidFill>
                  </a:tcPr>
                </a:tc>
                <a:tc>
                  <a:txBody>
                    <a:bodyPr/>
                    <a:lstStyle/>
                    <a:p>
                      <a:pPr algn="r" fontAlgn="b"/>
                      <a:r>
                        <a:rPr lang="en-GB" sz="1600" b="0" i="0" u="none" strike="noStrike">
                          <a:solidFill>
                            <a:schemeClr val="bg1"/>
                          </a:solidFill>
                          <a:effectLst>
                            <a:outerShdw blurRad="38100" dist="38100" dir="2700000" algn="tl">
                              <a:srgbClr val="000000">
                                <a:alpha val="43137"/>
                              </a:srgbClr>
                            </a:outerShdw>
                          </a:effectLst>
                          <a:latin typeface="+mn-lt"/>
                        </a:rPr>
                        <a:t>0.8599</a:t>
                      </a:r>
                    </a:p>
                  </a:txBody>
                  <a:tcPr marL="90000" marR="90000" marT="46800" marB="46800" anchor="b">
                    <a:solidFill>
                      <a:schemeClr val="tx1">
                        <a:alpha val="47000"/>
                      </a:schemeClr>
                    </a:solidFill>
                  </a:tcPr>
                </a:tc>
              </a:tr>
              <a:tr h="370840">
                <a:tc>
                  <a:txBody>
                    <a:bodyPr/>
                    <a:lstStyle/>
                    <a:p>
                      <a:r>
                        <a:rPr lang="en-GB" sz="1600" b="0" dirty="0" smtClean="0">
                          <a:solidFill>
                            <a:schemeClr val="bg1"/>
                          </a:solidFill>
                          <a:effectLst>
                            <a:outerShdw blurRad="38100" dist="38100" dir="2700000" algn="tl">
                              <a:srgbClr val="000000">
                                <a:alpha val="43137"/>
                              </a:srgbClr>
                            </a:outerShdw>
                          </a:effectLst>
                          <a:latin typeface="+mn-lt"/>
                        </a:rPr>
                        <a:t>8</a:t>
                      </a:r>
                      <a:endParaRPr lang="en-GB" sz="1600" b="0" dirty="0">
                        <a:solidFill>
                          <a:schemeClr val="bg1"/>
                        </a:solidFill>
                        <a:effectLst>
                          <a:outerShdw blurRad="38100" dist="38100" dir="2700000" algn="tl">
                            <a:srgbClr val="000000">
                              <a:alpha val="43137"/>
                            </a:srgbClr>
                          </a:outerShdw>
                        </a:effectLst>
                        <a:latin typeface="+mn-lt"/>
                      </a:endParaRPr>
                    </a:p>
                  </a:txBody>
                  <a:tcPr>
                    <a:solidFill>
                      <a:schemeClr val="tx1">
                        <a:alpha val="47000"/>
                      </a:schemeClr>
                    </a:solidFill>
                  </a:tcPr>
                </a:tc>
                <a:tc>
                  <a:txBody>
                    <a:bodyPr/>
                    <a:lstStyle/>
                    <a:p>
                      <a:pPr algn="l" fontAlgn="b"/>
                      <a:r>
                        <a:rPr lang="en-GB" sz="1600" b="0" i="0" u="none" strike="noStrike">
                          <a:solidFill>
                            <a:schemeClr val="bg1"/>
                          </a:solidFill>
                          <a:effectLst>
                            <a:outerShdw blurRad="38100" dist="38100" dir="2700000" algn="tl">
                              <a:srgbClr val="000000">
                                <a:alpha val="43137"/>
                              </a:srgbClr>
                            </a:outerShdw>
                          </a:effectLst>
                          <a:latin typeface="+mn-lt"/>
                        </a:rPr>
                        <a:t>Norway</a:t>
                      </a:r>
                    </a:p>
                  </a:txBody>
                  <a:tcPr marL="90000" marR="90000" marT="46800" marB="46800" anchor="b">
                    <a:solidFill>
                      <a:schemeClr val="tx1">
                        <a:alpha val="47000"/>
                      </a:schemeClr>
                    </a:solidFill>
                  </a:tcPr>
                </a:tc>
                <a:tc>
                  <a:txBody>
                    <a:bodyPr/>
                    <a:lstStyle/>
                    <a:p>
                      <a:pPr algn="r" fontAlgn="b"/>
                      <a:r>
                        <a:rPr lang="en-GB" sz="1600" b="0" i="0" u="none" strike="noStrike" dirty="0">
                          <a:solidFill>
                            <a:schemeClr val="bg1"/>
                          </a:solidFill>
                          <a:effectLst>
                            <a:outerShdw blurRad="38100" dist="38100" dir="2700000" algn="tl">
                              <a:srgbClr val="000000">
                                <a:alpha val="43137"/>
                              </a:srgbClr>
                            </a:outerShdw>
                          </a:effectLst>
                          <a:latin typeface="+mn-lt"/>
                        </a:rPr>
                        <a:t>0.8593</a:t>
                      </a:r>
                    </a:p>
                  </a:txBody>
                  <a:tcPr marL="90000" marR="90000" marT="46800" marB="46800" anchor="b">
                    <a:solidFill>
                      <a:schemeClr val="tx1">
                        <a:alpha val="47000"/>
                      </a:schemeClr>
                    </a:solidFill>
                  </a:tcPr>
                </a:tc>
              </a:tr>
              <a:tr h="370840">
                <a:tc>
                  <a:txBody>
                    <a:bodyPr/>
                    <a:lstStyle/>
                    <a:p>
                      <a:r>
                        <a:rPr lang="en-GB" sz="1600" b="0" dirty="0" smtClean="0">
                          <a:solidFill>
                            <a:schemeClr val="bg1"/>
                          </a:solidFill>
                          <a:effectLst>
                            <a:outerShdw blurRad="38100" dist="38100" dir="2700000" algn="tl">
                              <a:srgbClr val="000000">
                                <a:alpha val="43137"/>
                              </a:srgbClr>
                            </a:outerShdw>
                          </a:effectLst>
                          <a:latin typeface="+mn-lt"/>
                        </a:rPr>
                        <a:t>9</a:t>
                      </a:r>
                      <a:endParaRPr lang="en-GB" sz="1600" b="0" dirty="0">
                        <a:solidFill>
                          <a:schemeClr val="bg1"/>
                        </a:solidFill>
                        <a:effectLst>
                          <a:outerShdw blurRad="38100" dist="38100" dir="2700000" algn="tl">
                            <a:srgbClr val="000000">
                              <a:alpha val="43137"/>
                            </a:srgbClr>
                          </a:outerShdw>
                        </a:effectLst>
                        <a:latin typeface="+mn-lt"/>
                      </a:endParaRPr>
                    </a:p>
                  </a:txBody>
                  <a:tcPr>
                    <a:solidFill>
                      <a:schemeClr val="tx1">
                        <a:alpha val="47000"/>
                      </a:schemeClr>
                    </a:solidFill>
                  </a:tcPr>
                </a:tc>
                <a:tc>
                  <a:txBody>
                    <a:bodyPr/>
                    <a:lstStyle/>
                    <a:p>
                      <a:pPr algn="l" fontAlgn="b"/>
                      <a:r>
                        <a:rPr lang="en-GB" sz="1600" b="0" i="0" u="none" strike="noStrike">
                          <a:solidFill>
                            <a:schemeClr val="bg1"/>
                          </a:solidFill>
                          <a:effectLst>
                            <a:outerShdw blurRad="38100" dist="38100" dir="2700000" algn="tl">
                              <a:srgbClr val="000000">
                                <a:alpha val="43137"/>
                              </a:srgbClr>
                            </a:outerShdw>
                          </a:effectLst>
                          <a:latin typeface="+mn-lt"/>
                        </a:rPr>
                        <a:t>Finland</a:t>
                      </a:r>
                    </a:p>
                  </a:txBody>
                  <a:tcPr marL="90000" marR="90000" marT="46800" marB="46800" anchor="b">
                    <a:solidFill>
                      <a:schemeClr val="tx1">
                        <a:alpha val="47000"/>
                      </a:schemeClr>
                    </a:solidFill>
                  </a:tcPr>
                </a:tc>
                <a:tc>
                  <a:txBody>
                    <a:bodyPr/>
                    <a:lstStyle/>
                    <a:p>
                      <a:pPr algn="r" fontAlgn="b"/>
                      <a:r>
                        <a:rPr lang="en-GB" sz="1600" b="0" i="0" u="none" strike="noStrike" dirty="0">
                          <a:solidFill>
                            <a:schemeClr val="bg1"/>
                          </a:solidFill>
                          <a:effectLst>
                            <a:outerShdw blurRad="38100" dist="38100" dir="2700000" algn="tl">
                              <a:srgbClr val="000000">
                                <a:alpha val="43137"/>
                              </a:srgbClr>
                            </a:outerShdw>
                          </a:effectLst>
                          <a:latin typeface="+mn-lt"/>
                        </a:rPr>
                        <a:t>0.8505</a:t>
                      </a:r>
                    </a:p>
                  </a:txBody>
                  <a:tcPr marL="90000" marR="90000" marT="46800" marB="46800" anchor="b">
                    <a:solidFill>
                      <a:schemeClr val="tx1">
                        <a:alpha val="47000"/>
                      </a:schemeClr>
                    </a:solidFill>
                  </a:tcPr>
                </a:tc>
              </a:tr>
              <a:tr h="370840">
                <a:tc>
                  <a:txBody>
                    <a:bodyPr/>
                    <a:lstStyle/>
                    <a:p>
                      <a:r>
                        <a:rPr lang="en-GB" sz="1600" b="0" dirty="0" smtClean="0">
                          <a:solidFill>
                            <a:schemeClr val="bg1"/>
                          </a:solidFill>
                          <a:effectLst>
                            <a:outerShdw blurRad="38100" dist="38100" dir="2700000" algn="tl">
                              <a:srgbClr val="000000">
                                <a:alpha val="43137"/>
                              </a:srgbClr>
                            </a:outerShdw>
                          </a:effectLst>
                          <a:latin typeface="+mn-lt"/>
                        </a:rPr>
                        <a:t>10</a:t>
                      </a:r>
                      <a:endParaRPr lang="en-GB" sz="1600" b="0" dirty="0">
                        <a:solidFill>
                          <a:schemeClr val="bg1"/>
                        </a:solidFill>
                        <a:effectLst>
                          <a:outerShdw blurRad="38100" dist="38100" dir="2700000" algn="tl">
                            <a:srgbClr val="000000">
                              <a:alpha val="43137"/>
                            </a:srgbClr>
                          </a:outerShdw>
                        </a:effectLst>
                        <a:latin typeface="+mn-lt"/>
                      </a:endParaRPr>
                    </a:p>
                  </a:txBody>
                  <a:tcPr>
                    <a:solidFill>
                      <a:schemeClr val="tx1">
                        <a:alpha val="47000"/>
                      </a:schemeClr>
                    </a:solidFill>
                  </a:tcPr>
                </a:tc>
                <a:tc>
                  <a:txBody>
                    <a:bodyPr/>
                    <a:lstStyle/>
                    <a:p>
                      <a:pPr algn="l" fontAlgn="b"/>
                      <a:r>
                        <a:rPr lang="en-GB" sz="1600" b="0" i="0" u="none" strike="noStrike" dirty="0">
                          <a:solidFill>
                            <a:schemeClr val="bg1"/>
                          </a:solidFill>
                          <a:effectLst>
                            <a:outerShdw blurRad="38100" dist="38100" dir="2700000" algn="tl">
                              <a:srgbClr val="000000">
                                <a:alpha val="43137"/>
                              </a:srgbClr>
                            </a:outerShdw>
                          </a:effectLst>
                          <a:latin typeface="+mn-lt"/>
                        </a:rPr>
                        <a:t>Singapore</a:t>
                      </a:r>
                    </a:p>
                  </a:txBody>
                  <a:tcPr marL="90000" marR="90000" marT="46800" marB="46800" anchor="b">
                    <a:solidFill>
                      <a:schemeClr val="tx1">
                        <a:alpha val="47000"/>
                      </a:schemeClr>
                    </a:solidFill>
                  </a:tcPr>
                </a:tc>
                <a:tc>
                  <a:txBody>
                    <a:bodyPr/>
                    <a:lstStyle/>
                    <a:p>
                      <a:pPr algn="r" fontAlgn="b"/>
                      <a:r>
                        <a:rPr lang="en-GB" sz="1600" b="0" i="0" u="none" strike="noStrike" dirty="0">
                          <a:solidFill>
                            <a:schemeClr val="bg1"/>
                          </a:solidFill>
                          <a:effectLst>
                            <a:outerShdw blurRad="38100" dist="38100" dir="2700000" algn="tl">
                              <a:srgbClr val="000000">
                                <a:alpha val="43137"/>
                              </a:srgbClr>
                            </a:outerShdw>
                          </a:effectLst>
                          <a:latin typeface="+mn-lt"/>
                        </a:rPr>
                        <a:t>0.8474</a:t>
                      </a:r>
                    </a:p>
                  </a:txBody>
                  <a:tcPr marL="90000" marR="90000" marT="46800" marB="46800" anchor="b">
                    <a:solidFill>
                      <a:schemeClr val="tx1">
                        <a:alpha val="47000"/>
                      </a:schemeClr>
                    </a:solidFill>
                  </a:tcPr>
                </a:tc>
              </a:tr>
            </a:tbl>
          </a:graphicData>
        </a:graphic>
      </p:graphicFrame>
      <p:sp>
        <p:nvSpPr>
          <p:cNvPr id="6" name="Rectangle 5"/>
          <p:cNvSpPr/>
          <p:nvPr/>
        </p:nvSpPr>
        <p:spPr>
          <a:xfrm>
            <a:off x="2771800" y="5752372"/>
            <a:ext cx="4515019" cy="338554"/>
          </a:xfrm>
          <a:prstGeom prst="rect">
            <a:avLst/>
          </a:prstGeom>
        </p:spPr>
        <p:txBody>
          <a:bodyPr wrap="none">
            <a:spAutoFit/>
          </a:bodyPr>
          <a:lstStyle/>
          <a:p>
            <a:r>
              <a:rPr lang="en-GB" sz="1600" b="1" dirty="0" smtClean="0">
                <a:solidFill>
                  <a:schemeClr val="bg1"/>
                </a:solidFill>
                <a:effectLst>
                  <a:outerShdw blurRad="38100" dist="38100" dir="2700000" algn="tl">
                    <a:srgbClr val="000000">
                      <a:alpha val="43137"/>
                    </a:srgbClr>
                  </a:outerShdw>
                </a:effectLst>
              </a:rPr>
              <a:t>Source: United </a:t>
            </a:r>
            <a:r>
              <a:rPr lang="en-GB" sz="1600" b="1" dirty="0">
                <a:solidFill>
                  <a:schemeClr val="bg1"/>
                </a:solidFill>
                <a:effectLst>
                  <a:outerShdw blurRad="38100" dist="38100" dir="2700000" algn="tl">
                    <a:srgbClr val="000000">
                      <a:alpha val="43137"/>
                    </a:srgbClr>
                  </a:outerShdw>
                </a:effectLst>
              </a:rPr>
              <a:t>Nations </a:t>
            </a:r>
            <a:r>
              <a:rPr lang="en-GB" sz="1600" b="1" dirty="0" smtClean="0">
                <a:solidFill>
                  <a:schemeClr val="bg1"/>
                </a:solidFill>
                <a:effectLst>
                  <a:outerShdw blurRad="38100" dist="38100" dir="2700000" algn="tl">
                    <a:srgbClr val="000000">
                      <a:alpha val="43137"/>
                    </a:srgbClr>
                  </a:outerShdw>
                </a:effectLst>
              </a:rPr>
              <a:t>E-Government </a:t>
            </a:r>
            <a:r>
              <a:rPr lang="en-GB" sz="1600" b="1" dirty="0">
                <a:solidFill>
                  <a:schemeClr val="bg1"/>
                </a:solidFill>
                <a:effectLst>
                  <a:outerShdw blurRad="38100" dist="38100" dir="2700000" algn="tl">
                    <a:srgbClr val="000000">
                      <a:alpha val="43137"/>
                    </a:srgbClr>
                  </a:outerShdw>
                </a:effectLst>
              </a:rPr>
              <a:t>Survey 2012</a:t>
            </a:r>
          </a:p>
        </p:txBody>
      </p:sp>
    </p:spTree>
    <p:extLst>
      <p:ext uri="{BB962C8B-B14F-4D97-AF65-F5344CB8AC3E}">
        <p14:creationId xmlns:p14="http://schemas.microsoft.com/office/powerpoint/2010/main" val="1332260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Global inequalities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556792"/>
            <a:ext cx="5434181" cy="474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55775" y="6304930"/>
            <a:ext cx="4515019" cy="338554"/>
          </a:xfrm>
          <a:prstGeom prst="rect">
            <a:avLst/>
          </a:prstGeom>
        </p:spPr>
        <p:txBody>
          <a:bodyPr wrap="none">
            <a:spAutoFit/>
          </a:bodyPr>
          <a:lstStyle/>
          <a:p>
            <a:r>
              <a:rPr lang="en-GB" sz="1600" b="1" dirty="0" smtClean="0">
                <a:solidFill>
                  <a:schemeClr val="bg1"/>
                </a:solidFill>
                <a:effectLst>
                  <a:outerShdw blurRad="38100" dist="38100" dir="2700000" algn="tl">
                    <a:srgbClr val="000000">
                      <a:alpha val="43137"/>
                    </a:srgbClr>
                  </a:outerShdw>
                </a:effectLst>
              </a:rPr>
              <a:t>Source: United </a:t>
            </a:r>
            <a:r>
              <a:rPr lang="en-GB" sz="1600" b="1" dirty="0">
                <a:solidFill>
                  <a:schemeClr val="bg1"/>
                </a:solidFill>
                <a:effectLst>
                  <a:outerShdw blurRad="38100" dist="38100" dir="2700000" algn="tl">
                    <a:srgbClr val="000000">
                      <a:alpha val="43137"/>
                    </a:srgbClr>
                  </a:outerShdw>
                </a:effectLst>
              </a:rPr>
              <a:t>Nations </a:t>
            </a:r>
            <a:r>
              <a:rPr lang="en-GB" sz="1600" b="1" dirty="0" smtClean="0">
                <a:solidFill>
                  <a:schemeClr val="bg1"/>
                </a:solidFill>
                <a:effectLst>
                  <a:outerShdw blurRad="38100" dist="38100" dir="2700000" algn="tl">
                    <a:srgbClr val="000000">
                      <a:alpha val="43137"/>
                    </a:srgbClr>
                  </a:outerShdw>
                </a:effectLst>
              </a:rPr>
              <a:t>E-Government </a:t>
            </a:r>
            <a:r>
              <a:rPr lang="en-GB" sz="1600" b="1" dirty="0">
                <a:solidFill>
                  <a:schemeClr val="bg1"/>
                </a:solidFill>
                <a:effectLst>
                  <a:outerShdw blurRad="38100" dist="38100" dir="2700000" algn="tl">
                    <a:srgbClr val="000000">
                      <a:alpha val="43137"/>
                    </a:srgbClr>
                  </a:outerShdw>
                </a:effectLst>
              </a:rPr>
              <a:t>Survey 2012</a:t>
            </a:r>
          </a:p>
        </p:txBody>
      </p:sp>
    </p:spTree>
    <p:extLst>
      <p:ext uri="{BB962C8B-B14F-4D97-AF65-F5344CB8AC3E}">
        <p14:creationId xmlns:p14="http://schemas.microsoft.com/office/powerpoint/2010/main" val="2711615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e-participation index</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203" y="1484784"/>
            <a:ext cx="3528392" cy="467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39752" y="6304931"/>
            <a:ext cx="4515019" cy="338554"/>
          </a:xfrm>
          <a:prstGeom prst="rect">
            <a:avLst/>
          </a:prstGeom>
        </p:spPr>
        <p:txBody>
          <a:bodyPr wrap="none">
            <a:spAutoFit/>
          </a:bodyPr>
          <a:lstStyle/>
          <a:p>
            <a:r>
              <a:rPr lang="en-GB" sz="1600" b="1" dirty="0" smtClean="0">
                <a:solidFill>
                  <a:schemeClr val="bg1"/>
                </a:solidFill>
                <a:effectLst>
                  <a:outerShdw blurRad="38100" dist="38100" dir="2700000" algn="tl">
                    <a:srgbClr val="000000">
                      <a:alpha val="43137"/>
                    </a:srgbClr>
                  </a:outerShdw>
                </a:effectLst>
              </a:rPr>
              <a:t>Source: United </a:t>
            </a:r>
            <a:r>
              <a:rPr lang="en-GB" sz="1600" b="1" dirty="0">
                <a:solidFill>
                  <a:schemeClr val="bg1"/>
                </a:solidFill>
                <a:effectLst>
                  <a:outerShdw blurRad="38100" dist="38100" dir="2700000" algn="tl">
                    <a:srgbClr val="000000">
                      <a:alpha val="43137"/>
                    </a:srgbClr>
                  </a:outerShdw>
                </a:effectLst>
              </a:rPr>
              <a:t>Nations </a:t>
            </a:r>
            <a:r>
              <a:rPr lang="en-GB" sz="1600" b="1" dirty="0" smtClean="0">
                <a:solidFill>
                  <a:schemeClr val="bg1"/>
                </a:solidFill>
                <a:effectLst>
                  <a:outerShdw blurRad="38100" dist="38100" dir="2700000" algn="tl">
                    <a:srgbClr val="000000">
                      <a:alpha val="43137"/>
                    </a:srgbClr>
                  </a:outerShdw>
                </a:effectLst>
              </a:rPr>
              <a:t>E-Government </a:t>
            </a:r>
            <a:r>
              <a:rPr lang="en-GB" sz="1600" b="1" dirty="0">
                <a:solidFill>
                  <a:schemeClr val="bg1"/>
                </a:solidFill>
                <a:effectLst>
                  <a:outerShdw blurRad="38100" dist="38100" dir="2700000" algn="tl">
                    <a:srgbClr val="000000">
                      <a:alpha val="43137"/>
                    </a:srgbClr>
                  </a:outerShdw>
                </a:effectLst>
              </a:rPr>
              <a:t>Survey 2012</a:t>
            </a:r>
          </a:p>
        </p:txBody>
      </p:sp>
      <p:sp>
        <p:nvSpPr>
          <p:cNvPr id="3" name="Rectangle 2"/>
          <p:cNvSpPr/>
          <p:nvPr/>
        </p:nvSpPr>
        <p:spPr>
          <a:xfrm>
            <a:off x="6588224" y="4221088"/>
            <a:ext cx="2304256" cy="1200329"/>
          </a:xfrm>
          <a:prstGeom prst="rect">
            <a:avLst/>
          </a:prstGeom>
        </p:spPr>
        <p:txBody>
          <a:bodyPr wrap="square">
            <a:spAutoFit/>
          </a:bodyPr>
          <a:lstStyle/>
          <a:p>
            <a:r>
              <a:rPr lang="en-GB" dirty="0" smtClean="0">
                <a:solidFill>
                  <a:schemeClr val="bg1"/>
                </a:solidFill>
                <a:effectLst>
                  <a:outerShdw blurRad="38100" dist="38100" dir="2700000" algn="tl">
                    <a:srgbClr val="000000">
                      <a:alpha val="43137"/>
                    </a:srgbClr>
                  </a:outerShdw>
                </a:effectLst>
              </a:rPr>
              <a:t>Index based on:</a:t>
            </a:r>
          </a:p>
          <a:p>
            <a:r>
              <a:rPr lang="en-GB" dirty="0" smtClean="0">
                <a:solidFill>
                  <a:schemeClr val="bg1"/>
                </a:solidFill>
                <a:effectLst>
                  <a:outerShdw blurRad="38100" dist="38100" dir="2700000" algn="tl">
                    <a:srgbClr val="000000">
                      <a:alpha val="43137"/>
                    </a:srgbClr>
                  </a:outerShdw>
                </a:effectLst>
              </a:rPr>
              <a:t>1) e-information</a:t>
            </a:r>
            <a:endParaRPr lang="en-GB" dirty="0">
              <a:solidFill>
                <a:schemeClr val="bg1"/>
              </a:solidFill>
              <a:effectLst>
                <a:outerShdw blurRad="38100" dist="38100" dir="2700000" algn="tl">
                  <a:srgbClr val="000000">
                    <a:alpha val="43137"/>
                  </a:srgbClr>
                </a:outerShdw>
              </a:effectLst>
            </a:endParaRPr>
          </a:p>
          <a:p>
            <a:r>
              <a:rPr lang="en-GB" dirty="0">
                <a:solidFill>
                  <a:schemeClr val="bg1"/>
                </a:solidFill>
                <a:effectLst>
                  <a:outerShdw blurRad="38100" dist="38100" dir="2700000" algn="tl">
                    <a:srgbClr val="000000">
                      <a:alpha val="43137"/>
                    </a:srgbClr>
                  </a:outerShdw>
                </a:effectLst>
              </a:rPr>
              <a:t>2</a:t>
            </a:r>
            <a:r>
              <a:rPr lang="en-GB" dirty="0" smtClean="0">
                <a:solidFill>
                  <a:schemeClr val="bg1"/>
                </a:solidFill>
                <a:effectLst>
                  <a:outerShdw blurRad="38100" dist="38100" dir="2700000" algn="tl">
                    <a:srgbClr val="000000">
                      <a:alpha val="43137"/>
                    </a:srgbClr>
                  </a:outerShdw>
                </a:effectLst>
              </a:rPr>
              <a:t>) e-consultation</a:t>
            </a:r>
            <a:endParaRPr lang="en-GB" dirty="0">
              <a:solidFill>
                <a:schemeClr val="bg1"/>
              </a:solidFill>
              <a:effectLst>
                <a:outerShdw blurRad="38100" dist="38100" dir="2700000" algn="tl">
                  <a:srgbClr val="000000">
                    <a:alpha val="43137"/>
                  </a:srgbClr>
                </a:outerShdw>
              </a:effectLst>
            </a:endParaRPr>
          </a:p>
          <a:p>
            <a:r>
              <a:rPr lang="en-GB" dirty="0">
                <a:solidFill>
                  <a:schemeClr val="bg1"/>
                </a:solidFill>
                <a:effectLst>
                  <a:outerShdw blurRad="38100" dist="38100" dir="2700000" algn="tl">
                    <a:srgbClr val="000000">
                      <a:alpha val="43137"/>
                    </a:srgbClr>
                  </a:outerShdw>
                </a:effectLst>
              </a:rPr>
              <a:t>3</a:t>
            </a:r>
            <a:r>
              <a:rPr lang="en-GB" dirty="0" smtClean="0">
                <a:solidFill>
                  <a:schemeClr val="bg1"/>
                </a:solidFill>
                <a:effectLst>
                  <a:outerShdw blurRad="38100" dist="38100" dir="2700000" algn="tl">
                    <a:srgbClr val="000000">
                      <a:alpha val="43137"/>
                    </a:srgbClr>
                  </a:outerShdw>
                </a:effectLst>
              </a:rPr>
              <a:t>) e-decision-making</a:t>
            </a:r>
            <a:endParaRPr lang="en-GB" dirty="0">
              <a:solidFill>
                <a:schemeClr val="bg1"/>
              </a:solidFill>
              <a:effectLst>
                <a:outerShdw blurRad="38100" dist="38100" dir="2700000" algn="tl">
                  <a:srgbClr val="000000">
                    <a:alpha val="43137"/>
                  </a:srgbClr>
                </a:outerShdw>
              </a:effectLst>
            </a:endParaRPr>
          </a:p>
        </p:txBody>
      </p:sp>
      <p:sp>
        <p:nvSpPr>
          <p:cNvPr id="5" name="Oval 4"/>
          <p:cNvSpPr/>
          <p:nvPr/>
        </p:nvSpPr>
        <p:spPr>
          <a:xfrm>
            <a:off x="3085093" y="2852936"/>
            <a:ext cx="151216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847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e-consultation tools</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64089"/>
            <a:ext cx="6115595" cy="444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39752" y="6304931"/>
            <a:ext cx="4515019" cy="338554"/>
          </a:xfrm>
          <a:prstGeom prst="rect">
            <a:avLst/>
          </a:prstGeom>
        </p:spPr>
        <p:txBody>
          <a:bodyPr wrap="none">
            <a:spAutoFit/>
          </a:bodyPr>
          <a:lstStyle/>
          <a:p>
            <a:r>
              <a:rPr lang="en-GB" sz="1600" b="1" dirty="0" smtClean="0">
                <a:solidFill>
                  <a:schemeClr val="bg1"/>
                </a:solidFill>
                <a:effectLst>
                  <a:outerShdw blurRad="38100" dist="38100" dir="2700000" algn="tl">
                    <a:srgbClr val="000000">
                      <a:alpha val="43137"/>
                    </a:srgbClr>
                  </a:outerShdw>
                </a:effectLst>
              </a:rPr>
              <a:t>Source: United </a:t>
            </a:r>
            <a:r>
              <a:rPr lang="en-GB" sz="1600" b="1" dirty="0">
                <a:solidFill>
                  <a:schemeClr val="bg1"/>
                </a:solidFill>
                <a:effectLst>
                  <a:outerShdw blurRad="38100" dist="38100" dir="2700000" algn="tl">
                    <a:srgbClr val="000000">
                      <a:alpha val="43137"/>
                    </a:srgbClr>
                  </a:outerShdw>
                </a:effectLst>
              </a:rPr>
              <a:t>Nations </a:t>
            </a:r>
            <a:r>
              <a:rPr lang="en-GB" sz="1600" b="1" dirty="0" smtClean="0">
                <a:solidFill>
                  <a:schemeClr val="bg1"/>
                </a:solidFill>
                <a:effectLst>
                  <a:outerShdw blurRad="38100" dist="38100" dir="2700000" algn="tl">
                    <a:srgbClr val="000000">
                      <a:alpha val="43137"/>
                    </a:srgbClr>
                  </a:outerShdw>
                </a:effectLst>
              </a:rPr>
              <a:t>E-Government </a:t>
            </a:r>
            <a:r>
              <a:rPr lang="en-GB" sz="1600" b="1" dirty="0">
                <a:solidFill>
                  <a:schemeClr val="bg1"/>
                </a:solidFill>
                <a:effectLst>
                  <a:outerShdw blurRad="38100" dist="38100" dir="2700000" algn="tl">
                    <a:srgbClr val="000000">
                      <a:alpha val="43137"/>
                    </a:srgbClr>
                  </a:outerShdw>
                </a:effectLst>
              </a:rPr>
              <a:t>Survey 2012</a:t>
            </a:r>
          </a:p>
        </p:txBody>
      </p:sp>
    </p:spTree>
    <p:extLst>
      <p:ext uri="{BB962C8B-B14F-4D97-AF65-F5344CB8AC3E}">
        <p14:creationId xmlns:p14="http://schemas.microsoft.com/office/powerpoint/2010/main" val="1724334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quality of e-government</a:t>
            </a:r>
          </a:p>
        </p:txBody>
      </p:sp>
      <p:sp>
        <p:nvSpPr>
          <p:cNvPr id="3" name="Content Placeholder 2"/>
          <p:cNvSpPr>
            <a:spLocks noGrp="1"/>
          </p:cNvSpPr>
          <p:nvPr>
            <p:ph sz="quarter" idx="1"/>
          </p:nvPr>
        </p:nvSpPr>
        <p:spPr/>
        <p:txBody>
          <a:bodyPr>
            <a:normAutofit/>
          </a:bodyPr>
          <a:lstStyle/>
          <a:p>
            <a:r>
              <a:rPr lang="en-GB" dirty="0"/>
              <a:t>Citizen </a:t>
            </a:r>
            <a:r>
              <a:rPr lang="en-GB" dirty="0" smtClean="0"/>
              <a:t>use of online services is an </a:t>
            </a:r>
            <a:r>
              <a:rPr lang="en-GB" dirty="0"/>
              <a:t>important indicator of </a:t>
            </a:r>
            <a:r>
              <a:rPr lang="en-GB" dirty="0" smtClean="0"/>
              <a:t>the</a:t>
            </a:r>
            <a:r>
              <a:rPr lang="en-GB" dirty="0"/>
              <a:t> quality </a:t>
            </a:r>
            <a:r>
              <a:rPr lang="en-GB" dirty="0" smtClean="0"/>
              <a:t>of </a:t>
            </a:r>
            <a:r>
              <a:rPr lang="en-GB" dirty="0"/>
              <a:t>e-government</a:t>
            </a:r>
            <a:r>
              <a:rPr lang="en-GB" dirty="0" smtClean="0"/>
              <a:t>. So is user experience.</a:t>
            </a:r>
          </a:p>
          <a:p>
            <a:r>
              <a:rPr lang="en-GB" dirty="0" smtClean="0"/>
              <a:t>One way to measure is surveys and statistics. </a:t>
            </a:r>
          </a:p>
          <a:p>
            <a:pPr lvl="1"/>
            <a:r>
              <a:rPr lang="en-GB" dirty="0" smtClean="0"/>
              <a:t>E.g. National Audit Office (2013), </a:t>
            </a:r>
            <a:r>
              <a:rPr lang="en-GB" i="1" dirty="0" smtClean="0"/>
              <a:t>Digital Britain 2: putting users at the heart of government’s digital services</a:t>
            </a:r>
            <a:r>
              <a:rPr lang="en-GB" dirty="0" smtClean="0"/>
              <a:t>.</a:t>
            </a:r>
          </a:p>
          <a:p>
            <a:pPr lvl="1"/>
            <a:r>
              <a:rPr lang="en-GB" dirty="0" smtClean="0"/>
              <a:t>Surveys and focus groups to explore citizen’s use and experience of digital government.</a:t>
            </a:r>
            <a:endParaRPr lang="en-GB" dirty="0"/>
          </a:p>
          <a:p>
            <a:endParaRPr lang="en-GB" dirty="0"/>
          </a:p>
        </p:txBody>
      </p:sp>
    </p:spTree>
    <p:extLst>
      <p:ext uri="{BB962C8B-B14F-4D97-AF65-F5344CB8AC3E}">
        <p14:creationId xmlns:p14="http://schemas.microsoft.com/office/powerpoint/2010/main" val="358887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2656"/>
            <a:ext cx="5398382" cy="6204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588224" y="4365104"/>
            <a:ext cx="2425496" cy="523220"/>
          </a:xfrm>
          <a:prstGeom prst="rect">
            <a:avLst/>
          </a:prstGeom>
        </p:spPr>
        <p:txBody>
          <a:bodyPr wrap="square">
            <a:spAutoFit/>
          </a:bodyPr>
          <a:lstStyle/>
          <a:p>
            <a:r>
              <a:rPr lang="en-GB" sz="1400" dirty="0" smtClean="0">
                <a:solidFill>
                  <a:schemeClr val="bg1"/>
                </a:solidFill>
                <a:effectLst>
                  <a:outerShdw blurRad="38100" dist="38100" dir="2700000" algn="tl">
                    <a:srgbClr val="000000">
                      <a:alpha val="43137"/>
                    </a:srgbClr>
                  </a:outerShdw>
                </a:effectLst>
              </a:rPr>
              <a:t>Source: National Audit Office (2013). </a:t>
            </a:r>
            <a:r>
              <a:rPr lang="en-GB" sz="1400" i="1" dirty="0" smtClean="0">
                <a:solidFill>
                  <a:schemeClr val="bg1"/>
                </a:solidFill>
                <a:effectLst>
                  <a:outerShdw blurRad="38100" dist="38100" dir="2700000" algn="tl">
                    <a:srgbClr val="000000">
                      <a:alpha val="43137"/>
                    </a:srgbClr>
                  </a:outerShdw>
                </a:effectLst>
              </a:rPr>
              <a:t>Digital Britain 2.</a:t>
            </a:r>
            <a:endParaRPr lang="en-GB" sz="1400" i="1" dirty="0">
              <a:solidFill>
                <a:schemeClr val="bg1"/>
              </a:solidFill>
              <a:effectLst>
                <a:outerShdw blurRad="38100" dist="38100" dir="2700000" algn="tl">
                  <a:srgbClr val="000000">
                    <a:alpha val="43137"/>
                  </a:srgbClr>
                </a:outerShdw>
              </a:effectLst>
            </a:endParaRPr>
          </a:p>
        </p:txBody>
      </p:sp>
      <p:sp>
        <p:nvSpPr>
          <p:cNvPr id="5" name="Oval 4"/>
          <p:cNvSpPr/>
          <p:nvPr/>
        </p:nvSpPr>
        <p:spPr>
          <a:xfrm>
            <a:off x="4355976" y="908720"/>
            <a:ext cx="151216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691680" y="908720"/>
            <a:ext cx="151216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172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88224" y="4365104"/>
            <a:ext cx="2425496" cy="523220"/>
          </a:xfrm>
          <a:prstGeom prst="rect">
            <a:avLst/>
          </a:prstGeom>
        </p:spPr>
        <p:txBody>
          <a:bodyPr wrap="square">
            <a:spAutoFit/>
          </a:bodyPr>
          <a:lstStyle/>
          <a:p>
            <a:r>
              <a:rPr lang="en-GB" sz="1400" dirty="0" smtClean="0">
                <a:solidFill>
                  <a:schemeClr val="bg1"/>
                </a:solidFill>
                <a:effectLst>
                  <a:outerShdw blurRad="38100" dist="38100" dir="2700000" algn="tl">
                    <a:srgbClr val="000000">
                      <a:alpha val="43137"/>
                    </a:srgbClr>
                  </a:outerShdw>
                </a:effectLst>
              </a:rPr>
              <a:t>Source: National Audit Office (2013). </a:t>
            </a:r>
            <a:r>
              <a:rPr lang="en-GB" sz="1400" i="1" dirty="0" smtClean="0">
                <a:solidFill>
                  <a:schemeClr val="bg1"/>
                </a:solidFill>
                <a:effectLst>
                  <a:outerShdw blurRad="38100" dist="38100" dir="2700000" algn="tl">
                    <a:srgbClr val="000000">
                      <a:alpha val="43137"/>
                    </a:srgbClr>
                  </a:outerShdw>
                </a:effectLst>
              </a:rPr>
              <a:t>Digital Britain 2.</a:t>
            </a:r>
            <a:endParaRPr lang="en-GB" sz="1400" i="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13" y="260648"/>
            <a:ext cx="5864050" cy="6340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570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88224" y="4365104"/>
            <a:ext cx="2425496" cy="523220"/>
          </a:xfrm>
          <a:prstGeom prst="rect">
            <a:avLst/>
          </a:prstGeom>
        </p:spPr>
        <p:txBody>
          <a:bodyPr wrap="square">
            <a:spAutoFit/>
          </a:bodyPr>
          <a:lstStyle/>
          <a:p>
            <a:r>
              <a:rPr lang="en-GB" sz="1400" dirty="0" smtClean="0">
                <a:solidFill>
                  <a:schemeClr val="bg1"/>
                </a:solidFill>
                <a:effectLst>
                  <a:outerShdw blurRad="38100" dist="38100" dir="2700000" algn="tl">
                    <a:srgbClr val="000000">
                      <a:alpha val="43137"/>
                    </a:srgbClr>
                  </a:outerShdw>
                </a:effectLst>
              </a:rPr>
              <a:t>Source: National Audit Office (2013). </a:t>
            </a:r>
            <a:r>
              <a:rPr lang="en-GB" sz="1400" i="1" dirty="0" smtClean="0">
                <a:solidFill>
                  <a:schemeClr val="bg1"/>
                </a:solidFill>
                <a:effectLst>
                  <a:outerShdw blurRad="38100" dist="38100" dir="2700000" algn="tl">
                    <a:srgbClr val="000000">
                      <a:alpha val="43137"/>
                    </a:srgbClr>
                  </a:outerShdw>
                </a:effectLst>
              </a:rPr>
              <a:t>Digital Britain 2.</a:t>
            </a:r>
            <a:endParaRPr lang="en-GB" sz="1400" i="1" dirty="0">
              <a:solidFill>
                <a:schemeClr val="bg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188640"/>
            <a:ext cx="5255079" cy="6372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499992" y="692696"/>
            <a:ext cx="151216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014962" y="692696"/>
            <a:ext cx="151216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3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319088"/>
            <a:ext cx="6677025"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283968" y="3717032"/>
            <a:ext cx="3240360" cy="288032"/>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388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for today</a:t>
            </a:r>
            <a:endParaRPr lang="en-GB" dirty="0"/>
          </a:p>
        </p:txBody>
      </p:sp>
      <p:sp>
        <p:nvSpPr>
          <p:cNvPr id="3" name="Content Placeholder 2"/>
          <p:cNvSpPr>
            <a:spLocks noGrp="1"/>
          </p:cNvSpPr>
          <p:nvPr>
            <p:ph sz="quarter" idx="1"/>
          </p:nvPr>
        </p:nvSpPr>
        <p:spPr/>
        <p:txBody>
          <a:bodyPr/>
          <a:lstStyle/>
          <a:p>
            <a:pPr marL="514350" indent="-514350">
              <a:buFont typeface="+mj-lt"/>
              <a:buAutoNum type="arabicPeriod"/>
            </a:pPr>
            <a:r>
              <a:rPr lang="en-GB" dirty="0" smtClean="0"/>
              <a:t>The context and relevance of e-government </a:t>
            </a:r>
            <a:r>
              <a:rPr lang="en-GB" dirty="0" smtClean="0"/>
              <a:t>to the study of </a:t>
            </a:r>
            <a:r>
              <a:rPr lang="en-GB" dirty="0" smtClean="0"/>
              <a:t>public policy.</a:t>
            </a:r>
          </a:p>
          <a:p>
            <a:pPr marL="514350" indent="-514350">
              <a:buFont typeface="+mj-lt"/>
              <a:buAutoNum type="arabicPeriod"/>
            </a:pPr>
            <a:r>
              <a:rPr lang="en-GB" dirty="0" smtClean="0"/>
              <a:t>Theoretical perspectives on e-government. </a:t>
            </a:r>
          </a:p>
          <a:p>
            <a:pPr marL="514350" indent="-514350">
              <a:buFont typeface="+mj-lt"/>
              <a:buAutoNum type="arabicPeriod"/>
            </a:pPr>
            <a:r>
              <a:rPr lang="en-GB" dirty="0" smtClean="0"/>
              <a:t>Supplying e-government (at the centre and contracting out).</a:t>
            </a:r>
          </a:p>
          <a:p>
            <a:pPr marL="514350" indent="-514350">
              <a:buFont typeface="+mj-lt"/>
              <a:buAutoNum type="arabicPeriod"/>
            </a:pPr>
            <a:r>
              <a:rPr lang="en-GB" dirty="0" smtClean="0"/>
              <a:t>Causes and consequences of e-government. How does e-government transform the relationship between the state and citizens</a:t>
            </a:r>
            <a:r>
              <a:rPr lang="en-GB" dirty="0" smtClean="0"/>
              <a:t>?</a:t>
            </a:r>
          </a:p>
        </p:txBody>
      </p:sp>
    </p:spTree>
    <p:extLst>
      <p:ext uri="{BB962C8B-B14F-4D97-AF65-F5344CB8AC3E}">
        <p14:creationId xmlns:p14="http://schemas.microsoft.com/office/powerpoint/2010/main" val="6732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Citizen uptake</a:t>
            </a:r>
            <a:endParaRPr lang="en-GB" dirty="0"/>
          </a:p>
        </p:txBody>
      </p:sp>
      <p:sp>
        <p:nvSpPr>
          <p:cNvPr id="3" name="Content Placeholder 2"/>
          <p:cNvSpPr>
            <a:spLocks noGrp="1"/>
          </p:cNvSpPr>
          <p:nvPr>
            <p:ph sz="quarter" idx="1"/>
          </p:nvPr>
        </p:nvSpPr>
        <p:spPr/>
        <p:txBody>
          <a:bodyPr>
            <a:normAutofit/>
          </a:bodyPr>
          <a:lstStyle/>
          <a:p>
            <a:r>
              <a:rPr lang="en-GB" dirty="0" smtClean="0"/>
              <a:t>National Audit Office (2013) found: “Although </a:t>
            </a:r>
            <a:r>
              <a:rPr lang="en-GB" dirty="0"/>
              <a:t>the majority of people are online, in some cases this is not translating </a:t>
            </a:r>
            <a:r>
              <a:rPr lang="en-GB" dirty="0" smtClean="0"/>
              <a:t>into a </a:t>
            </a:r>
            <a:r>
              <a:rPr lang="en-GB" dirty="0"/>
              <a:t>consistently high uptake of online public </a:t>
            </a:r>
            <a:r>
              <a:rPr lang="en-GB" dirty="0" smtClean="0"/>
              <a:t>services”. Why? </a:t>
            </a:r>
          </a:p>
          <a:p>
            <a:r>
              <a:rPr lang="en-GB" dirty="0" smtClean="0"/>
              <a:t>Focus group research identified:</a:t>
            </a:r>
          </a:p>
          <a:p>
            <a:pPr lvl="1"/>
            <a:r>
              <a:rPr lang="en-GB" dirty="0"/>
              <a:t>u</a:t>
            </a:r>
            <a:r>
              <a:rPr lang="en-GB" dirty="0" smtClean="0"/>
              <a:t>ser concerns about ‘making a mistake’.</a:t>
            </a:r>
          </a:p>
          <a:p>
            <a:pPr lvl="1"/>
            <a:r>
              <a:rPr lang="en-GB" dirty="0" smtClean="0"/>
              <a:t>discouraged by warnings about false declarations.</a:t>
            </a:r>
          </a:p>
          <a:p>
            <a:pPr lvl="1"/>
            <a:r>
              <a:rPr lang="en-GB" dirty="0" smtClean="0"/>
              <a:t>desire for physical confirmation of transactions.</a:t>
            </a:r>
          </a:p>
          <a:p>
            <a:pPr lvl="1"/>
            <a:r>
              <a:rPr lang="en-GB" dirty="0" smtClean="0"/>
              <a:t>negative media coverage about government (e.g. data loss incidents)</a:t>
            </a:r>
            <a:endParaRPr lang="en-GB" dirty="0"/>
          </a:p>
        </p:txBody>
      </p:sp>
    </p:spTree>
    <p:extLst>
      <p:ext uri="{BB962C8B-B14F-4D97-AF65-F5344CB8AC3E}">
        <p14:creationId xmlns:p14="http://schemas.microsoft.com/office/powerpoint/2010/main" val="175370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Citizen </a:t>
            </a:r>
            <a:r>
              <a:rPr lang="en-GB" dirty="0"/>
              <a:t>u</a:t>
            </a:r>
            <a:r>
              <a:rPr lang="en-GB" dirty="0" smtClean="0"/>
              <a:t>ptake</a:t>
            </a:r>
            <a:endParaRPr lang="en-GB" dirty="0"/>
          </a:p>
        </p:txBody>
      </p:sp>
      <p:sp>
        <p:nvSpPr>
          <p:cNvPr id="3" name="Content Placeholder 2"/>
          <p:cNvSpPr>
            <a:spLocks noGrp="1"/>
          </p:cNvSpPr>
          <p:nvPr>
            <p:ph sz="quarter" idx="1"/>
          </p:nvPr>
        </p:nvSpPr>
        <p:spPr/>
        <p:txBody>
          <a:bodyPr>
            <a:normAutofit/>
          </a:bodyPr>
          <a:lstStyle/>
          <a:p>
            <a:r>
              <a:rPr lang="en-GB" dirty="0" smtClean="0"/>
              <a:t>Dangers of ‘digital by default’ and the removal of choice.</a:t>
            </a:r>
          </a:p>
          <a:p>
            <a:r>
              <a:rPr lang="en-GB" dirty="0" smtClean="0"/>
              <a:t>Problem of internet access for the vulnerable (older, disabled and lower income groups), who also tend to rely most on public services, and often prefer/need face-to-face contact.</a:t>
            </a:r>
          </a:p>
          <a:p>
            <a:r>
              <a:rPr lang="en-GB" dirty="0"/>
              <a:t>Social inclusion and </a:t>
            </a:r>
            <a:r>
              <a:rPr lang="en-GB" dirty="0" smtClean="0"/>
              <a:t>inequality: divergence in experience </a:t>
            </a:r>
            <a:r>
              <a:rPr lang="en-GB" dirty="0"/>
              <a:t>between the information ‘haves’ and ‘have </a:t>
            </a:r>
            <a:r>
              <a:rPr lang="en-GB" dirty="0" err="1"/>
              <a:t>nots</a:t>
            </a:r>
            <a:r>
              <a:rPr lang="en-GB" dirty="0"/>
              <a:t>’.</a:t>
            </a:r>
          </a:p>
          <a:p>
            <a:endParaRPr lang="en-GB" dirty="0"/>
          </a:p>
        </p:txBody>
      </p:sp>
    </p:spTree>
    <p:extLst>
      <p:ext uri="{BB962C8B-B14F-4D97-AF65-F5344CB8AC3E}">
        <p14:creationId xmlns:p14="http://schemas.microsoft.com/office/powerpoint/2010/main" val="135561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Crowdsourcing and e-participation</a:t>
            </a:r>
            <a:endParaRPr lang="en-GB" dirty="0"/>
          </a:p>
        </p:txBody>
      </p:sp>
      <p:sp>
        <p:nvSpPr>
          <p:cNvPr id="3" name="Content Placeholder 2"/>
          <p:cNvSpPr>
            <a:spLocks noGrp="1"/>
          </p:cNvSpPr>
          <p:nvPr>
            <p:ph sz="quarter" idx="1"/>
          </p:nvPr>
        </p:nvSpPr>
        <p:spPr/>
        <p:txBody>
          <a:bodyPr>
            <a:normAutofit/>
          </a:bodyPr>
          <a:lstStyle/>
          <a:p>
            <a:r>
              <a:rPr lang="en-GB" dirty="0" smtClean="0"/>
              <a:t>The shift to e-government has been linked to various experiments in e-participation, either tightly or loosely controlled by the centre (or not at all!). </a:t>
            </a:r>
          </a:p>
          <a:p>
            <a:r>
              <a:rPr lang="en-GB" dirty="0" smtClean="0"/>
              <a:t>For example:</a:t>
            </a:r>
          </a:p>
          <a:p>
            <a:pPr lvl="1"/>
            <a:r>
              <a:rPr lang="en-GB" dirty="0"/>
              <a:t>e-petitions: 10 Downing </a:t>
            </a:r>
            <a:r>
              <a:rPr lang="en-GB" dirty="0" smtClean="0"/>
              <a:t>Street initiative.</a:t>
            </a:r>
          </a:p>
          <a:p>
            <a:pPr lvl="1"/>
            <a:r>
              <a:rPr lang="en-GB" dirty="0" smtClean="0"/>
              <a:t>crowdsourcing: </a:t>
            </a:r>
            <a:r>
              <a:rPr lang="en-GB" i="1" dirty="0" smtClean="0"/>
              <a:t>Guardian</a:t>
            </a:r>
            <a:r>
              <a:rPr lang="en-GB" dirty="0" smtClean="0"/>
              <a:t> investigations into MP’s expenses (470,000 pages </a:t>
            </a:r>
            <a:r>
              <a:rPr lang="en-GB" dirty="0"/>
              <a:t>of documents </a:t>
            </a:r>
            <a:r>
              <a:rPr lang="en-GB" dirty="0" smtClean="0"/>
              <a:t>published </a:t>
            </a:r>
            <a:r>
              <a:rPr lang="en-GB" dirty="0"/>
              <a:t>by Parliament</a:t>
            </a:r>
            <a:r>
              <a:rPr lang="en-GB" dirty="0" smtClean="0"/>
              <a:t>) and the NHS contracting platform.</a:t>
            </a:r>
          </a:p>
          <a:p>
            <a:pPr lvl="1"/>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300696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r>
              <a:rPr lang="en-GB" dirty="0" err="1" smtClean="0"/>
              <a:t>Californication</a:t>
            </a:r>
            <a:r>
              <a:rPr lang="en-GB" dirty="0" smtClean="0"/>
              <a:t>’ of government</a:t>
            </a:r>
            <a:endParaRPr lang="en-GB" dirty="0"/>
          </a:p>
        </p:txBody>
      </p:sp>
      <p:sp>
        <p:nvSpPr>
          <p:cNvPr id="3" name="Content Placeholder 2"/>
          <p:cNvSpPr>
            <a:spLocks noGrp="1"/>
          </p:cNvSpPr>
          <p:nvPr>
            <p:ph sz="quarter" idx="1"/>
          </p:nvPr>
        </p:nvSpPr>
        <p:spPr/>
        <p:txBody>
          <a:bodyPr>
            <a:normAutofit/>
          </a:bodyPr>
          <a:lstStyle/>
          <a:p>
            <a:r>
              <a:rPr lang="en-GB" dirty="0" smtClean="0"/>
              <a:t>Lodge and </a:t>
            </a:r>
            <a:r>
              <a:rPr lang="en-GB" dirty="0" err="1" smtClean="0"/>
              <a:t>Wegrich</a:t>
            </a:r>
            <a:r>
              <a:rPr lang="en-GB" dirty="0" smtClean="0"/>
              <a:t> (2012) challenge claims about transformative power of e-government; considering ‘crowdsourcing’ as a consultative device (decentralization, wisdom of crowds).</a:t>
            </a:r>
          </a:p>
          <a:p>
            <a:pPr lvl="1"/>
            <a:r>
              <a:rPr lang="en-GB" dirty="0" smtClean="0"/>
              <a:t>Case of the UK government’s ‘red tape challenge’ (remember our seminar?).</a:t>
            </a:r>
          </a:p>
          <a:p>
            <a:pPr lvl="1"/>
            <a:r>
              <a:rPr lang="en-GB" dirty="0" smtClean="0"/>
              <a:t>Supposed to open up policy to an army of third party checkers – to deliberate and monitor.</a:t>
            </a:r>
          </a:p>
          <a:p>
            <a:pPr lvl="1"/>
            <a:r>
              <a:rPr lang="en-GB" dirty="0" smtClean="0"/>
              <a:t>But, no evidence it encouraged deliberation. No smart mob out there seeking to reduce regulation.</a:t>
            </a:r>
          </a:p>
          <a:p>
            <a:endParaRPr lang="en-GB" dirty="0"/>
          </a:p>
        </p:txBody>
      </p:sp>
    </p:spTree>
    <p:extLst>
      <p:ext uri="{BB962C8B-B14F-4D97-AF65-F5344CB8AC3E}">
        <p14:creationId xmlns:p14="http://schemas.microsoft.com/office/powerpoint/2010/main" val="220512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data</a:t>
            </a:r>
            <a:endParaRPr lang="en-GB" dirty="0"/>
          </a:p>
        </p:txBody>
      </p:sp>
      <p:sp>
        <p:nvSpPr>
          <p:cNvPr id="3" name="Content Placeholder 2"/>
          <p:cNvSpPr>
            <a:spLocks noGrp="1"/>
          </p:cNvSpPr>
          <p:nvPr>
            <p:ph sz="quarter" idx="1"/>
          </p:nvPr>
        </p:nvSpPr>
        <p:spPr/>
        <p:txBody>
          <a:bodyPr>
            <a:normAutofit/>
          </a:bodyPr>
          <a:lstStyle/>
          <a:p>
            <a:r>
              <a:rPr lang="en-GB" dirty="0" smtClean="0"/>
              <a:t>‘Open data’ is a new and important dimension of e-government.</a:t>
            </a:r>
          </a:p>
          <a:p>
            <a:r>
              <a:rPr lang="en-GB" dirty="0" smtClean="0"/>
              <a:t>Based on the principle that data should be free to use and republish: ‘empower citizens, foster innovation and reform public services’ (</a:t>
            </a:r>
            <a:r>
              <a:rPr lang="en-GB" i="1" dirty="0" smtClean="0"/>
              <a:t>Open Data White Paper </a:t>
            </a:r>
            <a:r>
              <a:rPr lang="en-GB" dirty="0" smtClean="0"/>
              <a:t>2012). </a:t>
            </a:r>
          </a:p>
          <a:p>
            <a:r>
              <a:rPr lang="en-GB" dirty="0" smtClean="0"/>
              <a:t>Interested in transparency, and building trust in public data, plus a </a:t>
            </a:r>
            <a:r>
              <a:rPr lang="en-GB" dirty="0"/>
              <a:t>f</a:t>
            </a:r>
            <a:r>
              <a:rPr lang="en-GB" dirty="0" smtClean="0"/>
              <a:t>ocus on linking data and open/standard formats.</a:t>
            </a:r>
          </a:p>
          <a:p>
            <a:pPr lvl="1"/>
            <a:endParaRPr lang="en-GB" dirty="0" smtClean="0"/>
          </a:p>
          <a:p>
            <a:endParaRPr lang="en-GB" dirty="0"/>
          </a:p>
        </p:txBody>
      </p:sp>
    </p:spTree>
    <p:extLst>
      <p:ext uri="{BB962C8B-B14F-4D97-AF65-F5344CB8AC3E}">
        <p14:creationId xmlns:p14="http://schemas.microsoft.com/office/powerpoint/2010/main" val="152643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data</a:t>
            </a:r>
            <a:endParaRPr lang="en-GB" dirty="0"/>
          </a:p>
        </p:txBody>
      </p:sp>
      <p:sp>
        <p:nvSpPr>
          <p:cNvPr id="3" name="Content Placeholder 2"/>
          <p:cNvSpPr>
            <a:spLocks noGrp="1"/>
          </p:cNvSpPr>
          <p:nvPr>
            <p:ph sz="quarter" idx="1"/>
          </p:nvPr>
        </p:nvSpPr>
        <p:spPr/>
        <p:txBody>
          <a:bodyPr>
            <a:normAutofit/>
          </a:bodyPr>
          <a:lstStyle/>
          <a:p>
            <a:r>
              <a:rPr lang="en-GB" dirty="0" smtClean="0"/>
              <a:t>Examples:</a:t>
            </a:r>
          </a:p>
          <a:p>
            <a:pPr lvl="1"/>
            <a:r>
              <a:rPr lang="en-GB" dirty="0" smtClean="0"/>
              <a:t>Ordnance survey (maps made publicly available).</a:t>
            </a:r>
          </a:p>
          <a:p>
            <a:pPr lvl="1"/>
            <a:r>
              <a:rPr lang="en-GB" dirty="0" smtClean="0"/>
              <a:t>‘COINS’ (</a:t>
            </a:r>
            <a:r>
              <a:rPr lang="en-GB" dirty="0"/>
              <a:t>Combined Online Information </a:t>
            </a:r>
            <a:r>
              <a:rPr lang="en-GB" dirty="0" smtClean="0"/>
              <a:t>System, the database of UK government expenditure).</a:t>
            </a:r>
          </a:p>
          <a:p>
            <a:pPr lvl="1"/>
            <a:r>
              <a:rPr lang="en-GB" dirty="0" smtClean="0"/>
              <a:t>Street-level crime data (apps built using data).</a:t>
            </a:r>
            <a:endParaRPr lang="en-GB" dirty="0"/>
          </a:p>
          <a:p>
            <a:r>
              <a:rPr lang="en-GB" dirty="0" smtClean="0"/>
              <a:t>But, few ‘democratic intermediaries’ have sprung up. </a:t>
            </a:r>
            <a:r>
              <a:rPr lang="en-GB" dirty="0"/>
              <a:t>Too much </a:t>
            </a:r>
            <a:r>
              <a:rPr lang="en-GB" dirty="0" smtClean="0"/>
              <a:t>resources or expertise </a:t>
            </a:r>
            <a:r>
              <a:rPr lang="en-GB" dirty="0"/>
              <a:t>required</a:t>
            </a:r>
            <a:r>
              <a:rPr lang="en-GB" dirty="0" smtClean="0"/>
              <a:t>? Much open data is geared towards business (e.g. Ordnance Survey maps) or the media.</a:t>
            </a:r>
            <a:endParaRPr lang="en-GB" dirty="0"/>
          </a:p>
          <a:p>
            <a:endParaRPr lang="en-GB" dirty="0"/>
          </a:p>
        </p:txBody>
      </p:sp>
    </p:spTree>
    <p:extLst>
      <p:ext uri="{BB962C8B-B14F-4D97-AF65-F5344CB8AC3E}">
        <p14:creationId xmlns:p14="http://schemas.microsoft.com/office/powerpoint/2010/main" val="263283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556792"/>
            <a:ext cx="26765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708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a:t>
            </a:r>
            <a:endParaRPr lang="en-GB" dirty="0"/>
          </a:p>
        </p:txBody>
      </p:sp>
      <p:sp>
        <p:nvSpPr>
          <p:cNvPr id="3" name="Content Placeholder 2"/>
          <p:cNvSpPr>
            <a:spLocks noGrp="1"/>
          </p:cNvSpPr>
          <p:nvPr>
            <p:ph sz="quarter" idx="1"/>
          </p:nvPr>
        </p:nvSpPr>
        <p:spPr/>
        <p:txBody>
          <a:bodyPr>
            <a:normAutofit/>
          </a:bodyPr>
          <a:lstStyle/>
          <a:p>
            <a:r>
              <a:rPr lang="en-GB" dirty="0" smtClean="0"/>
              <a:t>Conflicting tales of e-government </a:t>
            </a:r>
            <a:r>
              <a:rPr lang="en-GB" dirty="0"/>
              <a:t>and change in the relationship between </a:t>
            </a:r>
            <a:r>
              <a:rPr lang="en-GB" dirty="0" smtClean="0"/>
              <a:t>state </a:t>
            </a:r>
            <a:r>
              <a:rPr lang="en-GB" dirty="0"/>
              <a:t>and </a:t>
            </a:r>
            <a:r>
              <a:rPr lang="en-GB" dirty="0" smtClean="0"/>
              <a:t>citizen. </a:t>
            </a:r>
          </a:p>
          <a:p>
            <a:r>
              <a:rPr lang="en-GB" dirty="0" smtClean="0"/>
              <a:t>Story #1: digital governance a fundamental transformation of policy delivery and user experience.</a:t>
            </a:r>
          </a:p>
          <a:p>
            <a:r>
              <a:rPr lang="en-GB" dirty="0" smtClean="0"/>
              <a:t>Story #2: nothing new under the sun: digital divides map onto existing inequalities, users self-select, interest groups migrate into new arenas of decision-making.</a:t>
            </a:r>
            <a:endParaRPr lang="en-GB" dirty="0"/>
          </a:p>
        </p:txBody>
      </p:sp>
    </p:spTree>
    <p:extLst>
      <p:ext uri="{BB962C8B-B14F-4D97-AF65-F5344CB8AC3E}">
        <p14:creationId xmlns:p14="http://schemas.microsoft.com/office/powerpoint/2010/main" val="18805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
          </p:nvPr>
        </p:nvSpPr>
        <p:spPr/>
        <p:txBody>
          <a:bodyPr/>
          <a:lstStyle/>
          <a:p>
            <a:r>
              <a:rPr lang="en-GB" dirty="0" smtClean="0"/>
              <a:t>How did citizens interact with government fifty years ago?</a:t>
            </a:r>
          </a:p>
        </p:txBody>
      </p:sp>
    </p:spTree>
    <p:extLst>
      <p:ext uri="{BB962C8B-B14F-4D97-AF65-F5344CB8AC3E}">
        <p14:creationId xmlns:p14="http://schemas.microsoft.com/office/powerpoint/2010/main" val="1330085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smtClean="0"/>
              <a:t>How do citizens interact with government today?</a:t>
            </a:r>
            <a:endParaRPr lang="en-GB" dirty="0"/>
          </a:p>
        </p:txBody>
      </p:sp>
    </p:spTree>
    <p:extLst>
      <p:ext uri="{BB962C8B-B14F-4D97-AF65-F5344CB8AC3E}">
        <p14:creationId xmlns:p14="http://schemas.microsoft.com/office/powerpoint/2010/main" val="2067239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lstStyle/>
          <a:p>
            <a:pPr marL="0" indent="0">
              <a:buNone/>
            </a:pPr>
            <a:endParaRPr lang="en-GB"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47" y="1196753"/>
            <a:ext cx="3571597" cy="4464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1201863"/>
            <a:ext cx="4763654" cy="2678248"/>
          </a:xfrm>
          <a:prstGeom prst="rect">
            <a:avLst/>
          </a:prstGeom>
        </p:spPr>
      </p:pic>
    </p:spTree>
    <p:extLst>
      <p:ext uri="{BB962C8B-B14F-4D97-AF65-F5344CB8AC3E}">
        <p14:creationId xmlns:p14="http://schemas.microsoft.com/office/powerpoint/2010/main" val="28919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e-government</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“Put </a:t>
            </a:r>
            <a:r>
              <a:rPr lang="en-GB" dirty="0"/>
              <a:t>simply, electronic government must be those structures with an electronic element – government which uses information technology or ‘computers’ as well as people</a:t>
            </a:r>
            <a:r>
              <a:rPr lang="en-GB" dirty="0" smtClean="0"/>
              <a:t>.” (</a:t>
            </a:r>
            <a:r>
              <a:rPr lang="en-GB" dirty="0" err="1" smtClean="0"/>
              <a:t>Margetts</a:t>
            </a:r>
            <a:r>
              <a:rPr lang="en-GB" dirty="0" smtClean="0"/>
              <a:t> 2003).</a:t>
            </a:r>
          </a:p>
          <a:p>
            <a:r>
              <a:rPr lang="en-GB" dirty="0" smtClean="0"/>
              <a:t>Digital era governance: reintegration of </a:t>
            </a:r>
            <a:r>
              <a:rPr lang="en-GB" dirty="0"/>
              <a:t>functions into the governmental sphere, adopting </a:t>
            </a:r>
            <a:r>
              <a:rPr lang="en-GB" dirty="0" smtClean="0"/>
              <a:t>‘holistic’ </a:t>
            </a:r>
            <a:r>
              <a:rPr lang="en-GB" dirty="0"/>
              <a:t>and </a:t>
            </a:r>
            <a:r>
              <a:rPr lang="en-GB" dirty="0" smtClean="0"/>
              <a:t>‘needs-oriented’ </a:t>
            </a:r>
            <a:r>
              <a:rPr lang="en-GB" dirty="0"/>
              <a:t>structures, and </a:t>
            </a:r>
            <a:r>
              <a:rPr lang="en-GB" dirty="0" smtClean="0"/>
              <a:t>increasing </a:t>
            </a:r>
            <a:r>
              <a:rPr lang="en-GB" dirty="0"/>
              <a:t>digitalization of administrative </a:t>
            </a:r>
            <a:r>
              <a:rPr lang="en-GB" dirty="0" smtClean="0"/>
              <a:t>processes – claims that it has replaced NPM (Dunleavy et al. 2006</a:t>
            </a:r>
            <a:r>
              <a:rPr lang="en-GB" dirty="0" smtClean="0"/>
              <a:t>).</a:t>
            </a:r>
          </a:p>
          <a:p>
            <a:pPr lvl="1"/>
            <a:r>
              <a:rPr lang="en-GB" dirty="0" smtClean="0"/>
              <a:t>‘New Public Management’ (NPM) refers to a wave of reforms observed in advanced democracies sinc</a:t>
            </a:r>
            <a:r>
              <a:rPr lang="en-GB" dirty="0" smtClean="0"/>
              <a:t>e the 1980s: promoting competition, efficiency, markets and functional disaggregation of government units.</a:t>
            </a:r>
            <a:endParaRPr lang="en-GB" dirty="0"/>
          </a:p>
        </p:txBody>
      </p:sp>
    </p:spTree>
    <p:extLst>
      <p:ext uri="{BB962C8B-B14F-4D97-AF65-F5344CB8AC3E}">
        <p14:creationId xmlns:p14="http://schemas.microsoft.com/office/powerpoint/2010/main" val="265182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Content Placeholder 2"/>
          <p:cNvSpPr>
            <a:spLocks noGrp="1"/>
          </p:cNvSpPr>
          <p:nvPr>
            <p:ph sz="quarter" idx="1"/>
          </p:nvPr>
        </p:nvSpPr>
        <p:spPr/>
        <p:txBody>
          <a:bodyPr>
            <a:normAutofit/>
          </a:bodyPr>
          <a:lstStyle/>
          <a:p>
            <a:r>
              <a:rPr lang="en-US" dirty="0"/>
              <a:t>Concept of e-government </a:t>
            </a:r>
            <a:r>
              <a:rPr lang="en-US" dirty="0" smtClean="0"/>
              <a:t>emerged early 1990s.</a:t>
            </a:r>
            <a:endParaRPr lang="en-US" dirty="0"/>
          </a:p>
          <a:p>
            <a:r>
              <a:rPr lang="en-US" dirty="0" smtClean="0"/>
              <a:t>Traditional government </a:t>
            </a:r>
            <a:r>
              <a:rPr lang="en-US" dirty="0"/>
              <a:t>is </a:t>
            </a:r>
            <a:r>
              <a:rPr lang="en-US" dirty="0" smtClean="0"/>
              <a:t>fixed and </a:t>
            </a:r>
            <a:r>
              <a:rPr lang="en-US" dirty="0" smtClean="0"/>
              <a:t>hierarchical (i.e. rule-governed bureaucracies), </a:t>
            </a:r>
            <a:r>
              <a:rPr lang="en-US" dirty="0" smtClean="0"/>
              <a:t>the Internet </a:t>
            </a:r>
            <a:r>
              <a:rPr lang="en-US" dirty="0"/>
              <a:t>is </a:t>
            </a:r>
            <a:r>
              <a:rPr lang="en-US" dirty="0" smtClean="0"/>
              <a:t>dynamic, flat </a:t>
            </a:r>
            <a:r>
              <a:rPr lang="en-US" dirty="0"/>
              <a:t>and </a:t>
            </a:r>
            <a:r>
              <a:rPr lang="en-US" dirty="0" smtClean="0"/>
              <a:t>unregulated/ungovernable (?).</a:t>
            </a:r>
            <a:endParaRPr lang="en-US" dirty="0" smtClean="0"/>
          </a:p>
          <a:p>
            <a:r>
              <a:rPr lang="en-US" dirty="0" smtClean="0"/>
              <a:t>E-government offers </a:t>
            </a:r>
            <a:r>
              <a:rPr lang="en-US" dirty="0" smtClean="0"/>
              <a:t>a change to </a:t>
            </a:r>
            <a:r>
              <a:rPr lang="en-US" dirty="0" smtClean="0"/>
              <a:t>both ‘back </a:t>
            </a:r>
            <a:r>
              <a:rPr lang="en-US" dirty="0" smtClean="0"/>
              <a:t>office’ (administration) and ‘front-end’ (user, service) functions.</a:t>
            </a:r>
            <a:endParaRPr lang="en-US" dirty="0"/>
          </a:p>
          <a:p>
            <a:r>
              <a:rPr lang="en-US" dirty="0" smtClean="0"/>
              <a:t>In theory, </a:t>
            </a:r>
            <a:r>
              <a:rPr lang="en-US" dirty="0" smtClean="0"/>
              <a:t>the Internet </a:t>
            </a:r>
            <a:r>
              <a:rPr lang="en-US" dirty="0"/>
              <a:t>brings more transparency and </a:t>
            </a:r>
            <a:r>
              <a:rPr lang="en-US" dirty="0" smtClean="0"/>
              <a:t>faster, better, more responsive public </a:t>
            </a:r>
            <a:r>
              <a:rPr lang="en-US" dirty="0" smtClean="0"/>
              <a:t>services</a:t>
            </a:r>
            <a:r>
              <a:rPr lang="en-US" dirty="0"/>
              <a:t> </a:t>
            </a:r>
            <a:r>
              <a:rPr lang="en-US" dirty="0" smtClean="0"/>
              <a:t>– gives information/power/voice to citizens.</a:t>
            </a:r>
            <a:endParaRPr lang="en-US" dirty="0" smtClean="0"/>
          </a:p>
          <a:p>
            <a:r>
              <a:rPr lang="en-US" dirty="0" smtClean="0"/>
              <a:t>Promises (sic.) a technological solution to pressures on governments to reduce costs and workforce. But</a:t>
            </a:r>
            <a:r>
              <a:rPr lang="en-US" dirty="0" smtClean="0"/>
              <a:t>…? </a:t>
            </a:r>
            <a:endParaRPr lang="en-US" dirty="0" smtClean="0"/>
          </a:p>
          <a:p>
            <a:endParaRPr lang="en-US" dirty="0"/>
          </a:p>
          <a:p>
            <a:endParaRPr lang="en-GB" dirty="0"/>
          </a:p>
        </p:txBody>
      </p:sp>
    </p:spTree>
    <p:extLst>
      <p:ext uri="{BB962C8B-B14F-4D97-AF65-F5344CB8AC3E}">
        <p14:creationId xmlns:p14="http://schemas.microsoft.com/office/powerpoint/2010/main" val="356596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369</TotalTime>
  <Words>3457</Words>
  <Application>Microsoft Office PowerPoint</Application>
  <PresentationFormat>On-screen Show (4:3)</PresentationFormat>
  <Paragraphs>269</Paragraphs>
  <Slides>47</Slides>
  <Notes>18</Notes>
  <HiddenSlides>2</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Origin</vt:lpstr>
      <vt:lpstr>e-Government: perspectives from public policy</vt:lpstr>
      <vt:lpstr>What is public policy?</vt:lpstr>
      <vt:lpstr>Why care about e-government?</vt:lpstr>
      <vt:lpstr>Outline for today</vt:lpstr>
      <vt:lpstr>PowerPoint Presentation</vt:lpstr>
      <vt:lpstr>PowerPoint Presentation</vt:lpstr>
      <vt:lpstr>PowerPoint Presentation</vt:lpstr>
      <vt:lpstr>Defining e-government</vt:lpstr>
      <vt:lpstr>Context</vt:lpstr>
      <vt:lpstr>Theoretical perspectives</vt:lpstr>
      <vt:lpstr>Theoretical perspectives</vt:lpstr>
      <vt:lpstr>Theoretical perspectives</vt:lpstr>
      <vt:lpstr>Relationship to public policy</vt:lpstr>
      <vt:lpstr>The tools of e-government</vt:lpstr>
      <vt:lpstr>Supplying e-government:  government from the centre</vt:lpstr>
      <vt:lpstr>Supplying e-government:  government from the centre</vt:lpstr>
      <vt:lpstr>Supplying e-government:  government under contract</vt:lpstr>
      <vt:lpstr>Consequences</vt:lpstr>
      <vt:lpstr>Consequences</vt:lpstr>
      <vt:lpstr>Failure of the FiReControl project</vt:lpstr>
      <vt:lpstr>The National Programme for IT in the NHS</vt:lpstr>
      <vt:lpstr>Future trends</vt:lpstr>
      <vt:lpstr>Future dangers</vt:lpstr>
      <vt:lpstr>So what?</vt:lpstr>
      <vt:lpstr>References</vt:lpstr>
      <vt:lpstr>Further notes on e-government and its consequences</vt:lpstr>
      <vt:lpstr>Outline </vt:lpstr>
      <vt:lpstr>Digital era governance</vt:lpstr>
      <vt:lpstr>Two strands of e-governance</vt:lpstr>
      <vt:lpstr>The quality of e-government</vt:lpstr>
      <vt:lpstr>UN’s index of e-government</vt:lpstr>
      <vt:lpstr>Global inequalities</vt:lpstr>
      <vt:lpstr>e-participation index</vt:lpstr>
      <vt:lpstr>e-consultation tools</vt:lpstr>
      <vt:lpstr>The quality of e-government</vt:lpstr>
      <vt:lpstr>PowerPoint Presentation</vt:lpstr>
      <vt:lpstr>PowerPoint Presentation</vt:lpstr>
      <vt:lpstr>PowerPoint Presentation</vt:lpstr>
      <vt:lpstr>PowerPoint Presentation</vt:lpstr>
      <vt:lpstr>Citizen uptake</vt:lpstr>
      <vt:lpstr>Citizen uptake</vt:lpstr>
      <vt:lpstr>Crowdsourcing and e-participation</vt:lpstr>
      <vt:lpstr>‘Californication’ of government</vt:lpstr>
      <vt:lpstr>Open data</vt:lpstr>
      <vt:lpstr>Open data</vt:lpstr>
      <vt:lpstr>PowerPoint Presentation</vt:lpstr>
      <vt:lpstr>So what?</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dc:creator>
  <cp:lastModifiedBy>Will</cp:lastModifiedBy>
  <cp:revision>13</cp:revision>
  <dcterms:created xsi:type="dcterms:W3CDTF">2013-11-17T22:54:36Z</dcterms:created>
  <dcterms:modified xsi:type="dcterms:W3CDTF">2013-11-18T15:52:32Z</dcterms:modified>
</cp:coreProperties>
</file>