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8" r:id="rId3"/>
  </p:sldMasterIdLst>
  <p:notesMasterIdLst>
    <p:notesMasterId r:id="rId70"/>
  </p:notesMasterIdLst>
  <p:handoutMasterIdLst>
    <p:handoutMasterId r:id="rId71"/>
  </p:handoutMasterIdLst>
  <p:sldIdLst>
    <p:sldId id="328" r:id="rId4"/>
    <p:sldId id="329" r:id="rId5"/>
    <p:sldId id="299" r:id="rId6"/>
    <p:sldId id="273" r:id="rId7"/>
    <p:sldId id="302" r:id="rId8"/>
    <p:sldId id="303" r:id="rId9"/>
    <p:sldId id="304" r:id="rId10"/>
    <p:sldId id="305" r:id="rId11"/>
    <p:sldId id="306" r:id="rId12"/>
    <p:sldId id="332" r:id="rId13"/>
    <p:sldId id="340" r:id="rId14"/>
    <p:sldId id="336" r:id="rId15"/>
    <p:sldId id="341" r:id="rId16"/>
    <p:sldId id="337" r:id="rId17"/>
    <p:sldId id="338" r:id="rId18"/>
    <p:sldId id="339" r:id="rId19"/>
    <p:sldId id="308" r:id="rId20"/>
    <p:sldId id="309" r:id="rId21"/>
    <p:sldId id="310" r:id="rId22"/>
    <p:sldId id="311" r:id="rId23"/>
    <p:sldId id="323" r:id="rId24"/>
    <p:sldId id="324" r:id="rId25"/>
    <p:sldId id="325" r:id="rId26"/>
    <p:sldId id="326" r:id="rId27"/>
    <p:sldId id="327" r:id="rId28"/>
    <p:sldId id="275" r:id="rId29"/>
    <p:sldId id="315" r:id="rId30"/>
    <p:sldId id="292" r:id="rId31"/>
    <p:sldId id="279" r:id="rId32"/>
    <p:sldId id="281" r:id="rId33"/>
    <p:sldId id="293" r:id="rId34"/>
    <p:sldId id="283" r:id="rId35"/>
    <p:sldId id="294" r:id="rId36"/>
    <p:sldId id="297" r:id="rId37"/>
    <p:sldId id="295" r:id="rId38"/>
    <p:sldId id="282" r:id="rId39"/>
    <p:sldId id="296" r:id="rId40"/>
    <p:sldId id="284" r:id="rId41"/>
    <p:sldId id="313" r:id="rId42"/>
    <p:sldId id="316" r:id="rId43"/>
    <p:sldId id="301" r:id="rId44"/>
    <p:sldId id="317" r:id="rId45"/>
    <p:sldId id="319" r:id="rId46"/>
    <p:sldId id="285" r:id="rId47"/>
    <p:sldId id="286" r:id="rId48"/>
    <p:sldId id="287" r:id="rId49"/>
    <p:sldId id="288" r:id="rId50"/>
    <p:sldId id="289" r:id="rId51"/>
    <p:sldId id="335" r:id="rId52"/>
    <p:sldId id="331" r:id="rId53"/>
    <p:sldId id="300" r:id="rId54"/>
    <p:sldId id="333" r:id="rId55"/>
    <p:sldId id="334" r:id="rId56"/>
    <p:sldId id="320" r:id="rId57"/>
    <p:sldId id="321" r:id="rId58"/>
    <p:sldId id="322" r:id="rId59"/>
    <p:sldId id="290" r:id="rId60"/>
    <p:sldId id="330" r:id="rId61"/>
    <p:sldId id="291" r:id="rId62"/>
    <p:sldId id="271" r:id="rId63"/>
    <p:sldId id="259" r:id="rId64"/>
    <p:sldId id="298" r:id="rId65"/>
    <p:sldId id="264" r:id="rId66"/>
    <p:sldId id="262" r:id="rId67"/>
    <p:sldId id="260" r:id="rId68"/>
    <p:sldId id="26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41" autoAdjust="0"/>
  </p:normalViewPr>
  <p:slideViewPr>
    <p:cSldViewPr snapToGrid="0" snapToObjects="1">
      <p:cViewPr>
        <p:scale>
          <a:sx n="150" d="100"/>
          <a:sy n="150" d="100"/>
        </p:scale>
        <p:origin x="-1008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6EF7E-A19B-EF42-8D31-8CBD0EE8F9B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0AEABD-806A-0B42-A4F6-E1E31F2FA698}">
      <dgm:prSet phldrT="[Text]"/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0F16F13C-9181-5A4D-A7E1-81DE2302ACA6}" type="parTrans" cxnId="{892BA247-E302-3B4F-8649-6B99CD300D2D}">
      <dgm:prSet/>
      <dgm:spPr/>
      <dgm:t>
        <a:bodyPr/>
        <a:lstStyle/>
        <a:p>
          <a:endParaRPr lang="en-GB"/>
        </a:p>
      </dgm:t>
    </dgm:pt>
    <dgm:pt modelId="{120887B1-EFD3-8A43-9309-5512A4AC98BE}" type="sibTrans" cxnId="{892BA247-E302-3B4F-8649-6B99CD300D2D}">
      <dgm:prSet/>
      <dgm:spPr/>
      <dgm:t>
        <a:bodyPr/>
        <a:lstStyle/>
        <a:p>
          <a:endParaRPr lang="en-GB"/>
        </a:p>
      </dgm:t>
    </dgm:pt>
    <dgm:pt modelId="{263F798F-0CA0-8246-9F7E-60EEBDE01F6C}">
      <dgm:prSet phldrT="[Text]"/>
      <dgm:spPr/>
      <dgm:t>
        <a:bodyPr/>
        <a:lstStyle/>
        <a:p>
          <a:r>
            <a:rPr lang="en-GB" dirty="0" smtClean="0"/>
            <a:t>Collate</a:t>
          </a:r>
          <a:endParaRPr lang="en-GB" dirty="0"/>
        </a:p>
      </dgm:t>
    </dgm:pt>
    <dgm:pt modelId="{D4AAFA42-0562-DE4E-ACAC-6C455D37C759}" type="parTrans" cxnId="{B1C1A6F0-A020-1140-B84F-035F80A13C2F}">
      <dgm:prSet/>
      <dgm:spPr/>
      <dgm:t>
        <a:bodyPr/>
        <a:lstStyle/>
        <a:p>
          <a:endParaRPr lang="en-GB"/>
        </a:p>
      </dgm:t>
    </dgm:pt>
    <dgm:pt modelId="{77BF9522-3720-3A41-A50C-18C3E636DB6E}" type="sibTrans" cxnId="{B1C1A6F0-A020-1140-B84F-035F80A13C2F}">
      <dgm:prSet/>
      <dgm:spPr/>
      <dgm:t>
        <a:bodyPr/>
        <a:lstStyle/>
        <a:p>
          <a:endParaRPr lang="en-GB"/>
        </a:p>
      </dgm:t>
    </dgm:pt>
    <dgm:pt modelId="{8BF53FE5-472E-904C-AC8F-559FC586D9F6}">
      <dgm:prSet phldrT="[Text]"/>
      <dgm:spPr/>
      <dgm:t>
        <a:bodyPr/>
        <a:lstStyle/>
        <a:p>
          <a:r>
            <a:rPr lang="en-GB" dirty="0" smtClean="0"/>
            <a:t>Assemble</a:t>
          </a:r>
          <a:endParaRPr lang="en-GB" dirty="0"/>
        </a:p>
      </dgm:t>
    </dgm:pt>
    <dgm:pt modelId="{098AF56D-433B-234B-8B01-3F7423F6ABE2}" type="parTrans" cxnId="{F32A7334-CA5A-4D42-8269-3BED91B21AD7}">
      <dgm:prSet/>
      <dgm:spPr/>
      <dgm:t>
        <a:bodyPr/>
        <a:lstStyle/>
        <a:p>
          <a:endParaRPr lang="en-GB"/>
        </a:p>
      </dgm:t>
    </dgm:pt>
    <dgm:pt modelId="{E2CF2CBF-32E4-784A-986D-1F4A7B206916}" type="sibTrans" cxnId="{F32A7334-CA5A-4D42-8269-3BED91B21AD7}">
      <dgm:prSet/>
      <dgm:spPr/>
      <dgm:t>
        <a:bodyPr/>
        <a:lstStyle/>
        <a:p>
          <a:endParaRPr lang="en-GB"/>
        </a:p>
      </dgm:t>
    </dgm:pt>
    <dgm:pt modelId="{EE3303DE-ACD4-4B48-9636-D2B8B07B8CA8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1136066E-C973-6148-B9C0-3AA45D3F2E57}" type="parTrans" cxnId="{A8788923-1FEF-D940-B220-254403D02CE7}">
      <dgm:prSet/>
      <dgm:spPr/>
      <dgm:t>
        <a:bodyPr/>
        <a:lstStyle/>
        <a:p>
          <a:endParaRPr lang="en-GB"/>
        </a:p>
      </dgm:t>
    </dgm:pt>
    <dgm:pt modelId="{587CFA93-5D81-3144-BBC8-4C2E3F207596}" type="sibTrans" cxnId="{A8788923-1FEF-D940-B220-254403D02CE7}">
      <dgm:prSet/>
      <dgm:spPr/>
      <dgm:t>
        <a:bodyPr/>
        <a:lstStyle/>
        <a:p>
          <a:endParaRPr lang="en-GB"/>
        </a:p>
      </dgm:t>
    </dgm:pt>
    <dgm:pt modelId="{0DBD092A-7412-484B-8EC5-EE5F294445DD}">
      <dgm:prSet phldrT="[Text]"/>
      <dgm:spPr/>
      <dgm:t>
        <a:bodyPr/>
        <a:lstStyle/>
        <a:p>
          <a:r>
            <a:rPr lang="en-GB" dirty="0" smtClean="0"/>
            <a:t>Revise</a:t>
          </a:r>
          <a:endParaRPr lang="en-GB" dirty="0"/>
        </a:p>
      </dgm:t>
    </dgm:pt>
    <dgm:pt modelId="{567BBAB1-B406-F348-9776-99F7BA2605BD}" type="parTrans" cxnId="{80401843-193A-2E42-B390-F9A757FB27FE}">
      <dgm:prSet/>
      <dgm:spPr/>
      <dgm:t>
        <a:bodyPr/>
        <a:lstStyle/>
        <a:p>
          <a:endParaRPr lang="en-GB"/>
        </a:p>
      </dgm:t>
    </dgm:pt>
    <dgm:pt modelId="{450254F1-5946-114E-BF7E-7AD468F98930}" type="sibTrans" cxnId="{80401843-193A-2E42-B390-F9A757FB27FE}">
      <dgm:prSet/>
      <dgm:spPr/>
      <dgm:t>
        <a:bodyPr/>
        <a:lstStyle/>
        <a:p>
          <a:endParaRPr lang="en-GB"/>
        </a:p>
      </dgm:t>
    </dgm:pt>
    <dgm:pt modelId="{C8537C7A-C8BA-554E-A6AE-10E503541F69}">
      <dgm:prSet phldrT="[Text]"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AFAFD010-1FE8-874A-8F6E-A4676EE02766}" type="parTrans" cxnId="{E2D414F8-9DB7-E04D-A04E-632F9B062D23}">
      <dgm:prSet/>
      <dgm:spPr/>
      <dgm:t>
        <a:bodyPr/>
        <a:lstStyle/>
        <a:p>
          <a:endParaRPr lang="en-GB"/>
        </a:p>
      </dgm:t>
    </dgm:pt>
    <dgm:pt modelId="{8DEBA416-895F-384B-950D-2DD8EB992FC7}" type="sibTrans" cxnId="{E2D414F8-9DB7-E04D-A04E-632F9B062D23}">
      <dgm:prSet/>
      <dgm:spPr/>
      <dgm:t>
        <a:bodyPr/>
        <a:lstStyle/>
        <a:p>
          <a:endParaRPr lang="en-GB"/>
        </a:p>
      </dgm:t>
    </dgm:pt>
    <dgm:pt modelId="{E452E924-73C0-4E49-91C7-CB877BD964EC}" type="pres">
      <dgm:prSet presAssocID="{43E6EF7E-A19B-EF42-8D31-8CBD0EE8F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5F9233-9297-7243-8103-CFF7DF34188C}" type="pres">
      <dgm:prSet presAssocID="{9C0AEABD-806A-0B42-A4F6-E1E31F2FA698}" presName="dummy" presStyleCnt="0"/>
      <dgm:spPr/>
    </dgm:pt>
    <dgm:pt modelId="{689429A5-55EA-594D-9B1E-520F8E3CC527}" type="pres">
      <dgm:prSet presAssocID="{9C0AEABD-806A-0B42-A4F6-E1E31F2FA698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B30D54-592F-D849-94AC-D9201AB83A97}" type="pres">
      <dgm:prSet presAssocID="{120887B1-EFD3-8A43-9309-5512A4AC98BE}" presName="sibTrans" presStyleLbl="node1" presStyleIdx="0" presStyleCnt="6"/>
      <dgm:spPr/>
      <dgm:t>
        <a:bodyPr/>
        <a:lstStyle/>
        <a:p>
          <a:endParaRPr lang="en-GB"/>
        </a:p>
      </dgm:t>
    </dgm:pt>
    <dgm:pt modelId="{07A967D6-017D-D144-9E67-4252483359DC}" type="pres">
      <dgm:prSet presAssocID="{263F798F-0CA0-8246-9F7E-60EEBDE01F6C}" presName="dummy" presStyleCnt="0"/>
      <dgm:spPr/>
    </dgm:pt>
    <dgm:pt modelId="{ADB72F4F-F5CB-1049-8E06-21E7C9A64249}" type="pres">
      <dgm:prSet presAssocID="{263F798F-0CA0-8246-9F7E-60EEBDE01F6C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156D-FD7E-6241-8B76-7CF6E854FEB6}" type="pres">
      <dgm:prSet presAssocID="{77BF9522-3720-3A41-A50C-18C3E636DB6E}" presName="sibTrans" presStyleLbl="node1" presStyleIdx="1" presStyleCnt="6"/>
      <dgm:spPr/>
      <dgm:t>
        <a:bodyPr/>
        <a:lstStyle/>
        <a:p>
          <a:endParaRPr lang="en-GB"/>
        </a:p>
      </dgm:t>
    </dgm:pt>
    <dgm:pt modelId="{B31E311A-9D95-F143-99FF-7775218F0CF8}" type="pres">
      <dgm:prSet presAssocID="{8BF53FE5-472E-904C-AC8F-559FC586D9F6}" presName="dummy" presStyleCnt="0"/>
      <dgm:spPr/>
    </dgm:pt>
    <dgm:pt modelId="{C65E4F3D-2533-BF4F-AE1D-C016A252526D}" type="pres">
      <dgm:prSet presAssocID="{8BF53FE5-472E-904C-AC8F-559FC586D9F6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4F0CDF-FB8C-464B-A16F-7BD18EACCFC6}" type="pres">
      <dgm:prSet presAssocID="{E2CF2CBF-32E4-784A-986D-1F4A7B206916}" presName="sibTrans" presStyleLbl="node1" presStyleIdx="2" presStyleCnt="6"/>
      <dgm:spPr/>
      <dgm:t>
        <a:bodyPr/>
        <a:lstStyle/>
        <a:p>
          <a:endParaRPr lang="en-GB"/>
        </a:p>
      </dgm:t>
    </dgm:pt>
    <dgm:pt modelId="{9386BE4C-48CD-A044-91E1-942F244FD020}" type="pres">
      <dgm:prSet presAssocID="{EE3303DE-ACD4-4B48-9636-D2B8B07B8CA8}" presName="dummy" presStyleCnt="0"/>
      <dgm:spPr/>
    </dgm:pt>
    <dgm:pt modelId="{65BC7BEB-C30F-D44C-B1E2-2011A7BF028D}" type="pres">
      <dgm:prSet presAssocID="{EE3303DE-ACD4-4B48-9636-D2B8B07B8CA8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A293F7-5B70-6B4C-8E96-6EEEE99986AD}" type="pres">
      <dgm:prSet presAssocID="{587CFA93-5D81-3144-BBC8-4C2E3F207596}" presName="sibTrans" presStyleLbl="node1" presStyleIdx="3" presStyleCnt="6"/>
      <dgm:spPr/>
      <dgm:t>
        <a:bodyPr/>
        <a:lstStyle/>
        <a:p>
          <a:endParaRPr lang="en-GB"/>
        </a:p>
      </dgm:t>
    </dgm:pt>
    <dgm:pt modelId="{586127B7-2A53-064D-9AEA-A817B04387E2}" type="pres">
      <dgm:prSet presAssocID="{0DBD092A-7412-484B-8EC5-EE5F294445DD}" presName="dummy" presStyleCnt="0"/>
      <dgm:spPr/>
    </dgm:pt>
    <dgm:pt modelId="{AB206158-C24A-A445-8A54-14C0341CB883}" type="pres">
      <dgm:prSet presAssocID="{0DBD092A-7412-484B-8EC5-EE5F294445D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A2ABB3-878E-8445-A91B-DD33E2DDCE67}" type="pres">
      <dgm:prSet presAssocID="{450254F1-5946-114E-BF7E-7AD468F98930}" presName="sibTrans" presStyleLbl="node1" presStyleIdx="4" presStyleCnt="6"/>
      <dgm:spPr/>
      <dgm:t>
        <a:bodyPr/>
        <a:lstStyle/>
        <a:p>
          <a:endParaRPr lang="en-GB"/>
        </a:p>
      </dgm:t>
    </dgm:pt>
    <dgm:pt modelId="{1BD33EE8-F250-114F-BE1D-008CD4A32361}" type="pres">
      <dgm:prSet presAssocID="{C8537C7A-C8BA-554E-A6AE-10E503541F69}" presName="dummy" presStyleCnt="0"/>
      <dgm:spPr/>
    </dgm:pt>
    <dgm:pt modelId="{99221ACF-3D67-264C-9161-0DDB239E82CF}" type="pres">
      <dgm:prSet presAssocID="{C8537C7A-C8BA-554E-A6AE-10E503541F69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5542D8-15FD-3746-A553-8EF0773AA79B}" type="pres">
      <dgm:prSet presAssocID="{8DEBA416-895F-384B-950D-2DD8EB992FC7}" presName="sibTrans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A8788923-1FEF-D940-B220-254403D02CE7}" srcId="{43E6EF7E-A19B-EF42-8D31-8CBD0EE8F9B9}" destId="{EE3303DE-ACD4-4B48-9636-D2B8B07B8CA8}" srcOrd="3" destOrd="0" parTransId="{1136066E-C973-6148-B9C0-3AA45D3F2E57}" sibTransId="{587CFA93-5D81-3144-BBC8-4C2E3F207596}"/>
    <dgm:cxn modelId="{5062DEE7-9BB8-E047-9FDD-A5867CD93DD9}" type="presOf" srcId="{43E6EF7E-A19B-EF42-8D31-8CBD0EE8F9B9}" destId="{E452E924-73C0-4E49-91C7-CB877BD964EC}" srcOrd="0" destOrd="0" presId="urn:microsoft.com/office/officeart/2005/8/layout/cycle1"/>
    <dgm:cxn modelId="{61581516-5D81-4340-AD04-F5A28546A008}" type="presOf" srcId="{587CFA93-5D81-3144-BBC8-4C2E3F207596}" destId="{4BA293F7-5B70-6B4C-8E96-6EEEE99986AD}" srcOrd="0" destOrd="0" presId="urn:microsoft.com/office/officeart/2005/8/layout/cycle1"/>
    <dgm:cxn modelId="{892BA247-E302-3B4F-8649-6B99CD300D2D}" srcId="{43E6EF7E-A19B-EF42-8D31-8CBD0EE8F9B9}" destId="{9C0AEABD-806A-0B42-A4F6-E1E31F2FA698}" srcOrd="0" destOrd="0" parTransId="{0F16F13C-9181-5A4D-A7E1-81DE2302ACA6}" sibTransId="{120887B1-EFD3-8A43-9309-5512A4AC98BE}"/>
    <dgm:cxn modelId="{579057F4-2511-2243-A0DF-D839F779BEB4}" type="presOf" srcId="{77BF9522-3720-3A41-A50C-18C3E636DB6E}" destId="{9FEC156D-FD7E-6241-8B76-7CF6E854FEB6}" srcOrd="0" destOrd="0" presId="urn:microsoft.com/office/officeart/2005/8/layout/cycle1"/>
    <dgm:cxn modelId="{F32A7334-CA5A-4D42-8269-3BED91B21AD7}" srcId="{43E6EF7E-A19B-EF42-8D31-8CBD0EE8F9B9}" destId="{8BF53FE5-472E-904C-AC8F-559FC586D9F6}" srcOrd="2" destOrd="0" parTransId="{098AF56D-433B-234B-8B01-3F7423F6ABE2}" sibTransId="{E2CF2CBF-32E4-784A-986D-1F4A7B206916}"/>
    <dgm:cxn modelId="{FDBAFF42-35F6-1A41-B481-CFC794F484F3}" type="presOf" srcId="{450254F1-5946-114E-BF7E-7AD468F98930}" destId="{9CA2ABB3-878E-8445-A91B-DD33E2DDCE67}" srcOrd="0" destOrd="0" presId="urn:microsoft.com/office/officeart/2005/8/layout/cycle1"/>
    <dgm:cxn modelId="{ED8F36C9-1D43-A04A-BB3B-DE3421226209}" type="presOf" srcId="{8BF53FE5-472E-904C-AC8F-559FC586D9F6}" destId="{C65E4F3D-2533-BF4F-AE1D-C016A252526D}" srcOrd="0" destOrd="0" presId="urn:microsoft.com/office/officeart/2005/8/layout/cycle1"/>
    <dgm:cxn modelId="{77FCFFE7-E831-BD4D-AC1F-2050CE39ACBD}" type="presOf" srcId="{EE3303DE-ACD4-4B48-9636-D2B8B07B8CA8}" destId="{65BC7BEB-C30F-D44C-B1E2-2011A7BF028D}" srcOrd="0" destOrd="0" presId="urn:microsoft.com/office/officeart/2005/8/layout/cycle1"/>
    <dgm:cxn modelId="{80401843-193A-2E42-B390-F9A757FB27FE}" srcId="{43E6EF7E-A19B-EF42-8D31-8CBD0EE8F9B9}" destId="{0DBD092A-7412-484B-8EC5-EE5F294445DD}" srcOrd="4" destOrd="0" parTransId="{567BBAB1-B406-F348-9776-99F7BA2605BD}" sibTransId="{450254F1-5946-114E-BF7E-7AD468F98930}"/>
    <dgm:cxn modelId="{362290C8-5FE8-864F-BBF2-0BF916B77220}" type="presOf" srcId="{9C0AEABD-806A-0B42-A4F6-E1E31F2FA698}" destId="{689429A5-55EA-594D-9B1E-520F8E3CC527}" srcOrd="0" destOrd="0" presId="urn:microsoft.com/office/officeart/2005/8/layout/cycle1"/>
    <dgm:cxn modelId="{C917A2F9-D871-E24F-A724-9B6ADC07B275}" type="presOf" srcId="{E2CF2CBF-32E4-784A-986D-1F4A7B206916}" destId="{CB4F0CDF-FB8C-464B-A16F-7BD18EACCFC6}" srcOrd="0" destOrd="0" presId="urn:microsoft.com/office/officeart/2005/8/layout/cycle1"/>
    <dgm:cxn modelId="{3373D1CD-26B7-6845-A6A5-38BBA3371617}" type="presOf" srcId="{C8537C7A-C8BA-554E-A6AE-10E503541F69}" destId="{99221ACF-3D67-264C-9161-0DDB239E82CF}" srcOrd="0" destOrd="0" presId="urn:microsoft.com/office/officeart/2005/8/layout/cycle1"/>
    <dgm:cxn modelId="{74A1CE07-2C47-134D-9C77-EE5EC4C94C20}" type="presOf" srcId="{0DBD092A-7412-484B-8EC5-EE5F294445DD}" destId="{AB206158-C24A-A445-8A54-14C0341CB883}" srcOrd="0" destOrd="0" presId="urn:microsoft.com/office/officeart/2005/8/layout/cycle1"/>
    <dgm:cxn modelId="{0F7C8DEB-2870-1742-A92B-538CBD0424C2}" type="presOf" srcId="{120887B1-EFD3-8A43-9309-5512A4AC98BE}" destId="{41B30D54-592F-D849-94AC-D9201AB83A97}" srcOrd="0" destOrd="0" presId="urn:microsoft.com/office/officeart/2005/8/layout/cycle1"/>
    <dgm:cxn modelId="{B1C1A6F0-A020-1140-B84F-035F80A13C2F}" srcId="{43E6EF7E-A19B-EF42-8D31-8CBD0EE8F9B9}" destId="{263F798F-0CA0-8246-9F7E-60EEBDE01F6C}" srcOrd="1" destOrd="0" parTransId="{D4AAFA42-0562-DE4E-ACAC-6C455D37C759}" sibTransId="{77BF9522-3720-3A41-A50C-18C3E636DB6E}"/>
    <dgm:cxn modelId="{E2D414F8-9DB7-E04D-A04E-632F9B062D23}" srcId="{43E6EF7E-A19B-EF42-8D31-8CBD0EE8F9B9}" destId="{C8537C7A-C8BA-554E-A6AE-10E503541F69}" srcOrd="5" destOrd="0" parTransId="{AFAFD010-1FE8-874A-8F6E-A4676EE02766}" sibTransId="{8DEBA416-895F-384B-950D-2DD8EB992FC7}"/>
    <dgm:cxn modelId="{0768D0EB-A7D9-B44F-A7E9-21677C72D164}" type="presOf" srcId="{263F798F-0CA0-8246-9F7E-60EEBDE01F6C}" destId="{ADB72F4F-F5CB-1049-8E06-21E7C9A64249}" srcOrd="0" destOrd="0" presId="urn:microsoft.com/office/officeart/2005/8/layout/cycle1"/>
    <dgm:cxn modelId="{C37A3FB0-5738-3846-919D-707FE3381E31}" type="presOf" srcId="{8DEBA416-895F-384B-950D-2DD8EB992FC7}" destId="{BD5542D8-15FD-3746-A553-8EF0773AA79B}" srcOrd="0" destOrd="0" presId="urn:microsoft.com/office/officeart/2005/8/layout/cycle1"/>
    <dgm:cxn modelId="{FDEF8286-4D57-5244-924D-73D07DC909E8}" type="presParOf" srcId="{E452E924-73C0-4E49-91C7-CB877BD964EC}" destId="{6F5F9233-9297-7243-8103-CFF7DF34188C}" srcOrd="0" destOrd="0" presId="urn:microsoft.com/office/officeart/2005/8/layout/cycle1"/>
    <dgm:cxn modelId="{F74E2A4A-69A9-6342-A972-E1CF7337B80F}" type="presParOf" srcId="{E452E924-73C0-4E49-91C7-CB877BD964EC}" destId="{689429A5-55EA-594D-9B1E-520F8E3CC527}" srcOrd="1" destOrd="0" presId="urn:microsoft.com/office/officeart/2005/8/layout/cycle1"/>
    <dgm:cxn modelId="{E7110F70-E91F-0348-A413-86267A14F438}" type="presParOf" srcId="{E452E924-73C0-4E49-91C7-CB877BD964EC}" destId="{41B30D54-592F-D849-94AC-D9201AB83A97}" srcOrd="2" destOrd="0" presId="urn:microsoft.com/office/officeart/2005/8/layout/cycle1"/>
    <dgm:cxn modelId="{F9C4E007-7A47-874B-9068-3F6C34947732}" type="presParOf" srcId="{E452E924-73C0-4E49-91C7-CB877BD964EC}" destId="{07A967D6-017D-D144-9E67-4252483359DC}" srcOrd="3" destOrd="0" presId="urn:microsoft.com/office/officeart/2005/8/layout/cycle1"/>
    <dgm:cxn modelId="{F7D05C55-1C16-294E-90D2-9EEBE86E8F75}" type="presParOf" srcId="{E452E924-73C0-4E49-91C7-CB877BD964EC}" destId="{ADB72F4F-F5CB-1049-8E06-21E7C9A64249}" srcOrd="4" destOrd="0" presId="urn:microsoft.com/office/officeart/2005/8/layout/cycle1"/>
    <dgm:cxn modelId="{9E71742E-EB60-F341-91DE-FD84815CF628}" type="presParOf" srcId="{E452E924-73C0-4E49-91C7-CB877BD964EC}" destId="{9FEC156D-FD7E-6241-8B76-7CF6E854FEB6}" srcOrd="5" destOrd="0" presId="urn:microsoft.com/office/officeart/2005/8/layout/cycle1"/>
    <dgm:cxn modelId="{F5EA1E53-08E4-2944-A332-CF8D2E6A5B06}" type="presParOf" srcId="{E452E924-73C0-4E49-91C7-CB877BD964EC}" destId="{B31E311A-9D95-F143-99FF-7775218F0CF8}" srcOrd="6" destOrd="0" presId="urn:microsoft.com/office/officeart/2005/8/layout/cycle1"/>
    <dgm:cxn modelId="{64933F2C-6EA2-6843-B04A-536C47F48CDE}" type="presParOf" srcId="{E452E924-73C0-4E49-91C7-CB877BD964EC}" destId="{C65E4F3D-2533-BF4F-AE1D-C016A252526D}" srcOrd="7" destOrd="0" presId="urn:microsoft.com/office/officeart/2005/8/layout/cycle1"/>
    <dgm:cxn modelId="{01C137FE-F7CE-D245-9952-AC681E9CBC26}" type="presParOf" srcId="{E452E924-73C0-4E49-91C7-CB877BD964EC}" destId="{CB4F0CDF-FB8C-464B-A16F-7BD18EACCFC6}" srcOrd="8" destOrd="0" presId="urn:microsoft.com/office/officeart/2005/8/layout/cycle1"/>
    <dgm:cxn modelId="{ADC5CDA2-B6F7-1045-86C6-E95062073A91}" type="presParOf" srcId="{E452E924-73C0-4E49-91C7-CB877BD964EC}" destId="{9386BE4C-48CD-A044-91E1-942F244FD020}" srcOrd="9" destOrd="0" presId="urn:microsoft.com/office/officeart/2005/8/layout/cycle1"/>
    <dgm:cxn modelId="{784B29A2-C5D0-DC4D-8E24-8369F53A7E9E}" type="presParOf" srcId="{E452E924-73C0-4E49-91C7-CB877BD964EC}" destId="{65BC7BEB-C30F-D44C-B1E2-2011A7BF028D}" srcOrd="10" destOrd="0" presId="urn:microsoft.com/office/officeart/2005/8/layout/cycle1"/>
    <dgm:cxn modelId="{B5BE24B2-6A5C-8940-B00E-FD33491F41A4}" type="presParOf" srcId="{E452E924-73C0-4E49-91C7-CB877BD964EC}" destId="{4BA293F7-5B70-6B4C-8E96-6EEEE99986AD}" srcOrd="11" destOrd="0" presId="urn:microsoft.com/office/officeart/2005/8/layout/cycle1"/>
    <dgm:cxn modelId="{DCDBB16C-DAA2-9441-9DC2-FC509F4D6838}" type="presParOf" srcId="{E452E924-73C0-4E49-91C7-CB877BD964EC}" destId="{586127B7-2A53-064D-9AEA-A817B04387E2}" srcOrd="12" destOrd="0" presId="urn:microsoft.com/office/officeart/2005/8/layout/cycle1"/>
    <dgm:cxn modelId="{2A117E8A-EC56-0346-82AE-619255D7CB6F}" type="presParOf" srcId="{E452E924-73C0-4E49-91C7-CB877BD964EC}" destId="{AB206158-C24A-A445-8A54-14C0341CB883}" srcOrd="13" destOrd="0" presId="urn:microsoft.com/office/officeart/2005/8/layout/cycle1"/>
    <dgm:cxn modelId="{649F3D35-302B-5E4B-AFFC-5C53ED0F0E4D}" type="presParOf" srcId="{E452E924-73C0-4E49-91C7-CB877BD964EC}" destId="{9CA2ABB3-878E-8445-A91B-DD33E2DDCE67}" srcOrd="14" destOrd="0" presId="urn:microsoft.com/office/officeart/2005/8/layout/cycle1"/>
    <dgm:cxn modelId="{765F1F05-25D4-1C44-8235-D01D1C70C4AD}" type="presParOf" srcId="{E452E924-73C0-4E49-91C7-CB877BD964EC}" destId="{1BD33EE8-F250-114F-BE1D-008CD4A32361}" srcOrd="15" destOrd="0" presId="urn:microsoft.com/office/officeart/2005/8/layout/cycle1"/>
    <dgm:cxn modelId="{0D3A9F79-400E-E744-8EEA-D356D611D22A}" type="presParOf" srcId="{E452E924-73C0-4E49-91C7-CB877BD964EC}" destId="{99221ACF-3D67-264C-9161-0DDB239E82CF}" srcOrd="16" destOrd="0" presId="urn:microsoft.com/office/officeart/2005/8/layout/cycle1"/>
    <dgm:cxn modelId="{6D2D187A-7829-AD4E-A3C5-95B321B08094}" type="presParOf" srcId="{E452E924-73C0-4E49-91C7-CB877BD964EC}" destId="{BD5542D8-15FD-3746-A553-8EF0773AA79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429A5-55EA-594D-9B1E-520F8E3CC527}">
      <dsp:nvSpPr>
        <dsp:cNvPr id="0" name=""/>
        <dsp:cNvSpPr/>
      </dsp:nvSpPr>
      <dsp:spPr>
        <a:xfrm>
          <a:off x="2555671" y="201737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Research</a:t>
          </a:r>
          <a:endParaRPr lang="en-GB" sz="1300" kern="1200" dirty="0"/>
        </a:p>
      </dsp:txBody>
      <dsp:txXfrm>
        <a:off x="2555671" y="201737"/>
        <a:ext cx="762888" cy="762888"/>
      </dsp:txXfrm>
    </dsp:sp>
    <dsp:sp modelId="{41B30D54-592F-D849-94AC-D9201AB83A97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20572668"/>
            <a:gd name="adj4" fmla="val 18983534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72F4F-F5CB-1049-8E06-21E7C9A64249}">
      <dsp:nvSpPr>
        <dsp:cNvPr id="0" name=""/>
        <dsp:cNvSpPr/>
      </dsp:nvSpPr>
      <dsp:spPr>
        <a:xfrm>
          <a:off x="3406811" y="1675955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Collate</a:t>
          </a:r>
          <a:endParaRPr lang="en-GB" sz="1300" kern="1200" dirty="0"/>
        </a:p>
      </dsp:txBody>
      <dsp:txXfrm>
        <a:off x="3406811" y="1675955"/>
        <a:ext cx="762888" cy="762888"/>
      </dsp:txXfrm>
    </dsp:sp>
    <dsp:sp modelId="{9FEC156D-FD7E-6241-8B76-7CF6E854FEB6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2366056"/>
            <a:gd name="adj4" fmla="val 776921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E4F3D-2533-BF4F-AE1D-C016A252526D}">
      <dsp:nvSpPr>
        <dsp:cNvPr id="0" name=""/>
        <dsp:cNvSpPr/>
      </dsp:nvSpPr>
      <dsp:spPr>
        <a:xfrm>
          <a:off x="2555671" y="3150174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Assemble</a:t>
          </a:r>
          <a:endParaRPr lang="en-GB" sz="1300" kern="1200" dirty="0"/>
        </a:p>
      </dsp:txBody>
      <dsp:txXfrm>
        <a:off x="2555671" y="3150174"/>
        <a:ext cx="762888" cy="762888"/>
      </dsp:txXfrm>
    </dsp:sp>
    <dsp:sp modelId="{CB4F0CDF-FB8C-464B-A16F-7BD18EACCFC6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6110606"/>
            <a:gd name="adj4" fmla="val 4438983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C7BEB-C30F-D44C-B1E2-2011A7BF028D}">
      <dsp:nvSpPr>
        <dsp:cNvPr id="0" name=""/>
        <dsp:cNvSpPr/>
      </dsp:nvSpPr>
      <dsp:spPr>
        <a:xfrm>
          <a:off x="853390" y="3150174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</a:t>
          </a:r>
          <a:endParaRPr lang="en-GB" sz="1300" kern="1200" dirty="0"/>
        </a:p>
      </dsp:txBody>
      <dsp:txXfrm>
        <a:off x="853390" y="3150174"/>
        <a:ext cx="762888" cy="762888"/>
      </dsp:txXfrm>
    </dsp:sp>
    <dsp:sp modelId="{4BA293F7-5B70-6B4C-8E96-6EEEE99986AD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9772668"/>
            <a:gd name="adj4" fmla="val 8183534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06158-C24A-A445-8A54-14C0341CB883}">
      <dsp:nvSpPr>
        <dsp:cNvPr id="0" name=""/>
        <dsp:cNvSpPr/>
      </dsp:nvSpPr>
      <dsp:spPr>
        <a:xfrm>
          <a:off x="2250" y="1675955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Revise</a:t>
          </a:r>
          <a:endParaRPr lang="en-GB" sz="1300" kern="1200" dirty="0"/>
        </a:p>
      </dsp:txBody>
      <dsp:txXfrm>
        <a:off x="2250" y="1675955"/>
        <a:ext cx="762888" cy="762888"/>
      </dsp:txXfrm>
    </dsp:sp>
    <dsp:sp modelId="{9CA2ABB3-878E-8445-A91B-DD33E2DDCE67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13166056"/>
            <a:gd name="adj4" fmla="val 11576921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21ACF-3D67-264C-9161-0DDB239E82CF}">
      <dsp:nvSpPr>
        <dsp:cNvPr id="0" name=""/>
        <dsp:cNvSpPr/>
      </dsp:nvSpPr>
      <dsp:spPr>
        <a:xfrm>
          <a:off x="853390" y="201737"/>
          <a:ext cx="762888" cy="76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</a:t>
          </a:r>
          <a:endParaRPr lang="en-GB" sz="1300" kern="1200" dirty="0"/>
        </a:p>
      </dsp:txBody>
      <dsp:txXfrm>
        <a:off x="853390" y="201737"/>
        <a:ext cx="762888" cy="762888"/>
      </dsp:txXfrm>
    </dsp:sp>
    <dsp:sp modelId="{BD5542D8-15FD-3746-A553-8EF0773AA79B}">
      <dsp:nvSpPr>
        <dsp:cNvPr id="0" name=""/>
        <dsp:cNvSpPr/>
      </dsp:nvSpPr>
      <dsp:spPr>
        <a:xfrm>
          <a:off x="222534" y="193959"/>
          <a:ext cx="3726881" cy="3726881"/>
        </a:xfrm>
        <a:prstGeom prst="circularArrow">
          <a:avLst>
            <a:gd name="adj1" fmla="val 3992"/>
            <a:gd name="adj2" fmla="val 250411"/>
            <a:gd name="adj3" fmla="val 16910606"/>
            <a:gd name="adj4" fmla="val 15238983"/>
            <a:gd name="adj5" fmla="val 46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D260-133C-C545-AC53-CAA503D06E79}" type="datetimeFigureOut">
              <a:rPr lang="en-US" smtClean="0"/>
              <a:t>17/10/16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17/10/16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group will make a 10 minute presentation on their allocated topic shown in the 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Detailed briefs for each presentation are available at http://www.edshare.soton.ac.uk/10709/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brief provides guidance and background references to help with your preparation.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Every group participant will make a contribution.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Presentations should be compiled using PowerPoint and will be submitted via the hand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in the week prior to the presentations (week 10, after Easter)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Each slide set must have a first slide including the title and group number, and a second slide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titled photograph of each participant.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Presentations will be made during week 11 &amp; 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If you do not participate in the presentation you will not be awarded any marks, unless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specifically negotiated because of individual circumstances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Contributions will be marked by course lecturers using the mark sheet shown at the 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document. This will produce a group mark.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be given immediate direct verbal feedback as a group after the presentation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allocated presentation slot.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also gain a further contributory individual mark by participating in the review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for which you will be allocated a slot.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use the standard mark sheet to create your review mark.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submit your marks online via an interactive form.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are welcome to attend any of the presentations; many of them are relevant to your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8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F7CC03-96B2-2649-9D6D-1864B262697A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0C2D10-A901-8247-9DF8-F7471E150B84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student has</a:t>
            </a:r>
            <a:r>
              <a:rPr lang="en-GB" baseline="0" dirty="0" smtClean="0"/>
              <a:t> to make a handin of all the group deliverables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4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858477-096C-DD47-B0B9-097A37083AEE}" type="datetime1">
              <a:rPr lang="en-GB" smtClean="0"/>
              <a:pPr/>
              <a:t>17/10/16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D589-20CC-D34A-81D1-FA5EDC7BD581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486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099844-BBE6-7E49-B615-306575E43583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5443" tIns="41197" rIns="85443" bIns="411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7572DBB-1DD4-A441-AAD7-A0FE5F16DA6B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356330-ADC6-BB42-BF05-742A39267524}" type="datetime6">
              <a:rPr lang="en-GB">
                <a:latin typeface="Times New Roman" pitchFamily="-110" charset="0"/>
              </a:rPr>
              <a:pPr/>
              <a:t>October 16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EC1BF-5249-8145-A722-954750194AE7}" type="slidenum">
              <a:rPr lang="en-GB">
                <a:latin typeface="Times New Roman" pitchFamily="-110" charset="0"/>
              </a:rPr>
              <a:pPr/>
              <a:t>63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Knowledge, skills and understanding</a:t>
            </a:r>
          </a:p>
          <a:p>
            <a:r>
              <a:rPr lang="en-US" dirty="0" smtClean="0"/>
              <a:t>How you work</a:t>
            </a:r>
            <a:r>
              <a:rPr lang="en-US" baseline="0" dirty="0" smtClean="0"/>
              <a:t> to understand the big picture..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6DA78B-0436-014B-883F-EF7AEAA16CEA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026" tIns="44513" rIns="89026" bIns="44513"/>
          <a:lstStyle/>
          <a:p>
            <a:r>
              <a:rPr lang="en-US" dirty="0" smtClean="0"/>
              <a:t>After this discussion, print</a:t>
            </a:r>
            <a:r>
              <a:rPr lang="en-US" baseline="0" dirty="0" smtClean="0"/>
              <a:t> outs of groups are distributed and students re-organise themselves into groups seeing who they will be working with, and identifying the missing folk in  their group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858477-096C-DD47-B0B9-097A37083AEE}" type="datetime1">
              <a:rPr lang="en-GB" smtClean="0"/>
              <a:pPr/>
              <a:t>17/10/16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D589-20CC-D34A-81D1-FA5EDC7BD58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9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student has</a:t>
            </a:r>
            <a:r>
              <a:rPr lang="en-GB" baseline="0" dirty="0" smtClean="0"/>
              <a:t> to make a handin of all the group deliverables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4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F2FB25-7E69-F744-8B3E-EEB9F81CB29B}" type="datetime1">
              <a:rPr lang="en-GB"/>
              <a:pPr/>
              <a:t>17/10/16</a:t>
            </a:fld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465CE-FB5D-8443-9B17-BE1BAC195DB3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3D370E-5DA9-814E-AAAE-A7CDE51DFE1E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DC69D0-6E6D-5F4F-9CD2-1268A0877B89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BC64E5-E9C6-6E4F-8F8D-ADE9534717C0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F44541-E85C-1248-A5C2-889EA1AFB92C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37C50-26C1-194C-992C-78811DE4C543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2F778-AC2E-AC4E-B2F2-A643B3411DD7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89C74-4308-774B-838E-A6A9C2100047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381750"/>
            <a:ext cx="243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469C9E-F891-AB4E-924E-F531E9F048BC}" type="datetime1">
              <a:rPr lang="en-GB" smtClean="0"/>
              <a:t>17/10/16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Dr Su White saw@ecs.soton.ac.uk          COMP1205 http://www.edshare.soton.ac.uk/10695/  https://secure.ecs.soton.ac.uk/module/1617/COMP1205/33423/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34504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5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2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2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8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5D8FEA-69E7-D24A-BF96-BDB942AB5605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7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1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87395" y="6289846"/>
            <a:ext cx="1749197" cy="523220"/>
            <a:chOff x="356263" y="395437"/>
            <a:chExt cx="1749197" cy="523220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356263" y="395437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3" name="Straight Connector 4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6496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D1F8A-C02C-C243-B8F4-19E5F4D2BBE5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9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6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9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1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AC243-A028-9540-9605-E21E1D712C80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>
                <a:solidFill>
                  <a:srgbClr val="323D43"/>
                </a:solidFill>
              </a:rPr>
              <a:pPr/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5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lumn_text_b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7CB4"/>
                </a:solidFill>
                <a:latin typeface="Lucida Sans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18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5C84"/>
                </a:solidFill>
                <a:latin typeface="+mn-lt"/>
                <a:cs typeface="Georg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fld id="{94C14C06-903E-A142-9DD8-89372C659E02}" type="slidenum">
              <a:rPr lang="en-GB"/>
              <a:pPr/>
              <a:t>‹#›</a:t>
            </a:fld>
            <a:endParaRPr lang="en-GB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287395" y="6289846"/>
            <a:ext cx="1749197" cy="523220"/>
            <a:chOff x="356263" y="395437"/>
            <a:chExt cx="1749197" cy="523220"/>
          </a:xfrm>
        </p:grpSpPr>
        <p:sp>
          <p:nvSpPr>
            <p:cNvPr id="42" name="TextBox 41"/>
            <p:cNvSpPr txBox="1"/>
            <p:nvPr userDrawn="1"/>
          </p:nvSpPr>
          <p:spPr>
            <a:xfrm>
              <a:off x="356263" y="395437"/>
              <a:ext cx="17491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Electronics and</a:t>
              </a:r>
            </a:p>
            <a:p>
              <a:pPr algn="l"/>
              <a:r>
                <a:rPr lang="en-US" sz="1400" baseline="0" dirty="0" smtClean="0">
                  <a:solidFill>
                    <a:srgbClr val="FFFFFF"/>
                  </a:solidFill>
                </a:rPr>
                <a:t>Computer Science</a:t>
              </a:r>
            </a:p>
          </p:txBody>
        </p:sp>
        <p:cxnSp>
          <p:nvCxnSpPr>
            <p:cNvPr id="43" name="Straight Connector 42"/>
            <p:cNvCxnSpPr/>
            <p:nvPr userDrawn="1"/>
          </p:nvCxnSpPr>
          <p:spPr bwMode="auto">
            <a:xfrm flipH="1">
              <a:off x="356263" y="493488"/>
              <a:ext cx="1" cy="41698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0425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1F94C-769B-4A43-8F9D-911DB947A550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51E77-B156-FD42-A4E9-C749F75315FE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CBC9F-9CB1-8B4B-944B-2897B81EDE8A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30B4E2-AA91-1445-A540-BA1D22EEEAC5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94F50-9BFB-5748-8389-39B753419B30}" type="datetime1">
              <a:rPr lang="en-GB" smtClean="0"/>
              <a:t>17/10/16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6" Type="http://schemas.openxmlformats.org/officeDocument/2006/relationships/image" Target="../media/image2.jpeg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804726" y="6310641"/>
            <a:ext cx="808922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D0AD1A2A-40BD-6B4D-A1A9-D44F098B9677}" type="datetime1">
              <a:rPr lang="en-GB" smtClean="0"/>
              <a:t>17/10/16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-1" y="6305550"/>
            <a:ext cx="7920183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r>
              <a:rPr lang="en-US" dirty="0" err="1" smtClean="0">
                <a:solidFill>
                  <a:schemeClr val="bg2">
                    <a:shade val="50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 Su White </a:t>
            </a:r>
            <a:r>
              <a:rPr lang="en-US" dirty="0" err="1" smtClean="0">
                <a:solidFill>
                  <a:schemeClr val="bg2">
                    <a:shade val="50000"/>
                  </a:schemeClr>
                </a:solidFill>
              </a:rPr>
              <a:t>saw@ecs.soton.ac.uk</a:t>
            </a:r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 COMP1205 http://www.edshare.soton.ac.uk/10695/ </a:t>
            </a:r>
            <a:br>
              <a:rPr lang="en-US" dirty="0" smtClean="0">
                <a:solidFill>
                  <a:schemeClr val="bg2">
                    <a:shade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 https://</a:t>
            </a:r>
            <a:r>
              <a:rPr lang="en-US" dirty="0" err="1" smtClean="0">
                <a:solidFill>
                  <a:schemeClr val="bg2">
                    <a:shade val="50000"/>
                  </a:schemeClr>
                </a:solidFill>
              </a:rPr>
              <a:t>secure.ecs.soton.ac.uk</a:t>
            </a:r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/module/1617/COMP1205/33423/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ECF242B-FCDD-416E-8A60-3FB34C287464}" type="slidenum">
              <a:rPr lang="en-GB">
                <a:solidFill>
                  <a:srgbClr val="323D43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702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23D43"/>
              </a:solidFill>
              <a:ea typeface="ＭＳ Ｐゴシック" pitchFamily="34" charset="-128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ECF242B-FCDD-416E-8A60-3FB34C287464}" type="slidenum">
              <a:rPr lang="en-GB">
                <a:solidFill>
                  <a:srgbClr val="323D43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323D43"/>
              </a:solidFill>
              <a:ea typeface="ＭＳ Ｐゴシック" pitchFamily="34" charset="-128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3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secure.ecs.soton.ac.uk/module/1617/COMP1205/33423/" TargetMode="Externa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youtu.be/ek_5FlQdE0I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2" Type="http://schemas.openxmlformats.org/officeDocument/2006/relationships/hyperlink" Target="https://youtu.be/UbCUTtzCic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5.png"/><Relationship Id="rId3" Type="http://schemas.openxmlformats.org/officeDocument/2006/relationships/hyperlink" Target="https://secure.ecs.soton.ac.uk/module/1617/COMP1205/33423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sliderocket.com/blog/2013/02/presentation-skills-infographic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rapidbi.com/created/Coneofexperience-dale.html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altLang="zh-CN" sz="5400" dirty="0"/>
              <a:t>Presentation</a:t>
            </a:r>
            <a:r>
              <a:rPr lang="en-US" altLang="zh-CN" sz="5400" dirty="0"/>
              <a:t> Briefing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Lecture </a:t>
            </a:r>
            <a:r>
              <a:rPr lang="en-GB" dirty="0" smtClean="0"/>
              <a:t>3.1, </a:t>
            </a:r>
            <a:r>
              <a:rPr lang="en-GB" dirty="0" smtClean="0"/>
              <a:t>17/10/2016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Dr Su White</a:t>
            </a:r>
          </a:p>
          <a:p>
            <a:endParaRPr lang="en-GB" sz="2400" dirty="0">
              <a:solidFill>
                <a:schemeClr val="accent3"/>
              </a:solidFill>
            </a:endParaRP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23D43"/>
              </a:solidFill>
              <a:latin typeface="Lucida Sans" pitchFamily="34" charset="0"/>
              <a:ea typeface="ＭＳ Ｐゴシック" pitchFamily="34" charset="-128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-77806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23D43"/>
                </a:solidFill>
                <a:hlinkClick r:id="rId2"/>
              </a:rPr>
              <a:t>https://</a:t>
            </a:r>
            <a:r>
              <a:rPr lang="en-GB" sz="1200" dirty="0" err="1">
                <a:solidFill>
                  <a:srgbClr val="323D43"/>
                </a:solidFill>
                <a:hlinkClick r:id="rId2"/>
              </a:rPr>
              <a:t>secure.ecs.soton.ac.uk</a:t>
            </a:r>
            <a:r>
              <a:rPr lang="en-GB" sz="1200" dirty="0">
                <a:solidFill>
                  <a:srgbClr val="323D43"/>
                </a:solidFill>
                <a:hlinkClick r:id="rId2"/>
              </a:rPr>
              <a:t>/module/1617/COMP1205/33423/</a:t>
            </a:r>
            <a:endParaRPr lang="en-GB" sz="1200" dirty="0">
              <a:solidFill>
                <a:srgbClr val="323D43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08861" y="324433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Presentation</a:t>
            </a:r>
            <a:r>
              <a:rPr lang="en-US" altLang="zh-CN" dirty="0"/>
              <a:t> Briefing</a:t>
            </a:r>
            <a:endParaRPr lang="zh-CN" altLang="en-US" dirty="0"/>
          </a:p>
        </p:txBody>
      </p:sp>
      <p:pic>
        <p:nvPicPr>
          <p:cNvPr id="3075" name="Picture 3" descr="D:\work\201617\comp1205\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884228"/>
            <a:ext cx="30670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8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some motivation for this task </a:t>
            </a:r>
            <a:r>
              <a:rPr lang="en-GB" dirty="0" smtClean="0">
                <a:sym typeface="Wingdings"/>
              </a:rPr>
              <a:t></a:t>
            </a:r>
            <a:endParaRPr lang="en-GB" dirty="0"/>
          </a:p>
        </p:txBody>
      </p:sp>
      <p:pic>
        <p:nvPicPr>
          <p:cNvPr id="6" name="Content Placeholder 5" descr="Screenshot 2016-10-17 10.47.50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21326"/>
          <a:stretch>
            <a:fillRect/>
          </a:stretch>
        </p:blipFill>
        <p:spPr/>
      </p:pic>
      <p:pic>
        <p:nvPicPr>
          <p:cNvPr id="9" name="Content Placeholder 8" descr="Screenshot 2016-10-17 11.37.03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r="2477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>
                <a:solidFill>
                  <a:srgbClr val="323D43"/>
                </a:solidFill>
              </a:rPr>
              <a:pPr/>
              <a:t>10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700861" y="5815013"/>
            <a:ext cx="32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/UbCUTtzCic0</a:t>
            </a: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5101446" y="5850494"/>
            <a:ext cx="317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/ek_5FlQdE0I</a:t>
            </a:r>
          </a:p>
        </p:txBody>
      </p:sp>
    </p:spTree>
    <p:extLst>
      <p:ext uri="{BB962C8B-B14F-4D97-AF65-F5344CB8AC3E}">
        <p14:creationId xmlns:p14="http://schemas.microsoft.com/office/powerpoint/2010/main" val="8072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>
                <a:solidFill>
                  <a:srgbClr val="323D43"/>
                </a:solidFill>
              </a:rPr>
              <a:pPr/>
              <a:t>11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FAQs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Detailed briefs for each presentation </a:t>
            </a:r>
            <a:r>
              <a:rPr lang="en-GB" dirty="0" smtClean="0"/>
              <a:t>will be available by the end of the week</a:t>
            </a:r>
            <a:endParaRPr lang="en-GB" dirty="0"/>
          </a:p>
          <a:p>
            <a:r>
              <a:rPr lang="en-GB" dirty="0" smtClean="0"/>
              <a:t>Presentations last 15 minutes + Q&amp;A</a:t>
            </a:r>
          </a:p>
          <a:p>
            <a:r>
              <a:rPr lang="en-GB" dirty="0" smtClean="0"/>
              <a:t>You will select your topic online</a:t>
            </a:r>
          </a:p>
          <a:p>
            <a:r>
              <a:rPr lang="en-GB" dirty="0" smtClean="0"/>
              <a:t>Topics are allocated on a first come first serve basis</a:t>
            </a:r>
          </a:p>
          <a:p>
            <a:r>
              <a:rPr lang="en-GB" dirty="0" smtClean="0"/>
              <a:t>The </a:t>
            </a:r>
            <a:r>
              <a:rPr lang="en-GB" dirty="0"/>
              <a:t>brief </a:t>
            </a:r>
            <a:r>
              <a:rPr lang="en-GB" dirty="0" smtClean="0"/>
              <a:t>will provides guidance </a:t>
            </a:r>
            <a:r>
              <a:rPr lang="en-GB" dirty="0"/>
              <a:t>and background references to help with your </a:t>
            </a:r>
            <a:r>
              <a:rPr lang="en-GB" dirty="0" smtClean="0"/>
              <a:t>preparation</a:t>
            </a:r>
          </a:p>
          <a:p>
            <a:r>
              <a:rPr lang="en-GB" dirty="0" smtClean="0"/>
              <a:t>You have </a:t>
            </a:r>
            <a:r>
              <a:rPr lang="en-GB" dirty="0" err="1" smtClean="0"/>
              <a:t>handins</a:t>
            </a:r>
            <a:r>
              <a:rPr lang="en-GB" dirty="0" smtClean="0"/>
              <a:t> prior to the presentation - to pace you through the work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Presentations </a:t>
            </a:r>
            <a:r>
              <a:rPr lang="en-GB" dirty="0" smtClean="0"/>
              <a:t>can be </a:t>
            </a:r>
            <a:r>
              <a:rPr lang="en-GB" dirty="0"/>
              <a:t>compiled using </a:t>
            </a:r>
            <a:r>
              <a:rPr lang="en-GB" dirty="0" smtClean="0"/>
              <a:t>software of your choice</a:t>
            </a:r>
          </a:p>
          <a:p>
            <a:r>
              <a:rPr lang="en-GB" dirty="0" smtClean="0"/>
              <a:t>A PDF will be </a:t>
            </a:r>
            <a:r>
              <a:rPr lang="en-GB" dirty="0"/>
              <a:t>submitted via the </a:t>
            </a:r>
            <a:r>
              <a:rPr lang="en-GB" dirty="0" smtClean="0"/>
              <a:t>handin </a:t>
            </a:r>
            <a:r>
              <a:rPr lang="en-GB" dirty="0"/>
              <a:t>machine in the week prior to the presentations (week </a:t>
            </a:r>
            <a:r>
              <a:rPr lang="en-GB" dirty="0" smtClean="0"/>
              <a:t>9)</a:t>
            </a:r>
            <a:endParaRPr lang="en-GB" dirty="0"/>
          </a:p>
          <a:p>
            <a:r>
              <a:rPr lang="en-GB" dirty="0"/>
              <a:t>Each slide set must have a first slide including the title and group </a:t>
            </a:r>
            <a:r>
              <a:rPr lang="en-GB" dirty="0" smtClean="0"/>
              <a:t>number</a:t>
            </a:r>
            <a:endParaRPr lang="en-GB" dirty="0"/>
          </a:p>
          <a:p>
            <a:r>
              <a:rPr lang="en-GB" dirty="0" smtClean="0"/>
              <a:t>All participants in the group must be clearly identified</a:t>
            </a:r>
            <a:endParaRPr lang="en-GB" dirty="0"/>
          </a:p>
          <a:p>
            <a:r>
              <a:rPr lang="en-GB" dirty="0"/>
              <a:t>Presentations will be made during </a:t>
            </a:r>
            <a:br>
              <a:rPr lang="en-GB" dirty="0"/>
            </a:br>
            <a:r>
              <a:rPr lang="en-GB" dirty="0"/>
              <a:t>weeks 10&amp;11</a:t>
            </a:r>
          </a:p>
          <a:p>
            <a:r>
              <a:rPr lang="en-GB" dirty="0"/>
              <a:t>Every group participant will make a contribution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2" name="Rectangle 1"/>
          <p:cNvSpPr/>
          <p:nvPr/>
        </p:nvSpPr>
        <p:spPr>
          <a:xfrm>
            <a:off x="-128155" y="5815013"/>
            <a:ext cx="924790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u="sng" dirty="0"/>
              <a:t>Each</a:t>
            </a:r>
            <a:r>
              <a:rPr lang="en-GB" sz="2000" dirty="0"/>
              <a:t> student has to make a handin of all the group deliverables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018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Screenshot 2016-10-17 11.07.4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37" b="-2093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Check the web page regularly</a:t>
            </a:r>
          </a:p>
          <a:p>
            <a:r>
              <a:rPr lang="en-GB" dirty="0" smtClean="0"/>
              <a:t>Check your emails</a:t>
            </a:r>
          </a:p>
          <a:p>
            <a:r>
              <a:rPr lang="en-GB" dirty="0" smtClean="0"/>
              <a:t>Talk to the other members of your groups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>
                <a:solidFill>
                  <a:srgbClr val="323D43"/>
                </a:solidFill>
              </a:rPr>
              <a:pPr/>
              <a:t>13</a:t>
            </a:fld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-84667" y="6476964"/>
            <a:ext cx="92286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https://</a:t>
            </a:r>
            <a:r>
              <a:rPr lang="en-US" sz="2000" dirty="0" err="1"/>
              <a:t>secure.ecs.soton.ac.uk</a:t>
            </a:r>
            <a:r>
              <a:rPr lang="en-US" sz="2000" dirty="0"/>
              <a:t>/module/1617/COMP1205/33423/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38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FAQs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If you do not participate in the presentation you will not be awarded any </a:t>
            </a:r>
            <a:r>
              <a:rPr lang="en-GB" dirty="0" smtClean="0"/>
              <a:t>marks</a:t>
            </a:r>
          </a:p>
          <a:p>
            <a:pPr lvl="1"/>
            <a:r>
              <a:rPr lang="en-GB" dirty="0" smtClean="0"/>
              <a:t>unless </a:t>
            </a:r>
            <a:r>
              <a:rPr lang="en-GB" dirty="0"/>
              <a:t>this has been specifically negotiated because of individual circumstances</a:t>
            </a:r>
          </a:p>
          <a:p>
            <a:r>
              <a:rPr lang="en-GB" dirty="0"/>
              <a:t>Contributions will be marked by course lecturers 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the mark sheet shown at the end of this </a:t>
            </a:r>
            <a:r>
              <a:rPr lang="en-GB" dirty="0" smtClean="0"/>
              <a:t>document</a:t>
            </a:r>
            <a:endParaRPr lang="en-GB" dirty="0"/>
          </a:p>
          <a:p>
            <a:pPr lvl="1"/>
            <a:r>
              <a:rPr lang="en-GB" dirty="0" smtClean="0"/>
              <a:t>This </a:t>
            </a:r>
            <a:r>
              <a:rPr lang="en-GB" dirty="0"/>
              <a:t>will produce a group mark</a:t>
            </a:r>
          </a:p>
          <a:p>
            <a:r>
              <a:rPr lang="en-GB" dirty="0"/>
              <a:t>You will be given immediate direct verbal feedback as a group after the presentation and during the allocated presentation slot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You will also gain a further contributory individual mark by participating in the review process, for which you will be allocated a slot</a:t>
            </a:r>
          </a:p>
          <a:p>
            <a:r>
              <a:rPr lang="en-GB" dirty="0" smtClean="0"/>
              <a:t>You will use the standard mark sheet to create your review mark</a:t>
            </a:r>
          </a:p>
          <a:p>
            <a:r>
              <a:rPr lang="en-GB" dirty="0" smtClean="0"/>
              <a:t>You will submit your marks online via an interactive form</a:t>
            </a:r>
          </a:p>
          <a:p>
            <a:r>
              <a:rPr lang="en-GB" dirty="0" smtClean="0"/>
              <a:t>You are welcome to attend any of the presentations; </a:t>
            </a:r>
          </a:p>
          <a:p>
            <a:r>
              <a:rPr lang="en-GB" dirty="0" smtClean="0"/>
              <a:t>All of them are relevant to your studies!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94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Green </a:t>
            </a:r>
            <a:r>
              <a:rPr lang="en-US" sz="1400" dirty="0"/>
              <a:t>IT - solutions and benefits: How can Green IT help businesses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Open </a:t>
            </a:r>
            <a:r>
              <a:rPr lang="en-US" sz="1400" dirty="0"/>
              <a:t>Data &amp; Linked Open Data: How can Open Data impact our lives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How </a:t>
            </a:r>
            <a:r>
              <a:rPr lang="en-US" sz="1400" dirty="0"/>
              <a:t>can Web Science and Data Science work together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Big </a:t>
            </a:r>
            <a:r>
              <a:rPr lang="en-US" sz="1400" dirty="0"/>
              <a:t>Data – the big picture. How much data is 'Big Data</a:t>
            </a:r>
            <a:r>
              <a:rPr lang="en-US" sz="1400" dirty="0" smtClean="0"/>
              <a:t>'?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Changing </a:t>
            </a:r>
            <a:r>
              <a:rPr lang="en-US" sz="1400" dirty="0"/>
              <a:t>the world: cooperation, co-creation, crowdfunding and crowdsourcing: Can crowdfunding replace the finance industry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Will </a:t>
            </a:r>
            <a:r>
              <a:rPr lang="en-US" sz="1400" dirty="0"/>
              <a:t>MOOCs destroy face-­to-face University Education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Crime </a:t>
            </a:r>
            <a:r>
              <a:rPr lang="en-US" sz="1400" dirty="0"/>
              <a:t>online; cyber security. Can legislation effectively protect from online crimes</a:t>
            </a:r>
            <a:r>
              <a:rPr lang="en-US" sz="1400" dirty="0" smtClean="0"/>
              <a:t>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What are the today’s challenges and opportunities of AI?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Ethical </a:t>
            </a:r>
            <a:r>
              <a:rPr lang="en-US" sz="1400" dirty="0"/>
              <a:t>and legal issues with autonomous vehicles. Why should autonomous vehicles become reality on UK roads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Digital </a:t>
            </a:r>
            <a:r>
              <a:rPr lang="en-US" sz="1400" dirty="0"/>
              <a:t>marketing and advertising - use of personal </a:t>
            </a:r>
            <a:r>
              <a:rPr lang="en-US" sz="1400" dirty="0" smtClean="0"/>
              <a:t>data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How </a:t>
            </a:r>
            <a:r>
              <a:rPr lang="en-US" sz="1400" dirty="0"/>
              <a:t>can open data speed up open innovation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Does </a:t>
            </a:r>
            <a:r>
              <a:rPr lang="en-US" sz="1400" dirty="0"/>
              <a:t>sports analytics create a better experience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Digital </a:t>
            </a:r>
            <a:r>
              <a:rPr lang="en-US" sz="1400" dirty="0"/>
              <a:t>journalism and social media. How good do they fit together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Open </a:t>
            </a:r>
            <a:r>
              <a:rPr lang="en-US" sz="1400" dirty="0"/>
              <a:t>addresses and open government data: How can they impact society and business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E-democracy </a:t>
            </a:r>
            <a:r>
              <a:rPr lang="en-US" sz="1400" dirty="0"/>
              <a:t>and e-participation: Can technology drive increased participation</a:t>
            </a:r>
            <a:r>
              <a:rPr lang="en-US" sz="1400" dirty="0" smtClean="0"/>
              <a:t>?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Presentation Topics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BED88E-1AE0-454C-8838-C53E1511A9E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5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Cryptocurrencies and smart contracts: Is </a:t>
            </a:r>
            <a:r>
              <a:rPr lang="en-US" sz="1400" dirty="0" err="1"/>
              <a:t>blockchain</a:t>
            </a:r>
            <a:r>
              <a:rPr lang="en-US" sz="1400" dirty="0"/>
              <a:t> the future of finance industry?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The </a:t>
            </a:r>
            <a:r>
              <a:rPr lang="en-US" sz="1400" dirty="0"/>
              <a:t>sharing economy: Does it harm traditional businesses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can businesses make use of virtual environments for internal </a:t>
            </a:r>
            <a:r>
              <a:rPr lang="en-US" sz="1400" dirty="0" err="1"/>
              <a:t>organisation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to protect intellectual property in software development and other art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can serious gaming drive businesses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dangerous can online hate be?</a:t>
            </a:r>
          </a:p>
          <a:p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200" b="1" dirty="0"/>
              <a:t>Topic 6: </a:t>
            </a:r>
            <a:r>
              <a:rPr lang="en-US" sz="1200" dirty="0"/>
              <a:t>Will MOOCs destroy face-­to-face University Education?</a:t>
            </a:r>
            <a:endParaRPr lang="en-US" sz="1200" b="1" dirty="0"/>
          </a:p>
          <a:p>
            <a:r>
              <a:rPr lang="en-US" sz="1200" b="1" dirty="0" smtClean="0"/>
              <a:t>Keywords</a:t>
            </a:r>
            <a:br>
              <a:rPr lang="en-US" sz="1200" b="1" dirty="0" smtClean="0"/>
            </a:br>
            <a:r>
              <a:rPr lang="en-US" sz="1200" dirty="0" smtClean="0"/>
              <a:t>Open </a:t>
            </a:r>
            <a:r>
              <a:rPr lang="en-US" sz="1200" dirty="0"/>
              <a:t>Education; MOOCs.</a:t>
            </a:r>
          </a:p>
          <a:p>
            <a:r>
              <a:rPr lang="en-US" sz="1200" b="1" dirty="0" smtClean="0"/>
              <a:t>Brief</a:t>
            </a:r>
            <a:br>
              <a:rPr lang="en-US" sz="1200" b="1" dirty="0" smtClean="0"/>
            </a:br>
            <a:r>
              <a:rPr lang="en-US" sz="1200" dirty="0" smtClean="0"/>
              <a:t>"Massive </a:t>
            </a:r>
            <a:r>
              <a:rPr lang="en-US" sz="1200" dirty="0"/>
              <a:t>Open Online Courses", or MOOCs gain an increasing importance in the educational context. </a:t>
            </a:r>
            <a:r>
              <a:rPr lang="en-US" sz="1200" dirty="0" smtClean="0"/>
              <a:t>As</a:t>
            </a:r>
            <a:r>
              <a:rPr lang="mr-IN" sz="1200" dirty="0" smtClean="0"/>
              <a:t>……</a:t>
            </a:r>
            <a:r>
              <a:rPr lang="en-GB" sz="1200" dirty="0" smtClean="0"/>
              <a:t>.</a:t>
            </a:r>
            <a:r>
              <a:rPr lang="en-GB" sz="1200" i="1" dirty="0" smtClean="0"/>
              <a:t>.[more]</a:t>
            </a:r>
          </a:p>
          <a:p>
            <a:r>
              <a:rPr lang="en-GB" sz="1200" b="1" dirty="0" smtClean="0"/>
              <a:t>Presentation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Prepare </a:t>
            </a:r>
            <a:r>
              <a:rPr lang="en-US" sz="1200" dirty="0"/>
              <a:t>and produce a short presentation which provides an introduction to and overview of the development of MOOCs and </a:t>
            </a:r>
            <a:r>
              <a:rPr lang="en-US" sz="1200" dirty="0" smtClean="0"/>
              <a:t>discussed</a:t>
            </a:r>
            <a:r>
              <a:rPr lang="mr-IN" sz="1200" dirty="0" smtClean="0"/>
              <a:t>…</a:t>
            </a:r>
            <a:r>
              <a:rPr lang="en-GB" sz="1200" i="1" dirty="0" smtClean="0"/>
              <a:t>..</a:t>
            </a:r>
            <a:r>
              <a:rPr lang="en-GB" sz="1200" i="1" dirty="0" smtClean="0"/>
              <a:t>[</a:t>
            </a:r>
            <a:r>
              <a:rPr lang="en-GB" sz="1200" i="1" dirty="0"/>
              <a:t>m</a:t>
            </a:r>
            <a:r>
              <a:rPr lang="en-GB" sz="1200" i="1" dirty="0" smtClean="0"/>
              <a:t>ore</a:t>
            </a:r>
            <a:r>
              <a:rPr lang="en-GB" sz="1200" i="1" dirty="0" smtClean="0"/>
              <a:t>]</a:t>
            </a:r>
            <a:endParaRPr lang="en-US" sz="1200" i="1" dirty="0"/>
          </a:p>
          <a:p>
            <a:r>
              <a:rPr lang="en-US" sz="1200" b="1" dirty="0"/>
              <a:t>Example links and </a:t>
            </a:r>
            <a:r>
              <a:rPr lang="en-US" sz="1200" b="1" dirty="0" smtClean="0"/>
              <a:t>reading`</a:t>
            </a:r>
          </a:p>
          <a:p>
            <a:r>
              <a:rPr lang="en-US" sz="1200" dirty="0" smtClean="0"/>
              <a:t>Coursera</a:t>
            </a:r>
            <a:r>
              <a:rPr lang="en-US" sz="1200" dirty="0"/>
              <a:t>: MOOC clearing house https://</a:t>
            </a:r>
            <a:r>
              <a:rPr lang="en-US" sz="1200" dirty="0" err="1"/>
              <a:t>www.coursera.org</a:t>
            </a:r>
            <a:r>
              <a:rPr lang="en-US" sz="1200" dirty="0"/>
              <a:t>/ </a:t>
            </a:r>
          </a:p>
          <a:p>
            <a:r>
              <a:rPr lang="en-US" sz="1200" dirty="0"/>
              <a:t>Belanger, Y. &amp; Thornton, J., 2013. Bioelectricity: A Quantitative Approach, Durham, NC. Available at: http://</a:t>
            </a:r>
            <a:r>
              <a:rPr lang="en-US" sz="1200" dirty="0" err="1"/>
              <a:t>dukespace.lib.duke.edu</a:t>
            </a:r>
            <a:r>
              <a:rPr lang="en-US" sz="1200" dirty="0"/>
              <a:t>/</a:t>
            </a:r>
            <a:r>
              <a:rPr lang="en-US" sz="1200" dirty="0" err="1"/>
              <a:t>dspace</a:t>
            </a:r>
            <a:r>
              <a:rPr lang="en-US" sz="1200" dirty="0"/>
              <a:t>/</a:t>
            </a:r>
            <a:r>
              <a:rPr lang="en-US" sz="1200" dirty="0" err="1"/>
              <a:t>bitstream</a:t>
            </a:r>
            <a:r>
              <a:rPr lang="en-US" sz="1200" dirty="0"/>
              <a:t>/handle/10161/6216/ </a:t>
            </a:r>
            <a:r>
              <a:rPr lang="en-US" sz="1200" dirty="0" smtClean="0"/>
              <a:t>Duke</a:t>
            </a:r>
          </a:p>
          <a:p>
            <a:r>
              <a:rPr lang="en-US" sz="1200" dirty="0" smtClean="0"/>
              <a:t>[</a:t>
            </a:r>
            <a:r>
              <a:rPr lang="en-US" sz="1200" i="1" dirty="0" smtClean="0"/>
              <a:t>more]</a:t>
            </a:r>
            <a:endParaRPr lang="en-US" sz="12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 smtClean="0"/>
              <a:t>Topics.. Cont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9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About Your Audience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3587" name="Picture 3" descr="Maas_in_theatr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424862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An audience….</a:t>
            </a:r>
          </a:p>
        </p:txBody>
      </p:sp>
      <p:pic>
        <p:nvPicPr>
          <p:cNvPr id="37892" name="Picture 4" descr="http://mms2002.ecs.soton.ac.uk/photos2002/105-0556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http://mms2002.ecs.soton.ac.uk/photos2002/105-0582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38"/>
            <a:ext cx="9144000" cy="1143000"/>
          </a:xfrm>
        </p:spPr>
        <p:txBody>
          <a:bodyPr/>
          <a:lstStyle/>
          <a:p>
            <a:pPr algn="l"/>
            <a:r>
              <a:rPr lang="en-GB" dirty="0" smtClean="0"/>
              <a:t>    A </a:t>
            </a:r>
            <a:r>
              <a:rPr lang="en-GB" dirty="0"/>
              <a:t>keynote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this course is about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0" y="2108645"/>
            <a:ext cx="5151120" cy="32979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>
                <a:solidFill>
                  <a:srgbClr val="323D43"/>
                </a:solidFill>
              </a:rPr>
              <a:pPr/>
              <a:t>2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3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 descr="http://www.stonehenge.com/merlyn/Pictures/00-07-TPC4/Day-2-Tuesday/45_-_audience_pays_attention.jpg"/>
          <p:cNvSpPr>
            <a:spLocks noChangeAspect="1" noChangeArrowheads="1"/>
          </p:cNvSpPr>
          <p:nvPr/>
        </p:nvSpPr>
        <p:spPr bwMode="auto">
          <a:xfrm>
            <a:off x="777875" y="542925"/>
            <a:ext cx="758983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965" name="AutoShape 5" descr="http://www.stonehenge.com/merlyn/Pictures/00-07-TPC4/Day-2-Tuesday/45_-_audience_pays_attention.jpg"/>
          <p:cNvSpPr>
            <a:spLocks noChangeAspect="1" noChangeArrowheads="1"/>
          </p:cNvSpPr>
          <p:nvPr/>
        </p:nvSpPr>
        <p:spPr bwMode="auto">
          <a:xfrm>
            <a:off x="777875" y="542925"/>
            <a:ext cx="758983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40967" name="Picture 7" descr="http://mms2002.ecs.soton.ac.uk/photos2002/105-0565_I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Another sort of presenting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2733376"/>
            <a:ext cx="7772400" cy="1362075"/>
          </a:xfrm>
        </p:spPr>
        <p:txBody>
          <a:bodyPr/>
          <a:lstStyle/>
          <a:p>
            <a:r>
              <a:rPr lang="en-GB" dirty="0" smtClean="0"/>
              <a:t>Follow up thoughts and </a:t>
            </a:r>
            <a:r>
              <a:rPr lang="en-GB" dirty="0" smtClean="0"/>
              <a:t>guidance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1086539"/>
            <a:ext cx="7772400" cy="1500187"/>
          </a:xfrm>
        </p:spPr>
        <p:txBody>
          <a:bodyPr/>
          <a:lstStyle/>
          <a:p>
            <a:r>
              <a:rPr lang="en-GB" dirty="0" smtClean="0"/>
              <a:t>It is suggested you work through the following </a:t>
            </a:r>
            <a:r>
              <a:rPr lang="en-GB" dirty="0" smtClean="0"/>
              <a:t>slides again at your leisure 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237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 on what you </a:t>
            </a:r>
            <a:r>
              <a:rPr lang="en-GB" dirty="0"/>
              <a:t>know already….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 a consumer of presentations</a:t>
            </a:r>
          </a:p>
          <a:p>
            <a:pPr marL="468313" lvl="1" indent="0">
              <a:buNone/>
            </a:pPr>
            <a:r>
              <a:rPr lang="en-GB" dirty="0"/>
              <a:t>Think about a memorable presentation</a:t>
            </a:r>
          </a:p>
          <a:p>
            <a:pPr marL="468313" lvl="1" indent="0">
              <a:buNone/>
            </a:pPr>
            <a:r>
              <a:rPr lang="en-GB" dirty="0"/>
              <a:t>What made it good?</a:t>
            </a:r>
          </a:p>
          <a:p>
            <a:pPr marL="468313" lvl="1" indent="0">
              <a:buNone/>
            </a:pPr>
            <a:r>
              <a:rPr lang="en-GB" dirty="0"/>
              <a:t>Three things….</a:t>
            </a:r>
          </a:p>
          <a:p>
            <a:pPr marL="468313" lvl="1" indent="0">
              <a:buNone/>
            </a:pPr>
            <a:r>
              <a:rPr lang="en-GB" dirty="0"/>
              <a:t>That you like to see in presentations</a:t>
            </a:r>
          </a:p>
          <a:p>
            <a:pPr marL="468313" lvl="1" indent="0">
              <a:buNone/>
            </a:pPr>
            <a:r>
              <a:rPr lang="en-GB" dirty="0"/>
              <a:t>That make presentations a disaster</a:t>
            </a:r>
          </a:p>
          <a:p>
            <a:r>
              <a:rPr lang="en-GB" dirty="0" smtClean="0"/>
              <a:t>Chat with your friends about this</a:t>
            </a:r>
          </a:p>
          <a:p>
            <a:r>
              <a:rPr lang="en-GB" dirty="0" smtClean="0"/>
              <a:t>Use this knowledge in your group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Pragmatics 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Prepare your slides </a:t>
            </a:r>
          </a:p>
          <a:p>
            <a:r>
              <a:rPr lang="en-GB" smtClean="0"/>
              <a:t>How will you say things?</a:t>
            </a:r>
          </a:p>
          <a:p>
            <a:pPr lvl="1"/>
            <a:r>
              <a:rPr lang="en-GB" smtClean="0"/>
              <a:t>Can you keep it simple?</a:t>
            </a:r>
          </a:p>
          <a:p>
            <a:r>
              <a:rPr lang="en-GB" smtClean="0"/>
              <a:t>Any supporting information?</a:t>
            </a:r>
          </a:p>
          <a:p>
            <a:pPr lvl="1"/>
            <a:r>
              <a:rPr lang="en-GB" smtClean="0"/>
              <a:t>Prepare hand outs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mtClean="0"/>
              <a:t>Make a dry run</a:t>
            </a:r>
          </a:p>
          <a:p>
            <a:r>
              <a:rPr lang="en-GB" smtClean="0"/>
              <a:t>Imagine the audience is in front of you</a:t>
            </a:r>
          </a:p>
          <a:p>
            <a:r>
              <a:rPr lang="en-GB" smtClean="0"/>
              <a:t>Will you keep to time?</a:t>
            </a:r>
          </a:p>
          <a:p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focus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 typeface="Wingdings" charset="0"/>
              <a:buNone/>
            </a:pPr>
            <a:r>
              <a:rPr lang="en-GB" dirty="0"/>
              <a:t>discuss with </a:t>
            </a:r>
            <a:r>
              <a:rPr lang="en-GB" dirty="0" smtClean="0"/>
              <a:t>group/friends:</a:t>
            </a:r>
            <a:endParaRPr lang="en-GB" dirty="0"/>
          </a:p>
          <a:p>
            <a:r>
              <a:rPr lang="en-GB" dirty="0"/>
              <a:t>how can I learn to make good presentations?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learning and help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we will each need different kinds of help</a:t>
            </a:r>
          </a:p>
          <a:p>
            <a:pPr>
              <a:lnSpc>
                <a:spcPct val="90000"/>
              </a:lnSpc>
            </a:pPr>
            <a:r>
              <a:rPr lang="en-GB" dirty="0"/>
              <a:t>we each learn and work in different ways</a:t>
            </a:r>
          </a:p>
          <a:p>
            <a:pPr>
              <a:lnSpc>
                <a:spcPct val="90000"/>
              </a:lnSpc>
            </a:pPr>
            <a:r>
              <a:rPr lang="en-GB" dirty="0"/>
              <a:t>learning by doing </a:t>
            </a:r>
            <a:br>
              <a:rPr lang="en-GB" dirty="0"/>
            </a:br>
            <a:r>
              <a:rPr lang="en-GB" dirty="0"/>
              <a:t>(present and attend lots) </a:t>
            </a:r>
          </a:p>
          <a:p>
            <a:pPr>
              <a:lnSpc>
                <a:spcPct val="90000"/>
              </a:lnSpc>
            </a:pPr>
            <a:r>
              <a:rPr lang="en-GB" dirty="0"/>
              <a:t>language centre, assistive technology centre</a:t>
            </a:r>
          </a:p>
          <a:p>
            <a:pPr>
              <a:lnSpc>
                <a:spcPct val="90000"/>
              </a:lnSpc>
            </a:pPr>
            <a:r>
              <a:rPr lang="en-GB" dirty="0"/>
              <a:t>self help (books, guides, the web)</a:t>
            </a:r>
          </a:p>
          <a:p>
            <a:pPr>
              <a:lnSpc>
                <a:spcPct val="90000"/>
              </a:lnSpc>
            </a:pPr>
            <a:r>
              <a:rPr lang="en-GB" dirty="0"/>
              <a:t>peer help (colleagues, friends)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 of a presentation?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zh-CN" dirty="0" smtClean="0"/>
              <a:t>Never underestimate the value of thinking about a problem</a:t>
            </a:r>
          </a:p>
          <a:p>
            <a:pPr lvl="1"/>
            <a:r>
              <a:rPr lang="en-GB" altLang="zh-CN" dirty="0" smtClean="0"/>
              <a:t>Talk</a:t>
            </a:r>
          </a:p>
          <a:p>
            <a:pPr lvl="1"/>
            <a:r>
              <a:rPr lang="en-GB" altLang="zh-CN" dirty="0" smtClean="0"/>
              <a:t>Think</a:t>
            </a:r>
          </a:p>
          <a:p>
            <a:pPr lvl="1"/>
            <a:r>
              <a:rPr lang="en-GB" altLang="zh-CN" dirty="0" smtClean="0"/>
              <a:t>Draw</a:t>
            </a:r>
          </a:p>
          <a:p>
            <a:pPr lvl="1"/>
            <a:r>
              <a:rPr lang="en-GB" altLang="zh-CN" dirty="0" smtClean="0"/>
              <a:t>Write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9144000" cy="457200"/>
          </a:xfrm>
        </p:spPr>
        <p:txBody>
          <a:bodyPr/>
          <a:lstStyle/>
          <a:p>
            <a:pPr algn="ctr"/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pic>
        <p:nvPicPr>
          <p:cNvPr id="2" name="Picture 1" descr="W8TheThink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0117" y="1803400"/>
            <a:ext cx="4445000" cy="444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6704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assessment criteria are always designed to steer you </a:t>
            </a:r>
            <a:br>
              <a:rPr lang="en-US" sz="2000" dirty="0" smtClean="0"/>
            </a:br>
            <a:r>
              <a:rPr lang="en-US" sz="2000" dirty="0" smtClean="0"/>
              <a:t>towards learning from the tasks you undertake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expect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959" y="1700213"/>
            <a:ext cx="4171950" cy="4114800"/>
          </a:xfrm>
        </p:spPr>
        <p:txBody>
          <a:bodyPr>
            <a:normAutofit fontScale="77500" lnSpcReduction="20000"/>
          </a:bodyPr>
          <a:lstStyle/>
          <a:p>
            <a:pPr marL="82296" lvl="0" indent="0"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Discuss and agree an approach to the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topic</a:t>
            </a:r>
            <a:endParaRPr lang="en-US" sz="2000" dirty="0" smtClean="0"/>
          </a:p>
          <a:p>
            <a:r>
              <a:rPr lang="en-US" sz="2000" dirty="0" smtClean="0"/>
              <a:t>Allocate roles </a:t>
            </a:r>
            <a:br>
              <a:rPr lang="en-US" sz="2000" dirty="0" smtClean="0"/>
            </a:br>
            <a:r>
              <a:rPr lang="en-US" sz="2000" dirty="0" smtClean="0"/>
              <a:t>I advise double-up of roles</a:t>
            </a:r>
            <a:endParaRPr lang="en-US" sz="2000" dirty="0"/>
          </a:p>
          <a:p>
            <a:r>
              <a:rPr lang="en-US" sz="2000" dirty="0"/>
              <a:t>Research the topic</a:t>
            </a:r>
          </a:p>
          <a:p>
            <a:r>
              <a:rPr lang="en-US" sz="2000" dirty="0"/>
              <a:t>Construct an argument</a:t>
            </a:r>
          </a:p>
          <a:p>
            <a:r>
              <a:rPr lang="en-US" sz="2000" dirty="0"/>
              <a:t>Present the argument</a:t>
            </a:r>
          </a:p>
          <a:p>
            <a:r>
              <a:rPr lang="en-US" sz="2000" dirty="0"/>
              <a:t>Harness the </a:t>
            </a:r>
            <a:r>
              <a:rPr lang="en-US" sz="2000" dirty="0" smtClean="0"/>
              <a:t>information</a:t>
            </a:r>
          </a:p>
          <a:p>
            <a:r>
              <a:rPr lang="en-US" sz="2000" dirty="0" smtClean="0"/>
              <a:t>Prepare a draft</a:t>
            </a:r>
          </a:p>
          <a:p>
            <a:r>
              <a:rPr lang="en-US" sz="2000" dirty="0" smtClean="0"/>
              <a:t>Review/revise</a:t>
            </a:r>
          </a:p>
          <a:p>
            <a:r>
              <a:rPr lang="en-US" sz="2000" dirty="0" smtClean="0"/>
              <a:t>Practice, practice, practice</a:t>
            </a:r>
            <a:endParaRPr lang="en-US" sz="2000" dirty="0"/>
          </a:p>
          <a:p>
            <a:r>
              <a:rPr lang="en-US" sz="2000" dirty="0"/>
              <a:t>Demonstrate </a:t>
            </a:r>
            <a:r>
              <a:rPr lang="en-US" sz="2000" dirty="0" smtClean="0"/>
              <a:t>competence</a:t>
            </a:r>
            <a:endParaRPr lang="en-US" sz="2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9542851"/>
              </p:ext>
            </p:extLst>
          </p:nvPr>
        </p:nvGraphicFramePr>
        <p:xfrm>
          <a:off x="4648200" y="1700213"/>
          <a:ext cx="41719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r>
              <a:rPr lang="en-US" dirty="0" smtClean="0"/>
              <a:t>What is important…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1406526"/>
            <a:ext cx="7772400" cy="1500187"/>
          </a:xfrm>
        </p:spPr>
        <p:txBody>
          <a:bodyPr/>
          <a:lstStyle/>
          <a:p>
            <a:r>
              <a:rPr lang="en-US" dirty="0" smtClean="0"/>
              <a:t>Based on module needs and past experience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9862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Criteria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criteria are designed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steer </a:t>
            </a:r>
            <a:r>
              <a:rPr lang="en-US" dirty="0"/>
              <a:t>you towards learning from the task you </a:t>
            </a:r>
            <a:r>
              <a:rPr lang="en-US" dirty="0" smtClean="0"/>
              <a:t>undertake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earning by doing</a:t>
            </a:r>
          </a:p>
          <a:p>
            <a:pPr lvl="2"/>
            <a:r>
              <a:rPr lang="en-US" dirty="0" smtClean="0"/>
              <a:t>Reflecting on your experience</a:t>
            </a:r>
          </a:p>
          <a:p>
            <a:pPr lvl="2"/>
            <a:r>
              <a:rPr lang="en-US" dirty="0" smtClean="0"/>
              <a:t>Learning from your mistakes</a:t>
            </a:r>
          </a:p>
          <a:p>
            <a:pPr lvl="1"/>
            <a:endParaRPr lang="en-US" dirty="0"/>
          </a:p>
        </p:txBody>
      </p:sp>
      <p:pic>
        <p:nvPicPr>
          <p:cNvPr id="3" name="Content Placeholder 2" descr="W8ScreenshotMarkingScheme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62" y="1700213"/>
            <a:ext cx="2763825" cy="4114800"/>
          </a:xfr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I </a:t>
            </a:r>
            <a:r>
              <a:rPr lang="en-US" dirty="0" smtClean="0"/>
              <a:t>do not expect to cover all the </a:t>
            </a:r>
            <a:r>
              <a:rPr lang="en-US" dirty="0" smtClean="0"/>
              <a:t>slides in the lecture</a:t>
            </a: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Please study them in your own time</a:t>
            </a:r>
          </a:p>
          <a:p>
            <a:pPr marL="82296" indent="0">
              <a:buNone/>
            </a:pPr>
            <a:r>
              <a:rPr lang="en-US" dirty="0" smtClean="0"/>
              <a:t>They contain extensive advice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the end of the week</a:t>
            </a:r>
          </a:p>
          <a:p>
            <a:r>
              <a:rPr lang="en-US" dirty="0" smtClean="0"/>
              <a:t>The </a:t>
            </a:r>
            <a:r>
              <a:rPr lang="en-US" dirty="0"/>
              <a:t>group allocations</a:t>
            </a:r>
          </a:p>
          <a:p>
            <a:r>
              <a:rPr lang="en-US" dirty="0"/>
              <a:t>The briefing allocations</a:t>
            </a:r>
          </a:p>
          <a:p>
            <a:r>
              <a:rPr lang="en-US" dirty="0"/>
              <a:t>A complete set of the topic </a:t>
            </a:r>
            <a:r>
              <a:rPr lang="en-US" dirty="0" smtClean="0"/>
              <a:t>briefs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848" y="6248400"/>
            <a:ext cx="8134709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50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Questions…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we marked 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categories in the mark sheet</a:t>
            </a:r>
            <a:endParaRPr lang="en-US" dirty="0"/>
          </a:p>
        </p:txBody>
      </p:sp>
      <p:pic>
        <p:nvPicPr>
          <p:cNvPr id="7" name="Content Placeholder 6" descr="W8group-discussion-thumb4476421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111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Overview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n-US" u="sng" dirty="0" smtClean="0"/>
              <a:t>1.1 </a:t>
            </a:r>
            <a:r>
              <a:rPr lang="en-US" u="sng" dirty="0"/>
              <a:t>Introduction and </a:t>
            </a:r>
            <a:r>
              <a:rPr lang="en-US" u="sng" dirty="0" smtClean="0"/>
              <a:t>structure</a:t>
            </a:r>
            <a:r>
              <a:rPr lang="en-US" u="sng" dirty="0"/>
              <a:t>: </a:t>
            </a:r>
          </a:p>
          <a:p>
            <a:r>
              <a:rPr lang="en-US" dirty="0" smtClean="0"/>
              <a:t>Identifies </a:t>
            </a:r>
            <a:r>
              <a:rPr lang="en-US" dirty="0"/>
              <a:t>objectives, </a:t>
            </a:r>
            <a:r>
              <a:rPr lang="en-US" dirty="0" smtClean="0"/>
              <a:t>&amp; purpose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gains </a:t>
            </a:r>
            <a:r>
              <a:rPr lang="en-US" dirty="0"/>
              <a:t>audience’s </a:t>
            </a:r>
            <a:r>
              <a:rPr lang="en-US" dirty="0" smtClean="0"/>
              <a:t>attention</a:t>
            </a:r>
          </a:p>
          <a:p>
            <a:r>
              <a:rPr lang="en-US" dirty="0" smtClean="0"/>
              <a:t>logical</a:t>
            </a:r>
            <a:r>
              <a:rPr lang="en-US" dirty="0"/>
              <a:t>, clear, </a:t>
            </a:r>
            <a:r>
              <a:rPr lang="en-US" dirty="0" smtClean="0"/>
              <a:t>comprehensive</a:t>
            </a:r>
            <a:br>
              <a:rPr lang="en-US" dirty="0" smtClean="0"/>
            </a:br>
            <a:endParaRPr lang="en-US" dirty="0"/>
          </a:p>
          <a:p>
            <a:pPr marL="82296" indent="0">
              <a:buNone/>
            </a:pPr>
            <a:r>
              <a:rPr lang="en-US" u="sng" dirty="0"/>
              <a:t>1.2 Key points and </a:t>
            </a:r>
            <a:r>
              <a:rPr lang="en-US" u="sng" dirty="0" smtClean="0"/>
              <a:t>body</a:t>
            </a:r>
            <a:r>
              <a:rPr lang="en-US" u="sng" dirty="0"/>
              <a:t>: </a:t>
            </a:r>
            <a:endParaRPr lang="en-US" u="sng" dirty="0" smtClean="0"/>
          </a:p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a good grasp of </a:t>
            </a:r>
            <a:r>
              <a:rPr lang="en-US" dirty="0" smtClean="0"/>
              <a:t>the </a:t>
            </a:r>
            <a:r>
              <a:rPr lang="en-US" dirty="0"/>
              <a:t>subject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accurate account; </a:t>
            </a:r>
          </a:p>
          <a:p>
            <a:r>
              <a:rPr lang="en-US" dirty="0" smtClean="0"/>
              <a:t>addresses </a:t>
            </a:r>
            <a:r>
              <a:rPr lang="en-US" dirty="0"/>
              <a:t>core issues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appropriate for audience, </a:t>
            </a:r>
            <a:endParaRPr lang="en-US" dirty="0" smtClean="0"/>
          </a:p>
          <a:p>
            <a:r>
              <a:rPr lang="en-US" dirty="0" smtClean="0"/>
              <a:t>clear</a:t>
            </a:r>
            <a:r>
              <a:rPr lang="en-US" dirty="0"/>
              <a:t>, explicit, specific, well </a:t>
            </a:r>
            <a:r>
              <a:rPr lang="en-US" dirty="0" smtClean="0"/>
              <a:t>argued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n-US" u="sng" dirty="0"/>
              <a:t>1.3 Well </a:t>
            </a:r>
            <a:r>
              <a:rPr lang="en-US" u="sng" dirty="0" smtClean="0"/>
              <a:t>researched/referenced: </a:t>
            </a:r>
          </a:p>
          <a:p>
            <a:r>
              <a:rPr lang="en-US" dirty="0" smtClean="0"/>
              <a:t>authoritative </a:t>
            </a:r>
            <a:r>
              <a:rPr lang="en-US" dirty="0"/>
              <a:t>sources used</a:t>
            </a:r>
            <a:r>
              <a:rPr lang="en-US" dirty="0" smtClean="0"/>
              <a:t>,</a:t>
            </a:r>
          </a:p>
          <a:p>
            <a:r>
              <a:rPr lang="en-US" dirty="0" smtClean="0"/>
              <a:t>clearly referenced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2296" indent="0">
              <a:buNone/>
            </a:pPr>
            <a:r>
              <a:rPr lang="en-US" u="sng" dirty="0"/>
              <a:t>1.4 Close: </a:t>
            </a:r>
          </a:p>
          <a:p>
            <a:r>
              <a:rPr lang="en-US" dirty="0"/>
              <a:t>provides conclusion</a:t>
            </a:r>
            <a:r>
              <a:rPr lang="en-US" dirty="0" smtClean="0"/>
              <a:t>,</a:t>
            </a:r>
          </a:p>
          <a:p>
            <a:r>
              <a:rPr lang="en-US" dirty="0"/>
              <a:t>d</a:t>
            </a:r>
            <a:r>
              <a:rPr lang="en-US" dirty="0" smtClean="0"/>
              <a:t>emonstrates integration </a:t>
            </a:r>
            <a:r>
              <a:rPr lang="en-US" dirty="0"/>
              <a:t>and control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37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Will you get the balance right?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29" y="2260600"/>
            <a:ext cx="4380771" cy="2915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8616" y="5396162"/>
            <a:ext cx="490025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 needs to be interesting and informative, well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b="1" dirty="0"/>
              <a:t>2.1 Visual aids (1)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appropriate</a:t>
            </a:r>
            <a:r>
              <a:rPr lang="en-US" dirty="0"/>
              <a:t>, well </a:t>
            </a:r>
            <a:r>
              <a:rPr lang="en-US" dirty="0" smtClean="0"/>
              <a:t>executed</a:t>
            </a:r>
            <a:endParaRPr lang="en-US" dirty="0"/>
          </a:p>
          <a:p>
            <a:r>
              <a:rPr lang="en-US" dirty="0" smtClean="0"/>
              <a:t>pictures</a:t>
            </a:r>
            <a:r>
              <a:rPr lang="en-US" dirty="0"/>
              <a:t>, tables and diagrams (if used) are used intelligently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2.2 Visual aids (2)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argument</a:t>
            </a:r>
            <a:r>
              <a:rPr lang="en-US" dirty="0"/>
              <a:t>/understanding enhanced by pertinent visual aids</a:t>
            </a:r>
            <a:endParaRPr lang="en-GB" b="1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2.3 Media control:</a:t>
            </a:r>
          </a:p>
          <a:p>
            <a:r>
              <a:rPr lang="it-IT" dirty="0" smtClean="0"/>
              <a:t>planned</a:t>
            </a:r>
          </a:p>
          <a:p>
            <a:r>
              <a:rPr lang="it-IT" dirty="0" smtClean="0"/>
              <a:t>well managed</a:t>
            </a:r>
            <a:endParaRPr lang="it-IT" b="1" dirty="0" smtClean="0"/>
          </a:p>
          <a:p>
            <a:r>
              <a:rPr lang="it-IT" dirty="0" smtClean="0"/>
              <a:t>slick</a:t>
            </a:r>
            <a:r>
              <a:rPr lang="it-IT" dirty="0"/>
              <a:t>, non intrusive</a:t>
            </a:r>
            <a:endParaRPr lang="en-GB" b="1" dirty="0"/>
          </a:p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8594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media means preparation</a:t>
            </a:r>
            <a:endParaRPr lang="en-US" dirty="0"/>
          </a:p>
        </p:txBody>
      </p:sp>
      <p:pic>
        <p:nvPicPr>
          <p:cNvPr id="10" name="Content Placeholder 9" descr="W8office-building-and-finance-charts-business-coll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5" y="1831335"/>
            <a:ext cx="5667554" cy="3766562"/>
          </a:xfr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1603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Process &amp; Professionalism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b="1" dirty="0"/>
              <a:t>3.1 Clear </a:t>
            </a:r>
            <a:r>
              <a:rPr lang="en-US" b="1" dirty="0" smtClean="0"/>
              <a:t>speech:</a:t>
            </a:r>
          </a:p>
          <a:p>
            <a:r>
              <a:rPr lang="en-US" dirty="0" smtClean="0"/>
              <a:t>audible,</a:t>
            </a:r>
          </a:p>
          <a:p>
            <a:r>
              <a:rPr lang="en-US" dirty="0" smtClean="0"/>
              <a:t>nervousness </a:t>
            </a:r>
            <a:r>
              <a:rPr lang="en-US" dirty="0"/>
              <a:t>controlled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3.2 Personal </a:t>
            </a:r>
            <a:r>
              <a:rPr lang="en-US" b="1" dirty="0" smtClean="0"/>
              <a:t>energy:</a:t>
            </a:r>
          </a:p>
          <a:p>
            <a:r>
              <a:rPr lang="en-US" dirty="0" smtClean="0"/>
              <a:t>has enthusiasm</a:t>
            </a:r>
          </a:p>
          <a:p>
            <a:r>
              <a:rPr lang="en-US" dirty="0" smtClean="0"/>
              <a:t>shows </a:t>
            </a:r>
            <a:r>
              <a:rPr lang="en-US" dirty="0"/>
              <a:t>confidence/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avoids </a:t>
            </a:r>
            <a:r>
              <a:rPr lang="en-US" dirty="0"/>
              <a:t>reading from </a:t>
            </a:r>
            <a:r>
              <a:rPr lang="en-US" dirty="0" smtClean="0"/>
              <a:t>notes</a:t>
            </a:r>
          </a:p>
          <a:p>
            <a:r>
              <a:rPr lang="en-US" dirty="0" smtClean="0"/>
              <a:t>addresses </a:t>
            </a:r>
            <a:r>
              <a:rPr lang="en-US" dirty="0"/>
              <a:t>whole </a:t>
            </a:r>
            <a:r>
              <a:rPr lang="en-US" dirty="0" smtClean="0"/>
              <a:t>audience</a:t>
            </a:r>
            <a:endParaRPr lang="en-US" dirty="0"/>
          </a:p>
          <a:p>
            <a:r>
              <a:rPr lang="en-US" dirty="0" smtClean="0"/>
              <a:t>projects </a:t>
            </a:r>
            <a:r>
              <a:rPr lang="en-US" dirty="0"/>
              <a:t>personality</a:t>
            </a:r>
            <a:endParaRPr lang="en-GB" b="1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037826" y="1524000"/>
            <a:ext cx="3657600" cy="4664075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3.3 Audience </a:t>
            </a:r>
            <a:r>
              <a:rPr lang="en-US" b="1" dirty="0" smtClean="0"/>
              <a:t>engaged</a:t>
            </a:r>
          </a:p>
          <a:p>
            <a:r>
              <a:rPr lang="en-US" b="1" dirty="0" smtClean="0"/>
              <a:t> </a:t>
            </a:r>
            <a:r>
              <a:rPr lang="en-US" dirty="0"/>
              <a:t>attention captured and sustained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3.4 </a:t>
            </a:r>
            <a:r>
              <a:rPr lang="en-US" b="1" dirty="0" smtClean="0"/>
              <a:t>Questions</a:t>
            </a:r>
          </a:p>
          <a:p>
            <a:r>
              <a:rPr lang="en-US" b="1" dirty="0" smtClean="0"/>
              <a:t> </a:t>
            </a:r>
            <a:r>
              <a:rPr lang="en-US" dirty="0"/>
              <a:t>handled effectively and informatively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3.5 </a:t>
            </a:r>
            <a:r>
              <a:rPr lang="en-US" b="1" dirty="0" smtClean="0"/>
              <a:t>Timekeeping:</a:t>
            </a:r>
          </a:p>
          <a:p>
            <a:r>
              <a:rPr lang="en-US" dirty="0" smtClean="0"/>
              <a:t>Finished </a:t>
            </a:r>
            <a:r>
              <a:rPr lang="en-US" dirty="0"/>
              <a:t>in allocated time</a:t>
            </a:r>
            <a:endParaRPr lang="en-GB" b="1" dirty="0"/>
          </a:p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015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 you have enough slides?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257" y="6214024"/>
            <a:ext cx="715330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must present, practice the timings, present your argument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Overall </a:t>
            </a:r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2"/>
            <a:ext cx="4171950" cy="4864489"/>
          </a:xfrm>
        </p:spPr>
        <p:txBody>
          <a:bodyPr/>
          <a:lstStyle/>
          <a:p>
            <a:pPr marL="82296" indent="0">
              <a:buNone/>
            </a:pPr>
            <a:r>
              <a:rPr lang="en-US" sz="2400" b="1" dirty="0"/>
              <a:t>Your overview of </a:t>
            </a:r>
            <a:r>
              <a:rPr lang="en-US" sz="2400" b="1" dirty="0" smtClean="0"/>
              <a:t>effectiveness:</a:t>
            </a:r>
          </a:p>
          <a:p>
            <a:r>
              <a:rPr lang="en-US" sz="2400" dirty="0" smtClean="0"/>
              <a:t>Objectives </a:t>
            </a:r>
            <a:r>
              <a:rPr lang="en-US" sz="2400" dirty="0"/>
              <a:t>have been met</a:t>
            </a:r>
            <a:endParaRPr lang="en-GB" sz="2400" b="1" dirty="0"/>
          </a:p>
          <a:p>
            <a:r>
              <a:rPr lang="en-GB" sz="2400" dirty="0"/>
              <a:t>Message was communicated and understood.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experience was a pleasurable one!</a:t>
            </a:r>
          </a:p>
          <a:p>
            <a:endParaRPr lang="en-US" sz="2400" dirty="0"/>
          </a:p>
        </p:txBody>
      </p:sp>
      <p:pic>
        <p:nvPicPr>
          <p:cNvPr id="4" name="Content Placeholder 3" descr="Screenshot 2016-10-17 10.02.5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28" r="-18628"/>
          <a:stretch>
            <a:fillRect/>
          </a:stretch>
        </p:blipFill>
        <p:spPr/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611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will it be?</a:t>
            </a:r>
            <a:br>
              <a:rPr lang="en-GB" dirty="0"/>
            </a:br>
            <a:r>
              <a:rPr lang="en-GB" dirty="0"/>
              <a:t>For them… for us…</a:t>
            </a:r>
          </a:p>
        </p:txBody>
      </p:sp>
      <p:pic>
        <p:nvPicPr>
          <p:cNvPr id="329731" name="Picture 3" descr="bor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42" y="2900363"/>
            <a:ext cx="1714500" cy="1714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9732" name="Picture 4" descr="frightene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6172" y="2419350"/>
            <a:ext cx="2476500" cy="2476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Tasks which are superficially simple …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…often require attention to detail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Ultimately someone may have to assume responsibility</a:t>
            </a:r>
            <a:endParaRPr lang="en-GB" sz="2400" dirty="0"/>
          </a:p>
        </p:txBody>
      </p:sp>
      <p:pic>
        <p:nvPicPr>
          <p:cNvPr id="6" name="Content Placeholder 5" descr="Screen Shot 2013-03-05 at 12.04.37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82507"/>
            <a:ext cx="3822940" cy="3619752"/>
          </a:xfr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general interest questions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often have you made a formal presentation before?</a:t>
            </a:r>
          </a:p>
          <a:p>
            <a:pPr lvl="1"/>
            <a:r>
              <a:rPr lang="en-GB" dirty="0"/>
              <a:t>0-3 times?</a:t>
            </a:r>
          </a:p>
          <a:p>
            <a:pPr lvl="1"/>
            <a:r>
              <a:rPr lang="en-GB" dirty="0"/>
              <a:t>4-10 times?</a:t>
            </a:r>
          </a:p>
          <a:p>
            <a:pPr lvl="1"/>
            <a:r>
              <a:rPr lang="en-GB" dirty="0"/>
              <a:t>More than 10 times?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pic>
        <p:nvPicPr>
          <p:cNvPr id="4" name="Content Placeholder 2" descr="experien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81" b="-31081"/>
          <a:stretch>
            <a:fillRect/>
          </a:stretch>
        </p:blipFill>
        <p:spPr>
          <a:xfrm rot="841211">
            <a:off x="4892316" y="1733374"/>
            <a:ext cx="38100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Image</a:t>
            </a:r>
            <a:r>
              <a:rPr lang="en-GB" dirty="0"/>
              <a:t>: http://</a:t>
            </a:r>
            <a:r>
              <a:rPr lang="en-GB" dirty="0" err="1"/>
              <a:t>www.ventiq.com</a:t>
            </a:r>
            <a:r>
              <a:rPr lang="en-GB" dirty="0"/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7727" y="5126182"/>
            <a:ext cx="43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  We all have different experience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 for the actual presentation…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yourself</a:t>
            </a:r>
          </a:p>
          <a:p>
            <a:r>
              <a:rPr lang="en-US" dirty="0"/>
              <a:t>Plan and </a:t>
            </a:r>
            <a:r>
              <a:rPr lang="en-US" dirty="0" smtClean="0"/>
              <a:t>rehearse</a:t>
            </a:r>
            <a:endParaRPr lang="en-US" dirty="0"/>
          </a:p>
          <a:p>
            <a:r>
              <a:rPr lang="en-US" dirty="0"/>
              <a:t>Talk to your audience</a:t>
            </a:r>
          </a:p>
          <a:p>
            <a:pPr lvl="1"/>
            <a:r>
              <a:rPr lang="en-US" dirty="0"/>
              <a:t>Tell a story</a:t>
            </a:r>
          </a:p>
          <a:p>
            <a:pPr lvl="1"/>
            <a:r>
              <a:rPr lang="en-US" dirty="0"/>
              <a:t>Start middle end</a:t>
            </a:r>
          </a:p>
          <a:p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75400"/>
            <a:ext cx="4171950" cy="4114800"/>
          </a:xfrm>
        </p:spPr>
        <p:txBody>
          <a:bodyPr/>
          <a:lstStyle/>
          <a:p>
            <a:r>
              <a:rPr lang="en-US" sz="2400" dirty="0"/>
              <a:t>Use cues</a:t>
            </a:r>
          </a:p>
          <a:p>
            <a:pPr lvl="1"/>
            <a:r>
              <a:rPr lang="en-US" sz="2000" dirty="0"/>
              <a:t>Pen to point</a:t>
            </a:r>
          </a:p>
          <a:p>
            <a:pPr lvl="1"/>
            <a:r>
              <a:rPr lang="en-US" sz="2000" dirty="0"/>
              <a:t>Think about fonts</a:t>
            </a:r>
          </a:p>
          <a:p>
            <a:pPr lvl="1"/>
            <a:r>
              <a:rPr lang="en-US" sz="2000" dirty="0"/>
              <a:t>Diagrams</a:t>
            </a:r>
          </a:p>
          <a:p>
            <a:pPr lvl="1"/>
            <a:r>
              <a:rPr lang="en-US" sz="2000" dirty="0"/>
              <a:t>Pictures</a:t>
            </a:r>
          </a:p>
          <a:p>
            <a:r>
              <a:rPr lang="en-US" sz="2400" dirty="0"/>
              <a:t>Eye contact</a:t>
            </a:r>
          </a:p>
          <a:p>
            <a:r>
              <a:rPr lang="en-US" sz="2400" dirty="0"/>
              <a:t>Project voice</a:t>
            </a:r>
          </a:p>
          <a:p>
            <a:r>
              <a:rPr lang="en-US" sz="2400" dirty="0"/>
              <a:t>Try out different methods</a:t>
            </a:r>
          </a:p>
          <a:p>
            <a:r>
              <a:rPr lang="en-US" sz="2400" dirty="0"/>
              <a:t>Order is important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you impress them?</a:t>
            </a:r>
            <a:endParaRPr lang="en-GB" dirty="0"/>
          </a:p>
        </p:txBody>
      </p:sp>
      <p:pic>
        <p:nvPicPr>
          <p:cNvPr id="4" name="Content Placeholder 3" descr="philosophy_slam_base_1_1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252663"/>
            <a:ext cx="6486525" cy="3009900"/>
          </a:xfr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2272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Focus </a:t>
            </a:r>
            <a:endParaRPr lang="en-GB" dirty="0"/>
          </a:p>
        </p:txBody>
      </p:sp>
      <p:pic>
        <p:nvPicPr>
          <p:cNvPr id="13317" name="Picture 5" descr="C:\WINDOWS\Application Data\Microsoft\Media Catalog\Downloaded Clips\cl2\BD05622_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1557338"/>
            <a:ext cx="2127047" cy="43519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99626" y="1484553"/>
            <a:ext cx="4171950" cy="4114800"/>
          </a:xfrm>
          <a:noFill/>
          <a:ln/>
        </p:spPr>
        <p:txBody>
          <a:bodyPr/>
          <a:lstStyle/>
          <a:p>
            <a:pPr>
              <a:buFont typeface="Wingdings" charset="0"/>
              <a:buNone/>
            </a:pPr>
            <a:r>
              <a:rPr lang="en-GB" sz="2400" dirty="0"/>
              <a:t>know your audience</a:t>
            </a:r>
          </a:p>
          <a:p>
            <a:pPr>
              <a:buFont typeface="Wingdings" charset="0"/>
              <a:buNone/>
            </a:pPr>
            <a:r>
              <a:rPr lang="en-GB" sz="2400" dirty="0"/>
              <a:t>general questions:</a:t>
            </a:r>
          </a:p>
          <a:p>
            <a:pPr>
              <a:buFont typeface="Wingdings" charset="0"/>
              <a:buNone/>
            </a:pPr>
            <a:r>
              <a:rPr lang="en-GB" sz="2400" dirty="0"/>
              <a:t>What is the purpose of the presentation?</a:t>
            </a:r>
          </a:p>
          <a:p>
            <a:r>
              <a:rPr lang="en-GB" sz="2400" dirty="0"/>
              <a:t>What do you want to communicate?</a:t>
            </a:r>
          </a:p>
          <a:p>
            <a:r>
              <a:rPr lang="en-GB" sz="2400" dirty="0"/>
              <a:t>What do the audience expect to get out of it</a:t>
            </a:r>
          </a:p>
          <a:p>
            <a:r>
              <a:rPr lang="en-GB" sz="2400" dirty="0"/>
              <a:t>How long have you got?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final words….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dirty="0"/>
              <a:t>Have a conversation with your audience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It’s </a:t>
            </a:r>
            <a:r>
              <a:rPr lang="en-GB" dirty="0"/>
              <a:t>OK to be imperfect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It’s </a:t>
            </a:r>
            <a:r>
              <a:rPr lang="en-GB" dirty="0"/>
              <a:t>OK to use humour (if you can)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It’s </a:t>
            </a:r>
            <a:r>
              <a:rPr lang="en-GB" dirty="0"/>
              <a:t>OK to respond to a question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ja-JP" altLang="en-GB" dirty="0" smtClean="0">
                <a:latin typeface="Arial"/>
              </a:rPr>
              <a:t>“</a:t>
            </a:r>
            <a:r>
              <a:rPr lang="en-GB" dirty="0"/>
              <a:t>I </a:t>
            </a:r>
            <a:r>
              <a:rPr lang="en-GB" dirty="0" smtClean="0"/>
              <a:t>don’t </a:t>
            </a:r>
            <a:r>
              <a:rPr lang="en-GB" dirty="0"/>
              <a:t>know</a:t>
            </a:r>
            <a:r>
              <a:rPr lang="ja-JP" altLang="en-GB" dirty="0">
                <a:latin typeface="Arial"/>
              </a:rPr>
              <a:t>”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It can be a good idea to try to explain things in different words</a:t>
            </a:r>
          </a:p>
          <a:p>
            <a:pPr>
              <a:lnSpc>
                <a:spcPct val="90000"/>
              </a:lnSpc>
            </a:pPr>
            <a:r>
              <a:rPr lang="en-GB" dirty="0"/>
              <a:t>You will get better with practice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b"/>
          <a:lstStyle/>
          <a:p>
            <a:r>
              <a:rPr lang="en-GB" dirty="0"/>
              <a:t>The voice of experience</a:t>
            </a:r>
          </a:p>
        </p:txBody>
      </p:sp>
      <p:pic>
        <p:nvPicPr>
          <p:cNvPr id="331780" name="Picture 4" descr="speak-u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1" y="1760598"/>
            <a:ext cx="2665077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80626" y="1696529"/>
            <a:ext cx="3657600" cy="4664075"/>
          </a:xfrm>
          <a:noFill/>
          <a:ln/>
        </p:spPr>
        <p:txBody>
          <a:bodyPr lIns="0" tIns="0" rIns="0" bIns="0"/>
          <a:lstStyle/>
          <a:p>
            <a:r>
              <a:rPr lang="en-GB" sz="2800" dirty="0"/>
              <a:t>Remember your own advice</a:t>
            </a:r>
          </a:p>
          <a:p>
            <a:r>
              <a:rPr lang="en-GB" sz="2800" dirty="0"/>
              <a:t>Draw on your wisdom</a:t>
            </a:r>
          </a:p>
          <a:p>
            <a:r>
              <a:rPr lang="en-GB" sz="2800" dirty="0"/>
              <a:t>Learn from your audience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Remember….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Be prepared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3828" name="Picture 4" descr="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72" y="1495425"/>
            <a:ext cx="34575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advice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168275" y="1219200"/>
          <a:ext cx="8805863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Microsoft Organization Chart" r:id="rId3" imgW="12166600" imgH="2298700" progId="MSOrgChart.2">
                  <p:embed followColorScheme="full"/>
                </p:oleObj>
              </mc:Choice>
              <mc:Fallback>
                <p:oleObj name="Microsoft Organization Chart" r:id="rId3" imgW="12166600" imgH="2298700" progId="MSOrgChart.2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219200"/>
                        <a:ext cx="8805863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Oval 5"/>
          <p:cNvSpPr>
            <a:spLocks noChangeArrowheads="1"/>
          </p:cNvSpPr>
          <p:nvPr/>
        </p:nvSpPr>
        <p:spPr bwMode="auto">
          <a:xfrm>
            <a:off x="1435608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check: </a:t>
            </a:r>
            <a:br>
              <a:rPr lang="en-US" sz="1300" b="0" dirty="0"/>
            </a:b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/>
              <a:t>slides</a:t>
            </a:r>
          </a:p>
          <a:p>
            <a:pPr algn="ctr"/>
            <a:r>
              <a:rPr lang="en-US" sz="1300" b="0" dirty="0"/>
              <a:t>backup</a:t>
            </a:r>
          </a:p>
          <a:p>
            <a:pPr algn="ctr"/>
            <a:r>
              <a:rPr lang="en-US" sz="1300" b="0" dirty="0"/>
              <a:t>practice</a:t>
            </a:r>
          </a:p>
          <a:p>
            <a:pPr algn="ctr"/>
            <a:r>
              <a:rPr lang="en-US" sz="1300" b="0" dirty="0"/>
              <a:t>performance </a:t>
            </a:r>
            <a:br>
              <a:rPr lang="en-US" sz="1300" b="0" dirty="0"/>
            </a:br>
            <a:r>
              <a:rPr lang="en-US" sz="1300" b="0" dirty="0" smtClean="0"/>
              <a:t>critique</a:t>
            </a:r>
            <a:endParaRPr lang="en-US" sz="1300" b="0" dirty="0"/>
          </a:p>
          <a:p>
            <a:pPr algn="ctr"/>
            <a:r>
              <a:rPr lang="en-US" sz="1300" b="0" dirty="0"/>
              <a:t>timings</a:t>
            </a:r>
            <a:br>
              <a:rPr lang="en-US" sz="1300" b="0" dirty="0"/>
            </a:br>
            <a:r>
              <a:rPr lang="en-US" sz="1300" b="0" dirty="0"/>
              <a:t>objectives</a:t>
            </a:r>
          </a:p>
          <a:p>
            <a:endParaRPr lang="en-US" sz="1400" b="0" dirty="0"/>
          </a:p>
        </p:txBody>
      </p:sp>
      <p:sp>
        <p:nvSpPr>
          <p:cNvPr id="317444" name="Oval 4"/>
          <p:cNvSpPr>
            <a:spLocks noChangeArrowheads="1"/>
          </p:cNvSpPr>
          <p:nvPr/>
        </p:nvSpPr>
        <p:spPr bwMode="auto">
          <a:xfrm>
            <a:off x="168275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for </a:t>
            </a:r>
            <a:br>
              <a:rPr lang="en-US" sz="1300" b="0" dirty="0"/>
            </a:br>
            <a:r>
              <a:rPr lang="en-US" sz="1300" b="0" dirty="0"/>
              <a:t>orientation</a:t>
            </a:r>
          </a:p>
          <a:p>
            <a:pPr algn="ctr"/>
            <a:r>
              <a:rPr lang="en-US" sz="1300" b="0" dirty="0"/>
              <a:t>for </a:t>
            </a:r>
            <a:br>
              <a:rPr lang="en-US" sz="1300" b="0" dirty="0"/>
            </a:br>
            <a:r>
              <a:rPr lang="en-US" sz="1300" b="0" dirty="0"/>
              <a:t>reference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acknowledge</a:t>
            </a:r>
            <a:endParaRPr lang="en-US" sz="1300" b="0" dirty="0"/>
          </a:p>
          <a:p>
            <a:pPr algn="ctr"/>
            <a:r>
              <a:rPr lang="en-US" sz="1300" b="0" dirty="0"/>
              <a:t>critique</a:t>
            </a:r>
          </a:p>
          <a:p>
            <a:pPr algn="ctr"/>
            <a:r>
              <a:rPr lang="en-US" sz="1300" b="0" dirty="0"/>
              <a:t>confirm </a:t>
            </a:r>
            <a:br>
              <a:rPr lang="en-US" sz="1300" b="0" dirty="0"/>
            </a:br>
            <a:r>
              <a:rPr lang="en-US" sz="1300" b="0" dirty="0"/>
              <a:t>provenance</a:t>
            </a:r>
          </a:p>
          <a:p>
            <a:endParaRPr lang="en-US" sz="1400" b="0" dirty="0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2740426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300" b="0" dirty="0"/>
              <a:t>Images</a:t>
            </a:r>
          </a:p>
          <a:p>
            <a:pPr algn="ctr"/>
            <a:r>
              <a:rPr lang="en-US" sz="1300" b="0" dirty="0"/>
              <a:t>Charts</a:t>
            </a:r>
          </a:p>
          <a:p>
            <a:pPr algn="ctr"/>
            <a:r>
              <a:rPr lang="en-US" sz="1300" b="0" dirty="0"/>
              <a:t>Handouts</a:t>
            </a:r>
          </a:p>
          <a:p>
            <a:pPr algn="ctr"/>
            <a:r>
              <a:rPr lang="en-US" sz="1300" b="0" dirty="0"/>
              <a:t>Diagrams</a:t>
            </a:r>
          </a:p>
          <a:p>
            <a:pPr algn="ctr"/>
            <a:r>
              <a:rPr lang="en-US" sz="1300" b="0" dirty="0"/>
              <a:t>Videos</a:t>
            </a:r>
          </a:p>
          <a:p>
            <a:pPr algn="ctr"/>
            <a:r>
              <a:rPr lang="en-US" sz="1300" b="0" dirty="0"/>
              <a:t>tables</a:t>
            </a:r>
          </a:p>
          <a:p>
            <a:pPr algn="ctr"/>
            <a:r>
              <a:rPr lang="en-US" sz="1300" b="0" dirty="0"/>
              <a:t>…</a:t>
            </a:r>
          </a:p>
          <a:p>
            <a:pPr algn="ctr"/>
            <a:r>
              <a:rPr lang="en-US" sz="1300" b="0" dirty="0"/>
              <a:t>Web</a:t>
            </a:r>
          </a:p>
          <a:p>
            <a:pPr algn="ctr"/>
            <a:r>
              <a:rPr lang="en-US" sz="1300" b="0" dirty="0"/>
              <a:t>Email</a:t>
            </a:r>
          </a:p>
          <a:p>
            <a:endParaRPr lang="en-US" sz="1400" b="0" dirty="0"/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4047836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Consistency</a:t>
            </a:r>
          </a:p>
          <a:p>
            <a:pPr algn="ctr"/>
            <a:r>
              <a:rPr lang="en-US" sz="1300" b="0" dirty="0"/>
              <a:t>Clarity</a:t>
            </a:r>
          </a:p>
          <a:p>
            <a:pPr algn="ctr"/>
            <a:r>
              <a:rPr lang="en-US" sz="1300" b="0" dirty="0"/>
              <a:t>Size </a:t>
            </a:r>
            <a:br>
              <a:rPr lang="en-US" sz="1300" b="0" dirty="0"/>
            </a:br>
            <a:r>
              <a:rPr lang="en-US" sz="1300" b="0" dirty="0"/>
              <a:t>and scale</a:t>
            </a:r>
          </a:p>
          <a:p>
            <a:pPr algn="ctr"/>
            <a:r>
              <a:rPr lang="en-US" sz="1300" b="0" dirty="0"/>
              <a:t>Typeface</a:t>
            </a:r>
          </a:p>
          <a:p>
            <a:pPr algn="ctr"/>
            <a:r>
              <a:rPr lang="en-US" sz="1300" b="0" dirty="0"/>
              <a:t>Colour (s)</a:t>
            </a:r>
          </a:p>
          <a:p>
            <a:pPr algn="ctr"/>
            <a:r>
              <a:rPr lang="en-US" sz="1300" b="0" dirty="0"/>
              <a:t>Footers</a:t>
            </a:r>
          </a:p>
          <a:p>
            <a:pPr algn="ctr"/>
            <a:r>
              <a:rPr lang="en-US" sz="1300" b="0" dirty="0"/>
              <a:t>layout</a:t>
            </a:r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5361709" y="3465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smile </a:t>
            </a:r>
            <a:br>
              <a:rPr lang="en-US" sz="1300" b="0" dirty="0"/>
            </a:br>
            <a:r>
              <a:rPr lang="en-US" sz="1300" b="0" dirty="0"/>
              <a:t>multimode </a:t>
            </a:r>
          </a:p>
          <a:p>
            <a:pPr algn="ctr"/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P</a:t>
            </a:r>
            <a:r>
              <a:rPr lang="en-US" sz="1300" b="0" dirty="0" smtClean="0"/>
              <a:t>roject </a:t>
            </a: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 smtClean="0"/>
              <a:t>your voice</a:t>
            </a:r>
            <a:endParaRPr lang="en-US" sz="1300" b="0" dirty="0"/>
          </a:p>
          <a:p>
            <a:pPr algn="ctr"/>
            <a:r>
              <a:rPr lang="en-US" sz="1300" b="0" dirty="0" smtClean="0"/>
              <a:t>Identify/</a:t>
            </a:r>
            <a:r>
              <a:rPr lang="en-US" sz="1300" b="0" dirty="0"/>
              <a:t>respect</a:t>
            </a:r>
            <a:br>
              <a:rPr lang="en-US" sz="1300" b="0" dirty="0"/>
            </a:br>
            <a:r>
              <a:rPr lang="en-US" sz="1300" b="0" dirty="0"/>
              <a:t>your audience</a:t>
            </a:r>
          </a:p>
          <a:p>
            <a:pPr algn="ctr"/>
            <a:r>
              <a:rPr lang="en-US" sz="1300" b="0" dirty="0"/>
              <a:t>connect</a:t>
            </a:r>
          </a:p>
          <a:p>
            <a:pPr algn="ctr"/>
            <a:r>
              <a:rPr lang="en-US" sz="1300" b="0" dirty="0"/>
              <a:t>Don’t </a:t>
            </a:r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read </a:t>
            </a:r>
            <a:r>
              <a:rPr lang="en-US" sz="1300" b="0" dirty="0"/>
              <a:t>slides</a:t>
            </a:r>
            <a:br>
              <a:rPr lang="en-US" sz="1300" b="0" dirty="0"/>
            </a:br>
            <a:r>
              <a:rPr lang="en-US" sz="1300" b="0" dirty="0"/>
              <a:t>don’t </a:t>
            </a:r>
            <a:br>
              <a:rPr lang="en-US" sz="1300" b="0" dirty="0"/>
            </a:br>
            <a:r>
              <a:rPr lang="en-US" sz="1300" b="0" dirty="0"/>
              <a:t>crowd</a:t>
            </a:r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6653143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Relax</a:t>
            </a:r>
          </a:p>
          <a:p>
            <a:pPr algn="ctr"/>
            <a:r>
              <a:rPr lang="en-US" sz="1300" b="0" dirty="0"/>
              <a:t>Connect</a:t>
            </a:r>
          </a:p>
          <a:p>
            <a:pPr algn="ctr"/>
            <a:r>
              <a:rPr lang="en-US" sz="1300" b="0" dirty="0"/>
              <a:t>Conversation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Take </a:t>
            </a: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/>
              <a:t>control</a:t>
            </a:r>
          </a:p>
          <a:p>
            <a:pPr algn="ctr"/>
            <a:r>
              <a:rPr lang="en-US" sz="1300" b="0" dirty="0"/>
              <a:t>converse</a:t>
            </a:r>
          </a:p>
          <a:p>
            <a:pPr algn="ctr"/>
            <a:r>
              <a:rPr lang="en-US" sz="1300" b="0" dirty="0"/>
              <a:t>Be aware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Avoid </a:t>
            </a: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/>
              <a:t>tics</a:t>
            </a:r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7920000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Before</a:t>
            </a:r>
          </a:p>
          <a:p>
            <a:pPr algn="ctr"/>
            <a:r>
              <a:rPr lang="en-US" sz="1300" b="0" dirty="0"/>
              <a:t>..and after</a:t>
            </a:r>
          </a:p>
          <a:p>
            <a:pPr algn="ctr"/>
            <a:r>
              <a:rPr lang="en-US" sz="1300" b="0" dirty="0"/>
              <a:t>(?during?)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video</a:t>
            </a:r>
            <a:endParaRPr lang="en-US" sz="1300" b="0" dirty="0"/>
          </a:p>
          <a:p>
            <a:pPr algn="ctr"/>
            <a:r>
              <a:rPr lang="en-US" sz="1300" b="0" dirty="0"/>
              <a:t>recording</a:t>
            </a:r>
          </a:p>
          <a:p>
            <a:pPr algn="ctr"/>
            <a:r>
              <a:rPr lang="en-US" sz="1300" b="0" dirty="0"/>
              <a:t>Checklist</a:t>
            </a:r>
          </a:p>
          <a:p>
            <a:pPr algn="ctr"/>
            <a:r>
              <a:rPr lang="en-US" sz="1300" b="0" dirty="0"/>
              <a:t>Critical friend</a:t>
            </a:r>
          </a:p>
          <a:p>
            <a:pPr algn="ctr"/>
            <a:r>
              <a:rPr lang="en-US" sz="1300" b="0" dirty="0"/>
              <a:t>Improve </a:t>
            </a:r>
            <a:br>
              <a:rPr lang="en-US" sz="1300" b="0" dirty="0"/>
            </a:br>
            <a:r>
              <a:rPr lang="en-US" sz="1300" b="0" dirty="0"/>
              <a:t>each time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Advice…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yourself</a:t>
            </a:r>
          </a:p>
          <a:p>
            <a:r>
              <a:rPr lang="en-US" dirty="0"/>
              <a:t>Plan and rehearse</a:t>
            </a:r>
          </a:p>
          <a:p>
            <a:r>
              <a:rPr lang="en-US" dirty="0"/>
              <a:t>Talk to your audience</a:t>
            </a:r>
          </a:p>
          <a:p>
            <a:pPr lvl="1"/>
            <a:r>
              <a:rPr lang="en-US" dirty="0"/>
              <a:t>Tell a story</a:t>
            </a:r>
          </a:p>
          <a:p>
            <a:pPr lvl="1"/>
            <a:r>
              <a:rPr lang="en-US" dirty="0"/>
              <a:t>Start middle end</a:t>
            </a:r>
          </a:p>
          <a:p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58674"/>
            <a:ext cx="4171950" cy="4114800"/>
          </a:xfrm>
        </p:spPr>
        <p:txBody>
          <a:bodyPr/>
          <a:lstStyle/>
          <a:p>
            <a:r>
              <a:rPr lang="en-US" sz="2400" dirty="0"/>
              <a:t>Use cues</a:t>
            </a:r>
          </a:p>
          <a:p>
            <a:pPr lvl="1"/>
            <a:r>
              <a:rPr lang="en-US" sz="2000" dirty="0"/>
              <a:t>Pen to point</a:t>
            </a:r>
          </a:p>
          <a:p>
            <a:pPr lvl="1"/>
            <a:r>
              <a:rPr lang="en-US" sz="2000" dirty="0"/>
              <a:t>Think about fonts</a:t>
            </a:r>
          </a:p>
          <a:p>
            <a:pPr lvl="1"/>
            <a:r>
              <a:rPr lang="en-US" sz="2000" dirty="0"/>
              <a:t>Diagrams</a:t>
            </a:r>
          </a:p>
          <a:p>
            <a:pPr lvl="1"/>
            <a:r>
              <a:rPr lang="en-US" sz="2000" dirty="0"/>
              <a:t>Pictures</a:t>
            </a:r>
          </a:p>
          <a:p>
            <a:r>
              <a:rPr lang="en-US" sz="2400" dirty="0"/>
              <a:t>Eye contact</a:t>
            </a:r>
          </a:p>
          <a:p>
            <a:r>
              <a:rPr lang="en-US" sz="2400" dirty="0"/>
              <a:t>Project voice</a:t>
            </a:r>
          </a:p>
          <a:p>
            <a:r>
              <a:rPr lang="en-US" sz="2400" dirty="0"/>
              <a:t>Try out different methods</a:t>
            </a:r>
          </a:p>
          <a:p>
            <a:r>
              <a:rPr lang="en-US" sz="2400" dirty="0"/>
              <a:t>Order is important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611188" y="549275"/>
            <a:ext cx="8234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 sz="4400" b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ja-JP" altLang="en-GB" sz="2800" b="0">
                <a:latin typeface="Arial"/>
              </a:rPr>
              <a:t>“</a:t>
            </a:r>
            <a:r>
              <a:rPr lang="en-GB" sz="2800" b="0" dirty="0">
                <a:latin typeface="Arial" charset="0"/>
              </a:rPr>
              <a:t>The real voyage of discovery consists not in seeking new lands, but in seeing with new eyes</a:t>
            </a:r>
            <a:r>
              <a:rPr lang="ja-JP" altLang="en-GB" sz="2800" b="0">
                <a:latin typeface="Arial"/>
              </a:rPr>
              <a:t>”</a:t>
            </a:r>
            <a:endParaRPr lang="en-GB" sz="2800" b="0" dirty="0">
              <a:latin typeface="Arial" charset="0"/>
            </a:endParaRPr>
          </a:p>
          <a:p>
            <a:pPr marL="742950" lvl="1" indent="-285750" algn="r">
              <a:spcBef>
                <a:spcPct val="20000"/>
              </a:spcBef>
            </a:pPr>
            <a:r>
              <a:rPr lang="en-GB" b="0" dirty="0">
                <a:latin typeface="Arial" charset="0"/>
              </a:rPr>
              <a:t>Marcel Proust</a:t>
            </a:r>
          </a:p>
        </p:txBody>
      </p:sp>
      <p:pic>
        <p:nvPicPr>
          <p:cNvPr id="321540" name="Picture 4" descr="ey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7204">
            <a:off x="323850" y="2636838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1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with new eyes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AGAIN - requirements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>
                <a:solidFill>
                  <a:srgbClr val="323D43"/>
                </a:solidFill>
              </a:rPr>
              <a:pPr/>
              <a:t>49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Beginning a journey…</a:t>
            </a:r>
            <a:endParaRPr lang="en-GB" dirty="0"/>
          </a:p>
        </p:txBody>
      </p:sp>
      <p:pic>
        <p:nvPicPr>
          <p:cNvPr id="7" name="Content Placeholder 6" descr="getting-started-on-long-journey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766507"/>
            <a:ext cx="3543300" cy="398221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-1240" y="6381328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Image: http://</a:t>
            </a:r>
            <a:r>
              <a:rPr lang="en-GB" dirty="0" err="1" smtClean="0"/>
              <a:t>www.paulsbodine.com</a:t>
            </a:r>
            <a:r>
              <a:rPr lang="en-GB" dirty="0" smtClean="0"/>
              <a:t>/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5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FAQs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Detailed briefs for each presentation </a:t>
            </a:r>
            <a:r>
              <a:rPr lang="en-GB" dirty="0" smtClean="0"/>
              <a:t>will be available by the end of the week</a:t>
            </a:r>
            <a:endParaRPr lang="en-GB" dirty="0"/>
          </a:p>
          <a:p>
            <a:r>
              <a:rPr lang="en-GB" dirty="0" smtClean="0"/>
              <a:t>Presentations last 15 minutes + Q&amp;A</a:t>
            </a:r>
          </a:p>
          <a:p>
            <a:r>
              <a:rPr lang="en-GB" dirty="0" smtClean="0"/>
              <a:t>You will select your topic online</a:t>
            </a:r>
          </a:p>
          <a:p>
            <a:r>
              <a:rPr lang="en-GB" dirty="0" smtClean="0"/>
              <a:t>Topics are allocated on a first come first serve basis</a:t>
            </a:r>
          </a:p>
          <a:p>
            <a:r>
              <a:rPr lang="en-GB" dirty="0" smtClean="0"/>
              <a:t>The </a:t>
            </a:r>
            <a:r>
              <a:rPr lang="en-GB" dirty="0"/>
              <a:t>brief </a:t>
            </a:r>
            <a:r>
              <a:rPr lang="en-GB" dirty="0" smtClean="0"/>
              <a:t>will provides guidance </a:t>
            </a:r>
            <a:r>
              <a:rPr lang="en-GB" dirty="0"/>
              <a:t>and background references to help with your </a:t>
            </a:r>
            <a:r>
              <a:rPr lang="en-GB" dirty="0" smtClean="0"/>
              <a:t>preparation</a:t>
            </a:r>
          </a:p>
          <a:p>
            <a:r>
              <a:rPr lang="en-GB" dirty="0" smtClean="0"/>
              <a:t>You have </a:t>
            </a:r>
            <a:r>
              <a:rPr lang="en-GB" dirty="0" err="1" smtClean="0"/>
              <a:t>handins</a:t>
            </a:r>
            <a:r>
              <a:rPr lang="en-GB" dirty="0" smtClean="0"/>
              <a:t> prior to the presentation - to pace you through the work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Presentations </a:t>
            </a:r>
            <a:r>
              <a:rPr lang="en-GB" dirty="0" smtClean="0"/>
              <a:t>can be </a:t>
            </a:r>
            <a:r>
              <a:rPr lang="en-GB" dirty="0"/>
              <a:t>compiled using </a:t>
            </a:r>
            <a:r>
              <a:rPr lang="en-GB" dirty="0" smtClean="0"/>
              <a:t>software of your choice</a:t>
            </a:r>
          </a:p>
          <a:p>
            <a:r>
              <a:rPr lang="en-GB" dirty="0" smtClean="0"/>
              <a:t>A PDF will be </a:t>
            </a:r>
            <a:r>
              <a:rPr lang="en-GB" dirty="0"/>
              <a:t>submitted via the </a:t>
            </a:r>
            <a:r>
              <a:rPr lang="en-GB" dirty="0" smtClean="0"/>
              <a:t>handin </a:t>
            </a:r>
            <a:r>
              <a:rPr lang="en-GB" dirty="0"/>
              <a:t>machine in the week prior to the presentations (week </a:t>
            </a:r>
            <a:r>
              <a:rPr lang="en-GB" dirty="0" smtClean="0"/>
              <a:t>9)</a:t>
            </a:r>
            <a:endParaRPr lang="en-GB" dirty="0"/>
          </a:p>
          <a:p>
            <a:r>
              <a:rPr lang="en-GB" dirty="0"/>
              <a:t>Each slide set must have a first slide including the title and group </a:t>
            </a:r>
            <a:r>
              <a:rPr lang="en-GB" dirty="0" smtClean="0"/>
              <a:t>number</a:t>
            </a:r>
            <a:endParaRPr lang="en-GB" dirty="0"/>
          </a:p>
          <a:p>
            <a:r>
              <a:rPr lang="en-GB" dirty="0" smtClean="0"/>
              <a:t>All participants in the group must be clearly identified</a:t>
            </a:r>
            <a:endParaRPr lang="en-GB" dirty="0"/>
          </a:p>
          <a:p>
            <a:r>
              <a:rPr lang="en-GB" dirty="0"/>
              <a:t>Presentations will be made during </a:t>
            </a:r>
            <a:br>
              <a:rPr lang="en-GB" dirty="0"/>
            </a:br>
            <a:r>
              <a:rPr lang="en-GB" dirty="0"/>
              <a:t>weeks 10&amp;11</a:t>
            </a:r>
          </a:p>
          <a:p>
            <a:r>
              <a:rPr lang="en-GB" dirty="0"/>
              <a:t>Every group participant will make a contribution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  <p:sp>
        <p:nvSpPr>
          <p:cNvPr id="2" name="Rectangle 1"/>
          <p:cNvSpPr/>
          <p:nvPr/>
        </p:nvSpPr>
        <p:spPr>
          <a:xfrm>
            <a:off x="-128155" y="5815013"/>
            <a:ext cx="924790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u="sng" dirty="0"/>
              <a:t>Each</a:t>
            </a:r>
            <a:r>
              <a:rPr lang="en-GB" sz="2000" dirty="0"/>
              <a:t> student has to make a handin of all the group deliverables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967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FAQs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If you do not participate in the presentation you will not be awarded any </a:t>
            </a:r>
            <a:r>
              <a:rPr lang="en-GB" dirty="0" smtClean="0"/>
              <a:t>marks</a:t>
            </a:r>
          </a:p>
          <a:p>
            <a:pPr lvl="1"/>
            <a:r>
              <a:rPr lang="en-GB" dirty="0" smtClean="0"/>
              <a:t>unless </a:t>
            </a:r>
            <a:r>
              <a:rPr lang="en-GB" dirty="0"/>
              <a:t>this has been specifically negotiated because of individual circumstances</a:t>
            </a:r>
          </a:p>
          <a:p>
            <a:r>
              <a:rPr lang="en-GB" dirty="0"/>
              <a:t>Contributions will be marked by course lecturers 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the mark sheet shown at the end of this </a:t>
            </a:r>
            <a:r>
              <a:rPr lang="en-GB" dirty="0" smtClean="0"/>
              <a:t>document</a:t>
            </a:r>
            <a:endParaRPr lang="en-GB" dirty="0"/>
          </a:p>
          <a:p>
            <a:pPr lvl="1"/>
            <a:r>
              <a:rPr lang="en-GB" dirty="0" smtClean="0"/>
              <a:t>This </a:t>
            </a:r>
            <a:r>
              <a:rPr lang="en-GB" dirty="0"/>
              <a:t>will produce a group mark</a:t>
            </a:r>
          </a:p>
          <a:p>
            <a:r>
              <a:rPr lang="en-GB" dirty="0"/>
              <a:t>You will be given immediate direct verbal feedback as a group after the presentation and during the allocated presentation slot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You will also gain a further contributory individual mark by participating in the review process, for which you will be allocated a slot</a:t>
            </a:r>
          </a:p>
          <a:p>
            <a:r>
              <a:rPr lang="en-GB" dirty="0" smtClean="0"/>
              <a:t>You will use the standard mark sheet to create your review mark</a:t>
            </a:r>
          </a:p>
          <a:p>
            <a:r>
              <a:rPr lang="en-GB" dirty="0" smtClean="0"/>
              <a:t>You will submit your marks online via an interactive form</a:t>
            </a:r>
          </a:p>
          <a:p>
            <a:r>
              <a:rPr lang="en-GB" dirty="0" smtClean="0"/>
              <a:t>You are welcome to attend any of the presentations; </a:t>
            </a:r>
          </a:p>
          <a:p>
            <a:r>
              <a:rPr lang="en-GB" dirty="0" smtClean="0"/>
              <a:t>All of them are relevant to your studies!</a:t>
            </a:r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88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Green </a:t>
            </a:r>
            <a:r>
              <a:rPr lang="en-US" sz="1400" dirty="0"/>
              <a:t>IT - solutions and benefits: How can Green IT help businesses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Open </a:t>
            </a:r>
            <a:r>
              <a:rPr lang="en-US" sz="1400" dirty="0"/>
              <a:t>Data &amp; Linked Open Data: How can Open Data impact our lives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How </a:t>
            </a:r>
            <a:r>
              <a:rPr lang="en-US" sz="1400" dirty="0"/>
              <a:t>can Web Science and Data Science work together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Big </a:t>
            </a:r>
            <a:r>
              <a:rPr lang="en-US" sz="1400" dirty="0"/>
              <a:t>Data – the big picture. How much data is 'Big Data</a:t>
            </a:r>
            <a:r>
              <a:rPr lang="en-US" sz="1400" dirty="0" smtClean="0"/>
              <a:t>'?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Changing </a:t>
            </a:r>
            <a:r>
              <a:rPr lang="en-US" sz="1400" dirty="0"/>
              <a:t>the world: cooperation, co-creation, crowdfunding and crowdsourcing: Can crowdfunding replace the finance industry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Will </a:t>
            </a:r>
            <a:r>
              <a:rPr lang="en-US" sz="1400" dirty="0"/>
              <a:t>MOOCs destroy face-­to-face University Education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Crime </a:t>
            </a:r>
            <a:r>
              <a:rPr lang="en-US" sz="1400" dirty="0"/>
              <a:t>online; cyber security. Can legislation effectively protect from online crimes</a:t>
            </a:r>
            <a:r>
              <a:rPr lang="en-US" sz="1400" dirty="0" smtClean="0"/>
              <a:t>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sz="1400" dirty="0"/>
              <a:t>What are the today’s challenges and opportunities of AI?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Ethical </a:t>
            </a:r>
            <a:r>
              <a:rPr lang="en-US" sz="1400" dirty="0"/>
              <a:t>and legal issues with autonomous vehicles. Why should autonomous vehicles become reality on UK roads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Digital </a:t>
            </a:r>
            <a:r>
              <a:rPr lang="en-US" sz="1400" dirty="0"/>
              <a:t>marketing and advertising - use of personal </a:t>
            </a:r>
            <a:r>
              <a:rPr lang="en-US" sz="1400" dirty="0" smtClean="0"/>
              <a:t>data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How </a:t>
            </a:r>
            <a:r>
              <a:rPr lang="en-US" sz="1400" dirty="0"/>
              <a:t>can open data speed up open innovation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Does </a:t>
            </a:r>
            <a:r>
              <a:rPr lang="en-US" sz="1400" dirty="0"/>
              <a:t>sports analytics create a better experience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Digital </a:t>
            </a:r>
            <a:r>
              <a:rPr lang="en-US" sz="1400" dirty="0"/>
              <a:t>journalism and social media. How good do they fit together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Open </a:t>
            </a:r>
            <a:r>
              <a:rPr lang="en-US" sz="1400" dirty="0"/>
              <a:t>addresses and open government data: How can they impact society and business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400" dirty="0" smtClean="0"/>
              <a:t>E-democracy </a:t>
            </a:r>
            <a:r>
              <a:rPr lang="en-US" sz="1400" dirty="0"/>
              <a:t>and e-participation: Can technology drive increased participation</a:t>
            </a:r>
            <a:r>
              <a:rPr lang="en-US" sz="1400" dirty="0" smtClean="0"/>
              <a:t>?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Presentation Topics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BED88E-1AE0-454C-8838-C53E1511A9ED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11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16"/>
            </a:pPr>
            <a:r>
              <a:rPr lang="en-US" sz="1400" dirty="0"/>
              <a:t>Cryptocurrencies and smart contracts: Is </a:t>
            </a:r>
            <a:r>
              <a:rPr lang="en-US" sz="1400" dirty="0" err="1"/>
              <a:t>blockchain</a:t>
            </a:r>
            <a:r>
              <a:rPr lang="en-US" sz="1400" dirty="0"/>
              <a:t> the future of finance industry?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The </a:t>
            </a:r>
            <a:r>
              <a:rPr lang="en-US" sz="1400" dirty="0"/>
              <a:t>sharing economy: Does it harm traditional businesses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can businesses make use of virtual environments for internal </a:t>
            </a:r>
            <a:r>
              <a:rPr lang="en-US" sz="1400" dirty="0" err="1"/>
              <a:t>organisation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to protect intellectual property in software development and other art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can serious gaming drive businesses</a:t>
            </a:r>
            <a:r>
              <a:rPr lang="en-US" sz="1400" dirty="0" smtClean="0"/>
              <a:t>?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sz="1400" dirty="0" smtClean="0"/>
              <a:t>How </a:t>
            </a:r>
            <a:r>
              <a:rPr lang="en-US" sz="1400" dirty="0"/>
              <a:t>dangerous can online hate be?</a:t>
            </a:r>
          </a:p>
          <a:p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200" b="1" dirty="0"/>
              <a:t>Topic 6: </a:t>
            </a:r>
            <a:r>
              <a:rPr lang="en-US" sz="1200" dirty="0"/>
              <a:t>Will MOOCs destroy face-­to-face University Education?</a:t>
            </a:r>
            <a:endParaRPr lang="en-US" sz="1200" b="1" dirty="0"/>
          </a:p>
          <a:p>
            <a:r>
              <a:rPr lang="en-US" sz="1200" b="1" dirty="0" smtClean="0"/>
              <a:t>Keywords</a:t>
            </a:r>
            <a:br>
              <a:rPr lang="en-US" sz="1200" b="1" dirty="0" smtClean="0"/>
            </a:br>
            <a:r>
              <a:rPr lang="en-US" sz="1200" dirty="0" smtClean="0"/>
              <a:t>Open </a:t>
            </a:r>
            <a:r>
              <a:rPr lang="en-US" sz="1200" dirty="0"/>
              <a:t>Education; MOOCs.</a:t>
            </a:r>
          </a:p>
          <a:p>
            <a:r>
              <a:rPr lang="en-US" sz="1200" b="1" dirty="0" smtClean="0"/>
              <a:t>Brief</a:t>
            </a:r>
            <a:br>
              <a:rPr lang="en-US" sz="1200" b="1" dirty="0" smtClean="0"/>
            </a:br>
            <a:r>
              <a:rPr lang="en-US" sz="1200" dirty="0" smtClean="0"/>
              <a:t>"Massive </a:t>
            </a:r>
            <a:r>
              <a:rPr lang="en-US" sz="1200" dirty="0"/>
              <a:t>Open Online Courses", or MOOCs gain an increasing importance in the educational context. </a:t>
            </a:r>
            <a:r>
              <a:rPr lang="en-US" sz="1200" dirty="0" smtClean="0"/>
              <a:t>As</a:t>
            </a:r>
            <a:r>
              <a:rPr lang="mr-IN" sz="1200" dirty="0" smtClean="0"/>
              <a:t>……</a:t>
            </a:r>
            <a:r>
              <a:rPr lang="en-GB" sz="1200" dirty="0" smtClean="0"/>
              <a:t>.</a:t>
            </a:r>
            <a:r>
              <a:rPr lang="en-GB" sz="1200" i="1" dirty="0" smtClean="0"/>
              <a:t>.[more]</a:t>
            </a:r>
          </a:p>
          <a:p>
            <a:r>
              <a:rPr lang="en-GB" sz="1200" b="1" dirty="0" smtClean="0"/>
              <a:t>Presentation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Prepare </a:t>
            </a:r>
            <a:r>
              <a:rPr lang="en-US" sz="1200" dirty="0"/>
              <a:t>and produce a short presentation which provides an introduction to and overview of the development of MOOCs and </a:t>
            </a:r>
            <a:r>
              <a:rPr lang="en-US" sz="1200" dirty="0" smtClean="0"/>
              <a:t>discussed</a:t>
            </a:r>
            <a:r>
              <a:rPr lang="mr-IN" sz="1200" dirty="0" smtClean="0"/>
              <a:t>…</a:t>
            </a:r>
            <a:r>
              <a:rPr lang="en-GB" sz="1200" i="1" dirty="0" smtClean="0"/>
              <a:t>..</a:t>
            </a:r>
            <a:r>
              <a:rPr lang="en-GB" sz="1200" i="1" dirty="0" smtClean="0"/>
              <a:t>[</a:t>
            </a:r>
            <a:r>
              <a:rPr lang="en-GB" sz="1200" i="1" dirty="0"/>
              <a:t>m</a:t>
            </a:r>
            <a:r>
              <a:rPr lang="en-GB" sz="1200" i="1" dirty="0" smtClean="0"/>
              <a:t>ore</a:t>
            </a:r>
            <a:r>
              <a:rPr lang="en-GB" sz="1200" i="1" dirty="0" smtClean="0"/>
              <a:t>]</a:t>
            </a:r>
            <a:endParaRPr lang="en-US" sz="1200" i="1" dirty="0"/>
          </a:p>
          <a:p>
            <a:r>
              <a:rPr lang="en-US" sz="1200" b="1" dirty="0"/>
              <a:t>Example links and </a:t>
            </a:r>
            <a:r>
              <a:rPr lang="en-US" sz="1200" b="1" dirty="0" smtClean="0"/>
              <a:t>reading`</a:t>
            </a:r>
          </a:p>
          <a:p>
            <a:r>
              <a:rPr lang="en-US" sz="1200" dirty="0" smtClean="0"/>
              <a:t>Coursera</a:t>
            </a:r>
            <a:r>
              <a:rPr lang="en-US" sz="1200" dirty="0"/>
              <a:t>: MOOC clearing house https://</a:t>
            </a:r>
            <a:r>
              <a:rPr lang="en-US" sz="1200" dirty="0" err="1"/>
              <a:t>www.coursera.org</a:t>
            </a:r>
            <a:r>
              <a:rPr lang="en-US" sz="1200" dirty="0"/>
              <a:t>/ </a:t>
            </a:r>
          </a:p>
          <a:p>
            <a:r>
              <a:rPr lang="en-US" sz="1200" dirty="0"/>
              <a:t>Belanger, Y. &amp; Thornton, J., 2013. Bioelectricity: A Quantitative Approach, Durham, NC. Available at: http://</a:t>
            </a:r>
            <a:r>
              <a:rPr lang="en-US" sz="1200" dirty="0" err="1"/>
              <a:t>dukespace.lib.duke.edu</a:t>
            </a:r>
            <a:r>
              <a:rPr lang="en-US" sz="1200" dirty="0"/>
              <a:t>/</a:t>
            </a:r>
            <a:r>
              <a:rPr lang="en-US" sz="1200" dirty="0" err="1"/>
              <a:t>dspace</a:t>
            </a:r>
            <a:r>
              <a:rPr lang="en-US" sz="1200" dirty="0"/>
              <a:t>/</a:t>
            </a:r>
            <a:r>
              <a:rPr lang="en-US" sz="1200" dirty="0" err="1"/>
              <a:t>bitstream</a:t>
            </a:r>
            <a:r>
              <a:rPr lang="en-US" sz="1200" dirty="0"/>
              <a:t>/handle/10161/6216/ </a:t>
            </a:r>
            <a:r>
              <a:rPr lang="en-US" sz="1200" dirty="0" smtClean="0"/>
              <a:t>Duke</a:t>
            </a:r>
          </a:p>
          <a:p>
            <a:r>
              <a:rPr lang="en-US" sz="1200" dirty="0" smtClean="0"/>
              <a:t>[</a:t>
            </a:r>
            <a:r>
              <a:rPr lang="en-US" sz="1200" i="1" dirty="0" smtClean="0"/>
              <a:t>more]</a:t>
            </a:r>
            <a:endParaRPr lang="en-US" sz="12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 smtClean="0"/>
              <a:t>Topics.. Cont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CF9774-E819-DB47-BF85-8F31F85A3970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88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refs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Pragmatic rather than academic</a:t>
            </a:r>
          </a:p>
          <a:p>
            <a:pPr marL="0" indent="0">
              <a:buNone/>
            </a:pPr>
            <a:r>
              <a:rPr lang="en-GB" sz="1800" dirty="0" smtClean="0"/>
              <a:t>SlideRocket</a:t>
            </a: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http://www.sliderocket.com/blog/2013/02/presentation-skills-infographic/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Warning – attribute what I thought was a quote by Confucius to Benjamin Franklin!</a:t>
            </a:r>
          </a:p>
          <a:p>
            <a:pPr marL="0" indent="0">
              <a:buNone/>
            </a:pPr>
            <a:r>
              <a:rPr lang="en-GB" sz="1800" dirty="0" smtClean="0"/>
              <a:t>Did a bit of searching and its still disputed…</a:t>
            </a:r>
          </a:p>
          <a:p>
            <a:pPr marL="0" indent="0">
              <a:buNone/>
            </a:pPr>
            <a:r>
              <a:rPr lang="en-GB" sz="1800" dirty="0" smtClean="0"/>
              <a:t>http://dakinburdick.wordpress.com/2012/03/14/tell-me-and-i-forget/</a:t>
            </a:r>
            <a:endParaRPr lang="en-GB" sz="18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4866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its not Benjamin Franklin…</a:t>
            </a:r>
            <a:endParaRPr lang="en-GB" dirty="0"/>
          </a:p>
        </p:txBody>
      </p:sp>
      <p:pic>
        <p:nvPicPr>
          <p:cNvPr id="6" name="Content Placeholder 5" descr="Screen Shot 2013-03-04 at 22.51.40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31" y="1700213"/>
            <a:ext cx="4565537" cy="4114800"/>
          </a:xfrm>
        </p:spPr>
      </p:pic>
      <p:sp>
        <p:nvSpPr>
          <p:cNvPr id="7" name="Rectangle 6"/>
          <p:cNvSpPr/>
          <p:nvPr/>
        </p:nvSpPr>
        <p:spPr>
          <a:xfrm>
            <a:off x="0" y="6422295"/>
            <a:ext cx="9144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 smtClean="0"/>
              <a:t>http://dakinburdick.wordpress.com/2012/03/14/tell-me-and-i-forget/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49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Dale’s cone of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Dale’s Cone of Experience Overview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http://rapidbi.com/created/Coneofexperience-dale.html</a:t>
            </a:r>
            <a:endParaRPr lang="en-US" dirty="0" smtClean="0"/>
          </a:p>
          <a:p>
            <a:r>
              <a:rPr lang="en-US" dirty="0" smtClean="0"/>
              <a:t>Dale, E. (1946) Audio-visual methods in teaching.  New York: The Dryden Press. </a:t>
            </a:r>
          </a:p>
          <a:p>
            <a:r>
              <a:rPr lang="en-US" dirty="0" smtClean="0"/>
              <a:t>Dale, E. (1954) Audio-visual methods in teaching, revised edition.  New York: A Holt-Dryden </a:t>
            </a:r>
            <a:br>
              <a:rPr lang="en-US" dirty="0" smtClean="0"/>
            </a:br>
            <a:r>
              <a:rPr lang="en-US" dirty="0" smtClean="0"/>
              <a:t>Book, Henry Holt and Company.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Dale, E. (1969) Audiovisual methods in teaching, third edition.  New York: The Dryden Press; </a:t>
            </a:r>
            <a:br>
              <a:rPr lang="en-US" dirty="0" smtClean="0"/>
            </a:br>
            <a:r>
              <a:rPr lang="en-US" dirty="0" smtClean="0"/>
              <a:t>Holt, Rinehart and Winston.   </a:t>
            </a:r>
          </a:p>
          <a:p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051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b"/>
          <a:lstStyle/>
          <a:p>
            <a:r>
              <a:rPr lang="en-GB" dirty="0"/>
              <a:t>Thank you ;-)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0" tIns="0" rIns="0" bIns="0"/>
          <a:lstStyle/>
          <a:p>
            <a:pPr>
              <a:buFontTx/>
              <a:buNone/>
            </a:pPr>
            <a:r>
              <a:rPr lang="en-GB" dirty="0"/>
              <a:t>Su White</a:t>
            </a:r>
          </a:p>
          <a:p>
            <a:pPr>
              <a:lnSpc>
                <a:spcPct val="190000"/>
              </a:lnSpc>
            </a:pPr>
            <a:r>
              <a:rPr lang="en-GB" dirty="0"/>
              <a:t>saw@ecs.soton.ac.uk </a:t>
            </a:r>
          </a:p>
          <a:p>
            <a:pPr>
              <a:lnSpc>
                <a:spcPct val="190000"/>
              </a:lnSpc>
            </a:pPr>
            <a:r>
              <a:rPr lang="en-GB" dirty="0"/>
              <a:t>+44 (0)23 8059 4471</a:t>
            </a:r>
          </a:p>
          <a:p>
            <a:pPr>
              <a:lnSpc>
                <a:spcPct val="190000"/>
              </a:lnSpc>
            </a:pPr>
            <a:r>
              <a:rPr lang="en-GB" dirty="0"/>
              <a:t>http://www.ecs.soton.ac.uk/~saw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slides are relevant but not presented during the lecture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>
                <a:solidFill>
                  <a:srgbClr val="323D43"/>
                </a:solidFill>
              </a:rPr>
              <a:pPr/>
              <a:t>58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9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667">
            <a:off x="5543589" y="2437682"/>
            <a:ext cx="3495675" cy="3086100"/>
          </a:xfrm>
          <a:prstGeom prst="rect">
            <a:avLst/>
          </a:prstGeom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Optional task group discussion</a:t>
            </a:r>
            <a:endParaRPr lang="en-GB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800" dirty="0" smtClean="0"/>
              <a:t>Note – identify three </a:t>
            </a:r>
            <a:r>
              <a:rPr lang="en-GB" sz="2800" dirty="0"/>
              <a:t>things you would like </a:t>
            </a:r>
            <a:r>
              <a:rPr lang="en-GB" sz="2800" dirty="0" smtClean="0"/>
              <a:t>to know about presentations?</a:t>
            </a:r>
            <a:endParaRPr lang="en-GB" sz="2800" dirty="0"/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r>
              <a:rPr lang="en-GB" sz="2800" dirty="0" smtClean="0"/>
              <a:t>discuss- </a:t>
            </a:r>
            <a:r>
              <a:rPr lang="en-GB" sz="2800" dirty="0"/>
              <a:t>what are your strengths? </a:t>
            </a:r>
            <a:br>
              <a:rPr lang="en-GB" sz="2800" dirty="0"/>
            </a:br>
            <a:endParaRPr lang="en-GB" sz="2800" dirty="0" smtClean="0"/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r>
              <a:rPr lang="en-GB" sz="2800" dirty="0" smtClean="0"/>
              <a:t>Quick </a:t>
            </a:r>
            <a:r>
              <a:rPr lang="en-GB" sz="2800" dirty="0"/>
              <a:t>review of the preferred skills </a:t>
            </a:r>
            <a:br>
              <a:rPr lang="en-GB" sz="2800" dirty="0"/>
            </a:br>
            <a:r>
              <a:rPr lang="en-GB" sz="2800" dirty="0"/>
              <a:t>in your </a:t>
            </a:r>
            <a:r>
              <a:rPr lang="en-GB" sz="2800" dirty="0" smtClean="0"/>
              <a:t>team (ref back to team lecture) </a:t>
            </a:r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endParaRPr lang="en-GB" sz="2800" dirty="0"/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r>
              <a:rPr lang="en-GB" sz="2800" dirty="0" smtClean="0"/>
              <a:t>Plan for </a:t>
            </a:r>
            <a:r>
              <a:rPr lang="en-GB" sz="2800" dirty="0"/>
              <a:t>your team </a:t>
            </a:r>
            <a:r>
              <a:rPr lang="en-GB" sz="2800" dirty="0" smtClean="0"/>
              <a:t>assignment</a:t>
            </a:r>
            <a:endParaRPr lang="en-GB" sz="2800" dirty="0"/>
          </a:p>
          <a:p>
            <a:pPr marL="883920" lvl="1" indent="-609600">
              <a:lnSpc>
                <a:spcPct val="90000"/>
              </a:lnSpc>
            </a:pPr>
            <a:r>
              <a:rPr lang="en-GB" sz="2400" dirty="0" smtClean="0"/>
              <a:t>meetings,</a:t>
            </a:r>
          </a:p>
          <a:p>
            <a:pPr marL="883920" lvl="1" indent="-609600">
              <a:lnSpc>
                <a:spcPct val="90000"/>
              </a:lnSpc>
            </a:pPr>
            <a:r>
              <a:rPr lang="en-GB" sz="2400" dirty="0" smtClean="0"/>
              <a:t>roles</a:t>
            </a:r>
          </a:p>
          <a:p>
            <a:pPr marL="883920" lvl="1" indent="-609600">
              <a:lnSpc>
                <a:spcPct val="90000"/>
              </a:lnSpc>
            </a:pPr>
            <a:r>
              <a:rPr lang="en-GB" sz="2400" dirty="0"/>
              <a:t>g</a:t>
            </a:r>
            <a:r>
              <a:rPr lang="en-GB" sz="2400" dirty="0" smtClean="0"/>
              <a:t>roup deadlines</a:t>
            </a:r>
          </a:p>
          <a:p>
            <a:pPr marL="883920" lvl="1" indent="-609600">
              <a:lnSpc>
                <a:spcPct val="90000"/>
              </a:lnSpc>
            </a:pPr>
            <a:r>
              <a:rPr lang="en-GB" sz="2400" dirty="0"/>
              <a:t>w</a:t>
            </a:r>
            <a:r>
              <a:rPr lang="en-GB" sz="2400" dirty="0" smtClean="0"/>
              <a:t>orking methods</a:t>
            </a:r>
            <a:br>
              <a:rPr lang="en-GB" sz="2400" dirty="0" smtClean="0"/>
            </a:br>
            <a:r>
              <a:rPr lang="en-GB" sz="2400" dirty="0" smtClean="0"/>
              <a:t> e.g. shared files, online meetings, etc.</a:t>
            </a:r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endParaRPr lang="en-GB" sz="2800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lain" startAt="3"/>
            </a:pPr>
            <a:endParaRPr lang="en-GB" sz="28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introduce you to some guidelines for making presentations</a:t>
            </a:r>
          </a:p>
          <a:p>
            <a:r>
              <a:rPr lang="en-GB" dirty="0"/>
              <a:t>To prepare you (mentally) for the task of making a short presentation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set you off to learn yourself how to make an excellent presentation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9343" y="6228272"/>
            <a:ext cx="7686136" cy="477328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/>
          <a:lstStyle/>
          <a:p>
            <a:r>
              <a:rPr lang="en-US" dirty="0" smtClean="0"/>
              <a:t>Reminders:</a:t>
            </a:r>
            <a:br>
              <a:rPr lang="en-US" dirty="0" smtClean="0"/>
            </a:br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1440643"/>
            <a:ext cx="7772400" cy="1500187"/>
          </a:xfrm>
        </p:spPr>
        <p:txBody>
          <a:bodyPr/>
          <a:lstStyle/>
          <a:p>
            <a:r>
              <a:rPr lang="en-US" dirty="0" smtClean="0"/>
              <a:t>Build up your knowledge step by step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6413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921620"/>
            <a:ext cx="8229600" cy="708773"/>
          </a:xfrm>
        </p:spPr>
        <p:txBody>
          <a:bodyPr/>
          <a:lstStyle/>
          <a:p>
            <a:r>
              <a:rPr lang="en-US" dirty="0" smtClean="0"/>
              <a:t>Work smarter not harder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smarter not harder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Intellectually </a:t>
            </a:r>
          </a:p>
          <a:p>
            <a:pPr lvl="1"/>
            <a:r>
              <a:rPr lang="en-US" dirty="0" smtClean="0"/>
              <a:t>Understand your motivations</a:t>
            </a:r>
          </a:p>
          <a:p>
            <a:r>
              <a:rPr lang="en-US" dirty="0" smtClean="0"/>
              <a:t>Imaginatively</a:t>
            </a:r>
            <a:endParaRPr lang="en-US" dirty="0"/>
          </a:p>
          <a:p>
            <a:pPr lvl="1"/>
            <a:r>
              <a:rPr lang="en-US" dirty="0"/>
              <a:t>Develop and use your creativity and imagination</a:t>
            </a:r>
          </a:p>
          <a:p>
            <a:pPr lvl="1"/>
            <a:r>
              <a:rPr lang="en-US" dirty="0"/>
              <a:t>Make your tasks </a:t>
            </a:r>
            <a:r>
              <a:rPr lang="en-US" dirty="0" smtClean="0"/>
              <a:t>enjoyable</a:t>
            </a:r>
          </a:p>
          <a:p>
            <a:r>
              <a:rPr lang="en-US" dirty="0" smtClean="0"/>
              <a:t>Intuitively</a:t>
            </a:r>
          </a:p>
          <a:p>
            <a:pPr lvl="1"/>
            <a:r>
              <a:rPr lang="en-US" dirty="0" smtClean="0"/>
              <a:t>Learn to know what works </a:t>
            </a:r>
            <a:br>
              <a:rPr lang="en-US" dirty="0" smtClean="0"/>
            </a:br>
            <a:r>
              <a:rPr lang="en-US" u="sng" dirty="0" smtClean="0"/>
              <a:t>for you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Pareto principle</a:t>
            </a:r>
          </a:p>
          <a:p>
            <a:pPr lvl="1"/>
            <a:r>
              <a:rPr lang="en-US" dirty="0" smtClean="0"/>
              <a:t>20</a:t>
            </a:r>
            <a:r>
              <a:rPr lang="en-US" dirty="0"/>
              <a:t>% of the effort produces 80% of the </a:t>
            </a:r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… but think about it logically, rationally</a:t>
            </a:r>
            <a:endParaRPr lang="en-US" dirty="0"/>
          </a:p>
          <a:p>
            <a:r>
              <a:rPr lang="en-US" dirty="0"/>
              <a:t>One touch</a:t>
            </a:r>
          </a:p>
          <a:p>
            <a:pPr lvl="1"/>
            <a:r>
              <a:rPr lang="en-US" dirty="0"/>
              <a:t>Capture all the necessary information in a single </a:t>
            </a:r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36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i="1" dirty="0" smtClean="0"/>
              <a:t>Follow up: Dan </a:t>
            </a:r>
            <a:r>
              <a:rPr lang="en-US" i="1" dirty="0"/>
              <a:t>Pink – RSA </a:t>
            </a:r>
            <a:r>
              <a:rPr lang="en-US" i="1" dirty="0" smtClean="0"/>
              <a:t>Animate, see </a:t>
            </a:r>
            <a:r>
              <a:rPr lang="en-US" i="1" dirty="0"/>
              <a:t>refs and links</a:t>
            </a:r>
          </a:p>
          <a:p>
            <a:pPr lvl="1" algn="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325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presentation topics relate to the syllabus..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You will become a specialist</a:t>
            </a:r>
          </a:p>
          <a:p>
            <a:r>
              <a:rPr lang="en-US" dirty="0" smtClean="0"/>
              <a:t>Use your presentation to understand content, context and perspectives as well as develop skills</a:t>
            </a:r>
          </a:p>
          <a:p>
            <a:r>
              <a:rPr lang="en-US" dirty="0" smtClean="0"/>
              <a:t>Many of the other presentations will have content which relates to the exam topics, pay attention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553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professional and legal issues might include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581506" y="5474525"/>
            <a:ext cx="110278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protection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690093" y="6013803"/>
            <a:ext cx="7049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ethics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568466" y="2227263"/>
            <a:ext cx="78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open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source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096706" y="5257800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pornography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2448506" y="5199063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hacking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5586244" y="6301252"/>
            <a:ext cx="81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morals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239083" y="2552700"/>
            <a:ext cx="132179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employment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3446127" y="568706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privacy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072183" y="4328555"/>
            <a:ext cx="59503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civic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duty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2684292" y="2286000"/>
            <a:ext cx="652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open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702409" y="5855799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copyright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5953706" y="3092450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security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1581506" y="6024074"/>
            <a:ext cx="1473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discrimination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2815866" y="3065463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equality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4277306" y="4741863"/>
            <a:ext cx="588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libel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7107819" y="3294063"/>
            <a:ext cx="12394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defamation</a:t>
            </a: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4277306" y="5275263"/>
            <a:ext cx="1441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responsibility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3100029" y="1389063"/>
            <a:ext cx="104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creative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commons</a:t>
            </a:r>
          </a:p>
        </p:txBody>
      </p:sp>
      <p:sp>
        <p:nvSpPr>
          <p:cNvPr id="26648" name="Text Box 23"/>
          <p:cNvSpPr txBox="1">
            <a:spLocks noChangeArrowheads="1"/>
          </p:cNvSpPr>
          <p:nvPr/>
        </p:nvSpPr>
        <p:spPr bwMode="auto">
          <a:xfrm>
            <a:off x="6106106" y="24384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accessibility</a:t>
            </a: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1521969" y="2058206"/>
            <a:ext cx="853018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code of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conduct</a:t>
            </a: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5509581" y="1579563"/>
            <a:ext cx="1264489" cy="69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freedom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of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information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2536795" y="3522663"/>
            <a:ext cx="101822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academic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ethics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5679042" y="4170363"/>
            <a:ext cx="1319692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professional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bodies</a:t>
            </a:r>
          </a:p>
        </p:txBody>
      </p:sp>
      <p:sp>
        <p:nvSpPr>
          <p:cNvPr id="26654" name="Text Box 29"/>
          <p:cNvSpPr txBox="1">
            <a:spLocks noChangeArrowheads="1"/>
          </p:cNvSpPr>
          <p:nvPr/>
        </p:nvSpPr>
        <p:spPr bwMode="auto">
          <a:xfrm>
            <a:off x="5808609" y="5688586"/>
            <a:ext cx="77747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divide</a:t>
            </a:r>
          </a:p>
        </p:txBody>
      </p:sp>
      <p:sp>
        <p:nvSpPr>
          <p:cNvPr id="26655" name="Text Box 30"/>
          <p:cNvSpPr txBox="1">
            <a:spLocks noChangeArrowheads="1"/>
          </p:cNvSpPr>
          <p:nvPr/>
        </p:nvSpPr>
        <p:spPr bwMode="auto">
          <a:xfrm>
            <a:off x="3734884" y="3810000"/>
            <a:ext cx="124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outsourcing</a:t>
            </a: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3650891" y="3092450"/>
            <a:ext cx="1384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globalisation</a:t>
            </a:r>
          </a:p>
        </p:txBody>
      </p:sp>
      <p:sp>
        <p:nvSpPr>
          <p:cNvPr id="26657" name="Text Box 32"/>
          <p:cNvSpPr txBox="1">
            <a:spLocks noChangeArrowheads="1"/>
          </p:cNvSpPr>
          <p:nvPr/>
        </p:nvSpPr>
        <p:spPr bwMode="auto">
          <a:xfrm>
            <a:off x="1849844" y="4648200"/>
            <a:ext cx="80362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free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speech</a:t>
            </a:r>
          </a:p>
        </p:txBody>
      </p:sp>
      <p:sp>
        <p:nvSpPr>
          <p:cNvPr id="26658" name="Text Box 33"/>
          <p:cNvSpPr txBox="1">
            <a:spLocks noChangeArrowheads="1"/>
          </p:cNvSpPr>
          <p:nvPr/>
        </p:nvSpPr>
        <p:spPr bwMode="auto">
          <a:xfrm>
            <a:off x="1901466" y="1485900"/>
            <a:ext cx="1199367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intellectual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property</a:t>
            </a:r>
          </a:p>
        </p:txBody>
      </p:sp>
      <p:sp>
        <p:nvSpPr>
          <p:cNvPr id="26659" name="Text Box 34"/>
          <p:cNvSpPr txBox="1">
            <a:spLocks noChangeArrowheads="1"/>
          </p:cNvSpPr>
          <p:nvPr/>
        </p:nvSpPr>
        <p:spPr bwMode="auto">
          <a:xfrm>
            <a:off x="7395034" y="1714500"/>
            <a:ext cx="720971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green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ICT</a:t>
            </a:r>
          </a:p>
        </p:txBody>
      </p:sp>
      <p:sp>
        <p:nvSpPr>
          <p:cNvPr id="26660" name="Text Box 35"/>
          <p:cNvSpPr txBox="1">
            <a:spLocks noChangeArrowheads="1"/>
          </p:cNvSpPr>
          <p:nvPr/>
        </p:nvSpPr>
        <p:spPr bwMode="auto">
          <a:xfrm>
            <a:off x="4258904" y="137160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e-commerce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162578" y="2552700"/>
            <a:ext cx="84089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futures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652459" y="4267200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/>
                </a:solidFill>
                <a:latin typeface="Futura" pitchFamily="-110" charset="0"/>
              </a:rPr>
              <a:t>localisation</a:t>
            </a:r>
            <a:endParaRPr lang="en-GB" sz="1600" dirty="0">
              <a:solidFill>
                <a:schemeClr val="accent5"/>
              </a:solidFill>
              <a:latin typeface="Futura" pitchFamily="-110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1006327" y="4933950"/>
            <a:ext cx="774571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health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and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safety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6356067" y="1295400"/>
            <a:ext cx="1346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environment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427676" y="4800600"/>
            <a:ext cx="12235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social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enterprises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369701" y="1905000"/>
            <a:ext cx="16402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professionalism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6644346" y="4610100"/>
            <a:ext cx="1982634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 management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3397831" y="5029200"/>
            <a:ext cx="1287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surveillance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4289065" y="5948869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censorship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1521969" y="4000500"/>
            <a:ext cx="104387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computer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crime</a:t>
            </a: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3415633" y="2743200"/>
            <a:ext cx="1446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e-government</a:t>
            </a: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1562666" y="3260725"/>
            <a:ext cx="1223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file-sharing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5811727" y="3581400"/>
            <a:ext cx="109517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inclusivity</a:t>
            </a:r>
          </a:p>
        </p:txBody>
      </p:sp>
      <p:sp>
        <p:nvSpPr>
          <p:cNvPr id="26675" name="Text Box 52"/>
          <p:cNvSpPr txBox="1">
            <a:spLocks noChangeArrowheads="1"/>
          </p:cNvSpPr>
          <p:nvPr/>
        </p:nvSpPr>
        <p:spPr bwMode="auto">
          <a:xfrm>
            <a:off x="1214999" y="2683657"/>
            <a:ext cx="132179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employment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754632" y="3447037"/>
            <a:ext cx="992579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</a:t>
            </a:r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emantic</a:t>
            </a:r>
            <a:b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web</a:t>
            </a:r>
            <a:endParaRPr lang="en-US" sz="1600" dirty="0">
              <a:solidFill>
                <a:schemeClr val="accent5"/>
              </a:solidFill>
              <a:latin typeface="Futura" pitchFamily="-110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239083" y="3810000"/>
            <a:ext cx="7553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linked</a:t>
            </a: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/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8970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3-09 14.49.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" y="939523"/>
            <a:ext cx="8101994" cy="57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914401"/>
            <a:ext cx="8229600" cy="631136"/>
          </a:xfrm>
        </p:spPr>
        <p:txBody>
          <a:bodyPr>
            <a:normAutofit/>
          </a:bodyPr>
          <a:lstStyle/>
          <a:p>
            <a:r>
              <a:rPr lang="en-US" dirty="0" smtClean="0"/>
              <a:t>Overview: working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Formal/timetabled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Lecture</a:t>
            </a:r>
          </a:p>
          <a:p>
            <a:pPr lvl="2"/>
            <a:r>
              <a:rPr lang="en-US" dirty="0" smtClean="0"/>
              <a:t>The big picture</a:t>
            </a:r>
          </a:p>
          <a:p>
            <a:pPr lvl="2"/>
            <a:r>
              <a:rPr lang="en-US" dirty="0" smtClean="0"/>
              <a:t>Pacing</a:t>
            </a:r>
          </a:p>
          <a:p>
            <a:pPr lvl="1"/>
            <a:r>
              <a:rPr lang="en-US" dirty="0" smtClean="0"/>
              <a:t>Blackboard</a:t>
            </a:r>
          </a:p>
          <a:p>
            <a:pPr lvl="2"/>
            <a:r>
              <a:rPr lang="en-US" dirty="0" smtClean="0"/>
              <a:t>Links and references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Informal/un-timetables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/>
              <a:t>Out of class</a:t>
            </a:r>
          </a:p>
          <a:p>
            <a:pPr lvl="2"/>
            <a:r>
              <a:rPr lang="en-US" dirty="0" smtClean="0"/>
              <a:t>Take the quizzes</a:t>
            </a:r>
          </a:p>
          <a:p>
            <a:pPr lvl="2"/>
            <a:r>
              <a:rPr lang="en-US" dirty="0" smtClean="0"/>
              <a:t>Watch </a:t>
            </a:r>
            <a:r>
              <a:rPr lang="en-US" dirty="0"/>
              <a:t>videos</a:t>
            </a:r>
          </a:p>
          <a:p>
            <a:pPr lvl="2"/>
            <a:r>
              <a:rPr lang="en-US" dirty="0"/>
              <a:t>Read overviews</a:t>
            </a:r>
          </a:p>
          <a:p>
            <a:pPr lvl="2"/>
            <a:r>
              <a:rPr lang="en-US" dirty="0" smtClean="0"/>
              <a:t>Work </a:t>
            </a:r>
            <a:r>
              <a:rPr lang="en-US" dirty="0"/>
              <a:t>through </a:t>
            </a:r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Think and discuss</a:t>
            </a:r>
          </a:p>
          <a:p>
            <a:pPr lvl="2"/>
            <a:r>
              <a:rPr lang="en-US" dirty="0" smtClean="0"/>
              <a:t>Prepare assessments</a:t>
            </a:r>
            <a:endParaRPr lang="en-US" dirty="0"/>
          </a:p>
          <a:p>
            <a:pPr lvl="2"/>
            <a:r>
              <a:rPr lang="en-US" dirty="0"/>
              <a:t>Prepare for examination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74612" y="49977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Objective: </a:t>
            </a:r>
            <a:br>
              <a:rPr lang="en-US" dirty="0" smtClean="0"/>
            </a:br>
            <a:r>
              <a:rPr lang="en-US" dirty="0" smtClean="0"/>
              <a:t>knowledge</a:t>
            </a:r>
            <a:r>
              <a:rPr lang="en-US" dirty="0"/>
              <a:t>, skills and understanding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402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Reminder: rationale of 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Guidance and prompting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b="1" dirty="0" smtClean="0">
                <a:ea typeface="Times New Roman" pitchFamily="-110" charset="0"/>
                <a:cs typeface="Times New Roman" pitchFamily="-110" charset="0"/>
              </a:rPr>
              <a:t>Plus</a:t>
            </a: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… directing you to a realistic/sustainable approach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 smtClean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This is not the same as coding, maths or other ‘hard’ subject areas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But it is </a:t>
            </a:r>
            <a:r>
              <a:rPr lang="en-GB" b="1" dirty="0" smtClean="0"/>
              <a:t>very relevant </a:t>
            </a:r>
            <a:r>
              <a:rPr lang="en-GB" dirty="0" smtClean="0"/>
              <a:t>to your degree…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… and the approach is relevant to future study and work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Find out, think about, re-present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Work </a:t>
            </a:r>
            <a:r>
              <a:rPr lang="en-GB" dirty="0"/>
              <a:t>in groups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Find your strengths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Overcome your weaknesses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Enjoy yourselves</a:t>
            </a:r>
          </a:p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2535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Learning by doing</a:t>
            </a:r>
          </a:p>
          <a:p>
            <a:r>
              <a:rPr lang="en-GB" dirty="0" smtClean="0"/>
              <a:t>Simple approaches first</a:t>
            </a:r>
          </a:p>
          <a:p>
            <a:r>
              <a:rPr lang="en-GB" dirty="0" smtClean="0"/>
              <a:t>Practice to perfection</a:t>
            </a:r>
          </a:p>
          <a:p>
            <a:r>
              <a:rPr lang="en-GB" dirty="0" smtClean="0"/>
              <a:t>But accept mistakes …</a:t>
            </a:r>
            <a:br>
              <a:rPr lang="en-GB" dirty="0" smtClean="0"/>
            </a:br>
            <a:r>
              <a:rPr lang="en-GB" dirty="0" smtClean="0"/>
              <a:t>which lead to learning </a:t>
            </a:r>
            <a:r>
              <a:rPr lang="en-GB" dirty="0" smtClean="0">
                <a:sym typeface="Wingdings"/>
              </a:rPr>
              <a:t></a:t>
            </a: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Realistically</a:t>
            </a:r>
            <a:br>
              <a:rPr lang="en-GB" dirty="0" smtClean="0"/>
            </a:br>
            <a:r>
              <a:rPr lang="en-GB" dirty="0" smtClean="0"/>
              <a:t>are you likely to be able to do </a:t>
            </a:r>
            <a:br>
              <a:rPr lang="en-GB" dirty="0" smtClean="0"/>
            </a:br>
            <a:r>
              <a:rPr lang="en-GB" dirty="0" smtClean="0"/>
              <a:t>a perfect job first time?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607" y="6248400"/>
            <a:ext cx="7617125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867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 2</a:t>
            </a:r>
            <a:endParaRPr lang="en-GB" dirty="0"/>
          </a:p>
        </p:txBody>
      </p:sp>
      <p:pic>
        <p:nvPicPr>
          <p:cNvPr id="6" name="Content Placeholder 5" descr="Screen Shot 2013-03-04 at 23.06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91" y="1700213"/>
            <a:ext cx="4171818" cy="4114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1441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your own background reading e.g. </a:t>
            </a:r>
            <a:r>
              <a:rPr lang="en-GB" dirty="0" err="1" smtClean="0"/>
              <a:t>SlideRocket</a:t>
            </a:r>
            <a:endParaRPr lang="en-GB" dirty="0"/>
          </a:p>
        </p:txBody>
      </p:sp>
      <p:pic>
        <p:nvPicPr>
          <p:cNvPr id="6" name="Content Placeholder 5" descr="Screen Shot 2013-03-04 at 22.39.49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28" y="1557338"/>
            <a:ext cx="4901116" cy="4114800"/>
          </a:xfr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21" y="6248400"/>
            <a:ext cx="7781026" cy="457200"/>
          </a:xfrm>
        </p:spPr>
        <p:txBody>
          <a:bodyPr/>
          <a:lstStyle/>
          <a:p>
            <a:r>
              <a:rPr kumimoji="0" lang="en-US" dirty="0" err="1" smtClean="0"/>
              <a:t>Dr</a:t>
            </a:r>
            <a:r>
              <a:rPr kumimoji="0" lang="en-US" dirty="0" smtClean="0"/>
              <a:t> Su White saw@ecs.soton.ac.uk          COMP1205 http://www.edshare.soton.ac.uk/10695/  https://secure.ecs.soton.ac.uk/module/1617/COMP1205/33423/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181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ek 5 the art of critical writing-xx 5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789</TotalTime>
  <Words>4355</Words>
  <Application>Microsoft Macintosh PowerPoint</Application>
  <PresentationFormat>On-screen Show (4:3)</PresentationFormat>
  <Paragraphs>640</Paragraphs>
  <Slides>66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Solstice</vt:lpstr>
      <vt:lpstr>Towards a classification framework for social machines</vt:lpstr>
      <vt:lpstr>1_Towards a classification framework for social machines</vt:lpstr>
      <vt:lpstr>Microsoft Organization Chart</vt:lpstr>
      <vt:lpstr>Presentation Briefing</vt:lpstr>
      <vt:lpstr>What this course is about</vt:lpstr>
      <vt:lpstr>Notes</vt:lpstr>
      <vt:lpstr>Some general interest questions</vt:lpstr>
      <vt:lpstr>Beginning a journey…</vt:lpstr>
      <vt:lpstr>our objectives</vt:lpstr>
      <vt:lpstr>Rationale 1</vt:lpstr>
      <vt:lpstr>Rationale 2</vt:lpstr>
      <vt:lpstr>Do your own background reading e.g. SlideRocket</vt:lpstr>
      <vt:lpstr>Find some motivation for this task </vt:lpstr>
      <vt:lpstr>details</vt:lpstr>
      <vt:lpstr>Presentation FAQs</vt:lpstr>
      <vt:lpstr>PowerPoint Presentation</vt:lpstr>
      <vt:lpstr>Presentation FAQs</vt:lpstr>
      <vt:lpstr>PowerPoint Presentation</vt:lpstr>
      <vt:lpstr>PowerPoint Presentation</vt:lpstr>
      <vt:lpstr>Think About Your Audience</vt:lpstr>
      <vt:lpstr>An audience….</vt:lpstr>
      <vt:lpstr>    A keynote </vt:lpstr>
      <vt:lpstr>Another sort of presenting</vt:lpstr>
      <vt:lpstr>Follow up thoughts and guidance</vt:lpstr>
      <vt:lpstr>Build on what you know already….</vt:lpstr>
      <vt:lpstr>Pragmatics </vt:lpstr>
      <vt:lpstr>focus</vt:lpstr>
      <vt:lpstr>learning and help</vt:lpstr>
      <vt:lpstr>What is the purpose of a presentation?</vt:lpstr>
      <vt:lpstr>What we expect</vt:lpstr>
      <vt:lpstr>What is important…</vt:lpstr>
      <vt:lpstr>Assessment Criteria</vt:lpstr>
      <vt:lpstr>Practical Questions…</vt:lpstr>
      <vt:lpstr>1. Content</vt:lpstr>
      <vt:lpstr>Will you get the balance right?</vt:lpstr>
      <vt:lpstr>2. Media</vt:lpstr>
      <vt:lpstr>Good media means preparation</vt:lpstr>
      <vt:lpstr>3 Process &amp; Professionalism</vt:lpstr>
      <vt:lpstr>Will you have enough slides?</vt:lpstr>
      <vt:lpstr>4 Overall Effectiveness</vt:lpstr>
      <vt:lpstr>How will it be? For them… for us…</vt:lpstr>
      <vt:lpstr>Warning</vt:lpstr>
      <vt:lpstr>Advice for the actual presentation…</vt:lpstr>
      <vt:lpstr>Will you impress them?</vt:lpstr>
      <vt:lpstr>Focus </vt:lpstr>
      <vt:lpstr>Some final words….</vt:lpstr>
      <vt:lpstr>The voice of experience</vt:lpstr>
      <vt:lpstr>Remember….</vt:lpstr>
      <vt:lpstr>Presentation advice</vt:lpstr>
      <vt:lpstr>Advice…</vt:lpstr>
      <vt:lpstr>Seeing with new eyes</vt:lpstr>
      <vt:lpstr>AGAIN - requirements</vt:lpstr>
      <vt:lpstr>Presentation FAQs</vt:lpstr>
      <vt:lpstr>Presentation FAQs</vt:lpstr>
      <vt:lpstr>PowerPoint Presentation</vt:lpstr>
      <vt:lpstr>PowerPoint Presentation</vt:lpstr>
      <vt:lpstr>Further refs </vt:lpstr>
      <vt:lpstr>Why its not Benjamin Franklin…</vt:lpstr>
      <vt:lpstr>Dale’s cone of experience</vt:lpstr>
      <vt:lpstr>Thank you ;-)</vt:lpstr>
      <vt:lpstr>Appendix</vt:lpstr>
      <vt:lpstr>Optional task group discussion</vt:lpstr>
      <vt:lpstr>Reminders: Module overview</vt:lpstr>
      <vt:lpstr>Work smarter not harder</vt:lpstr>
      <vt:lpstr>The presentation topics relate to the syllabus..</vt:lpstr>
      <vt:lpstr>professional and legal issues might include</vt:lpstr>
      <vt:lpstr>PowerPoint Presentation</vt:lpstr>
      <vt:lpstr>Overview: working method</vt:lpstr>
      <vt:lpstr>Reminder: rationale of the structure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Su White</cp:lastModifiedBy>
  <cp:revision>89</cp:revision>
  <cp:lastPrinted>2014-03-23T19:00:42Z</cp:lastPrinted>
  <dcterms:created xsi:type="dcterms:W3CDTF">2014-03-09T11:41:28Z</dcterms:created>
  <dcterms:modified xsi:type="dcterms:W3CDTF">2016-10-17T10:39:05Z</dcterms:modified>
</cp:coreProperties>
</file>