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5" r:id="rId1"/>
  </p:sldMasterIdLst>
  <p:notesMasterIdLst>
    <p:notesMasterId r:id="rId19"/>
  </p:notesMasterIdLst>
  <p:handoutMasterIdLst>
    <p:handoutMasterId r:id="rId20"/>
  </p:handoutMasterIdLst>
  <p:sldIdLst>
    <p:sldId id="443" r:id="rId2"/>
    <p:sldId id="559" r:id="rId3"/>
    <p:sldId id="561" r:id="rId4"/>
    <p:sldId id="554" r:id="rId5"/>
    <p:sldId id="439" r:id="rId6"/>
    <p:sldId id="552" r:id="rId7"/>
    <p:sldId id="535" r:id="rId8"/>
    <p:sldId id="447" r:id="rId9"/>
    <p:sldId id="545" r:id="rId10"/>
    <p:sldId id="553" r:id="rId11"/>
    <p:sldId id="558" r:id="rId12"/>
    <p:sldId id="549" r:id="rId13"/>
    <p:sldId id="555" r:id="rId14"/>
    <p:sldId id="556" r:id="rId15"/>
    <p:sldId id="557" r:id="rId16"/>
    <p:sldId id="550" r:id="rId17"/>
    <p:sldId id="560" r:id="rId18"/>
  </p:sldIdLst>
  <p:sldSz cx="9144000" cy="6858000" type="screen4x3"/>
  <p:notesSz cx="6781800" cy="9918700"/>
  <p:defaultTextStyle>
    <a:defPPr>
      <a:defRPr lang="en-GB"/>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3370"/>
    <a:srgbClr val="333366"/>
    <a:srgbClr val="42006B"/>
    <a:srgbClr val="63009C"/>
    <a:srgbClr val="660066"/>
    <a:srgbClr val="FF6600"/>
    <a:srgbClr val="FF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224" y="-10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p:scale>
          <a:sx n="100" d="100"/>
          <a:sy n="100" d="100"/>
        </p:scale>
        <p:origin x="-804" y="684"/>
      </p:cViewPr>
      <p:guideLst>
        <p:guide orient="horz" pos="3124"/>
        <p:guide pos="2136"/>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2.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Text Box 6"/>
          <p:cNvSpPr txBox="1">
            <a:spLocks noChangeArrowheads="1"/>
          </p:cNvSpPr>
          <p:nvPr/>
        </p:nvSpPr>
        <p:spPr bwMode="auto">
          <a:xfrm>
            <a:off x="0" y="330200"/>
            <a:ext cx="67818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buClr>
                <a:srgbClr val="FFFF00"/>
              </a:buClr>
              <a:buSzPct val="110000"/>
              <a:defRPr/>
            </a:pPr>
            <a:r>
              <a:rPr lang="en-GB" sz="1400" b="1" smtClean="0">
                <a:latin typeface="Arial" charset="0"/>
                <a:cs typeface="+mn-cs"/>
              </a:rPr>
              <a:t>Developments in EU Discrimination Legislation - Sarah Keeble</a:t>
            </a:r>
            <a:endParaRPr lang="en-GB" sz="2800" b="1" smtClean="0">
              <a:solidFill>
                <a:schemeClr val="bg1"/>
              </a:solidFill>
              <a:latin typeface="Arial" charset="0"/>
              <a:cs typeface="+mn-cs"/>
            </a:endParaRPr>
          </a:p>
        </p:txBody>
      </p:sp>
      <p:pic>
        <p:nvPicPr>
          <p:cNvPr id="13315" name="Picture 7" descr="OL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88" y="9194800"/>
            <a:ext cx="26384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125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n-GB"/>
          </a:p>
        </p:txBody>
      </p:sp>
      <p:sp>
        <p:nvSpPr>
          <p:cNvPr id="15363" name="Rectangle 3"/>
          <p:cNvSpPr>
            <a:spLocks noGrp="1" noChangeArrowheads="1"/>
          </p:cNvSpPr>
          <p:nvPr>
            <p:ph type="dt" idx="1"/>
          </p:nvPr>
        </p:nvSpPr>
        <p:spPr bwMode="auto">
          <a:xfrm>
            <a:off x="3843338" y="0"/>
            <a:ext cx="293846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ea typeface="+mn-ea"/>
                <a:cs typeface="+mn-cs"/>
              </a:defRPr>
            </a:lvl1pPr>
          </a:lstStyle>
          <a:p>
            <a:pPr>
              <a:defRPr/>
            </a:pPr>
            <a:endParaRPr lang="en-GB"/>
          </a:p>
        </p:txBody>
      </p:sp>
      <p:sp>
        <p:nvSpPr>
          <p:cNvPr id="14340" name="Rectangle 4"/>
          <p:cNvSpPr>
            <a:spLocks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5" name="Rectangle 5"/>
          <p:cNvSpPr>
            <a:spLocks noGrp="1" noChangeArrowheads="1"/>
          </p:cNvSpPr>
          <p:nvPr>
            <p:ph type="body" sz="quarter" idx="3"/>
          </p:nvPr>
        </p:nvSpPr>
        <p:spPr bwMode="auto">
          <a:xfrm>
            <a:off x="904875" y="4711700"/>
            <a:ext cx="4972050"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5366" name="Rectangle 6"/>
          <p:cNvSpPr>
            <a:spLocks noGrp="1" noChangeArrowheads="1"/>
          </p:cNvSpPr>
          <p:nvPr>
            <p:ph type="ftr" sz="quarter" idx="4"/>
          </p:nvPr>
        </p:nvSpPr>
        <p:spPr bwMode="auto">
          <a:xfrm>
            <a:off x="0" y="9423400"/>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n-GB"/>
          </a:p>
        </p:txBody>
      </p:sp>
      <p:sp>
        <p:nvSpPr>
          <p:cNvPr id="15367" name="Rectangle 7"/>
          <p:cNvSpPr>
            <a:spLocks noGrp="1" noChangeArrowheads="1"/>
          </p:cNvSpPr>
          <p:nvPr>
            <p:ph type="sldNum" sz="quarter" idx="5"/>
          </p:nvPr>
        </p:nvSpPr>
        <p:spPr bwMode="auto">
          <a:xfrm>
            <a:off x="3843338" y="9423400"/>
            <a:ext cx="293846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cs typeface="+mn-cs"/>
              </a:defRPr>
            </a:lvl1pPr>
          </a:lstStyle>
          <a:p>
            <a:pPr>
              <a:defRPr/>
            </a:pPr>
            <a:fld id="{3A1AD39C-8C8D-0143-AB6A-747D23C911EA}" type="slidenum">
              <a:rPr lang="en-GB"/>
              <a:pPr>
                <a:defRPr/>
              </a:pPr>
              <a:t>‹#›</a:t>
            </a:fld>
            <a:endParaRPr lang="en-GB"/>
          </a:p>
        </p:txBody>
      </p:sp>
    </p:spTree>
    <p:extLst>
      <p:ext uri="{BB962C8B-B14F-4D97-AF65-F5344CB8AC3E}">
        <p14:creationId xmlns:p14="http://schemas.microsoft.com/office/powerpoint/2010/main" val="11964634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legislation.gov.uk/uksi/2012/2184/contents/mad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www.neighbourhood.statistics.gov.uk/HTMLDocs/dvc1/UKPyramid.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odi.dwp.gov.uk/docs/wor/new/ea-guide.pdf" TargetMode="External"/><Relationship Id="rId4" Type="http://schemas.openxmlformats.org/officeDocument/2006/relationships/hyperlink" Target="http://www.legislation.gov.uk/ukpga/2010/15/section/6"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7183481E-A21B-1549-B84B-AF4D844769D6}" type="slidenum">
              <a:rPr lang="en-GB" sz="1200"/>
              <a:pPr/>
              <a:t>1</a:t>
            </a:fld>
            <a:endParaRPr lang="en-GB" sz="1200"/>
          </a:p>
        </p:txBody>
      </p:sp>
      <p:sp>
        <p:nvSpPr>
          <p:cNvPr id="16386" name="Rectangle 2"/>
          <p:cNvSpPr>
            <a:spLocks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t>The commencement order bringing the duty into force in September 2012 is </a:t>
            </a:r>
            <a:r>
              <a:rPr lang="en-GB">
                <a:hlinkClick r:id="rId3"/>
              </a:rPr>
              <a:t>SI 2012/2148</a:t>
            </a:r>
            <a:r>
              <a:rPr lang="en-GB"/>
              <a:t>.</a:t>
            </a:r>
          </a:p>
          <a:p>
            <a:endParaRPr lang="en-GB"/>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1EB1628-53BD-AD41-8EB2-D8C344F62B1B}" type="slidenum">
              <a:rPr lang="en-GB" sz="1200"/>
              <a:pPr/>
              <a:t>10</a:t>
            </a:fld>
            <a:endParaRPr lang="en-GB"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27E9ECC-3EEF-8C4E-BAC3-6C8D5DBA1399}" type="slidenum">
              <a:rPr lang="en-GB" sz="1200"/>
              <a:pPr/>
              <a:t>11</a:t>
            </a:fld>
            <a:endParaRPr lang="en-GB"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FE8D789-6A23-504B-8837-6059AC465CE4}" type="slidenum">
              <a:rPr lang="en-GB" sz="1200"/>
              <a:pPr/>
              <a:t>12</a:t>
            </a:fld>
            <a:endParaRPr lang="en-GB"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t>available in accessible format from http://webaim.org/resources/designers/</a:t>
            </a: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B263CCC-3DCB-3E43-964F-4BAC23BAA360}" type="slidenum">
              <a:rPr lang="en-GB" sz="1200"/>
              <a:pPr/>
              <a:t>13</a:t>
            </a:fld>
            <a:endParaRPr lang="en-GB"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t>available in accessible format from http://webaim.org/resources/designers/</a:t>
            </a:r>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ED19990-5256-224C-B2C1-A56A1EDD3AC8}" type="slidenum">
              <a:rPr lang="en-GB" sz="1200"/>
              <a:pPr/>
              <a:t>14</a:t>
            </a:fld>
            <a:endParaRPr lang="en-GB"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t>available in accessible format from http://webaim.org/resources/designers/</a:t>
            </a: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B956625-1899-404F-B5D8-0316814FA82A}" type="slidenum">
              <a:rPr lang="en-GB" sz="1200"/>
              <a:pPr/>
              <a:t>15</a:t>
            </a:fld>
            <a:endParaRPr lang="en-GB"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p>
        </p:txBody>
      </p:sp>
      <p:sp>
        <p:nvSpPr>
          <p:cNvPr id="47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C247033-AE6C-4348-B2FE-4CD2E4A2D52B}" type="slidenum">
              <a:rPr lang="en-GB" sz="1200"/>
              <a:pPr/>
              <a:t>16</a:t>
            </a:fld>
            <a:endParaRPr lang="en-GB"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4FE624F-E425-E142-9074-DE90A7A46EB3}" type="slidenum">
              <a:rPr lang="en-GB" sz="1200"/>
              <a:pPr/>
              <a:t>17</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t>Acts of Parliament</a:t>
            </a:r>
          </a:p>
          <a:p>
            <a:endParaRPr lang="en-GB"/>
          </a:p>
          <a:p>
            <a:r>
              <a:rPr lang="en-GB"/>
              <a:t>Equality Act (2010) </a:t>
            </a:r>
          </a:p>
          <a:p>
            <a:r>
              <a:rPr lang="en-GB"/>
              <a:t>Childcare Act (2006) </a:t>
            </a:r>
          </a:p>
          <a:p>
            <a:r>
              <a:rPr lang="en-GB"/>
              <a:t>Care Standards Act (2000) </a:t>
            </a:r>
          </a:p>
          <a:p>
            <a:r>
              <a:rPr lang="en-GB"/>
              <a:t>Data Protection Act (1998)</a:t>
            </a:r>
          </a:p>
          <a:p>
            <a:r>
              <a:rPr lang="en-GB"/>
              <a:t>Education Act (1996) </a:t>
            </a:r>
          </a:p>
          <a:p>
            <a:r>
              <a:rPr lang="en-GB"/>
              <a:t>Learning and Skills Act (2000)</a:t>
            </a:r>
          </a:p>
          <a:p>
            <a:r>
              <a:rPr lang="en-GB"/>
              <a:t>Children, Schools and Families Act (2010)</a:t>
            </a:r>
          </a:p>
          <a:p>
            <a:r>
              <a:rPr lang="en-GB"/>
              <a:t>The Copyright, Designs and Patents Act 1988 as</a:t>
            </a:r>
          </a:p>
          <a:p>
            <a:r>
              <a:rPr lang="en-GB"/>
              <a:t>amended (inter alia) by the Copyright (Visually Impaired</a:t>
            </a:r>
          </a:p>
          <a:p>
            <a:r>
              <a:rPr lang="en-GB"/>
              <a:t>Persons) Act 2002;</a:t>
            </a:r>
          </a:p>
          <a:p>
            <a:r>
              <a:rPr lang="en-GB"/>
              <a:t>The Human Rights Act (1998)</a:t>
            </a:r>
          </a:p>
          <a:p>
            <a:r>
              <a:rPr lang="en-GB"/>
              <a:t>Chronically Sick and Disabled Persons Act (1970)</a:t>
            </a:r>
          </a:p>
          <a:p>
            <a:r>
              <a:rPr lang="en-GB"/>
              <a:t>National Assistance Act 1948 </a:t>
            </a:r>
          </a:p>
          <a:p>
            <a:r>
              <a:rPr lang="en-GB"/>
              <a:t>Disabled Persons Act 1986 </a:t>
            </a:r>
          </a:p>
          <a:p>
            <a:r>
              <a:rPr lang="en-GB"/>
              <a:t>NHS and Community Act 1990 </a:t>
            </a:r>
          </a:p>
          <a:p>
            <a:endParaRPr lang="en-GB"/>
          </a:p>
        </p:txBody>
      </p:sp>
      <p:sp>
        <p:nvSpPr>
          <p:cNvPr id="184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0E20197-302F-9C4E-BFE2-B7317E95FD2D}" type="slidenum">
              <a:rPr lang="en-GB" sz="1200"/>
              <a:pPr/>
              <a:t>2</a:t>
            </a:fld>
            <a:endParaRPr lang="en-GB"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C6F860C-6806-0E42-91E9-27912D097ADF}" type="slidenum">
              <a:rPr lang="en-GB" sz="1200"/>
              <a:pPr/>
              <a:t>3</a:t>
            </a:fld>
            <a:endParaRPr lang="en-GB"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t>YouTube http://youtu.be/UuIdq_ftQY8 </a:t>
            </a: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116A9DA-CDCA-724F-9F34-D1FCBEE80366}" type="slidenum">
              <a:rPr lang="en-GB" sz="1200"/>
              <a:pPr/>
              <a:t>4</a:t>
            </a:fld>
            <a:endParaRPr lang="en-GB"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989456C-8D9C-0141-8432-53DB9D74260F}" type="slidenum">
              <a:rPr lang="en-GB" sz="1200"/>
              <a:pPr/>
              <a:t>5</a:t>
            </a:fld>
            <a:endParaRPr lang="en-GB" sz="1200"/>
          </a:p>
        </p:txBody>
      </p:sp>
      <p:sp>
        <p:nvSpPr>
          <p:cNvPr id="24578" name="Rectangle 2"/>
          <p:cNvSpPr>
            <a:spLocks noChangeArrowheads="1" noTextEdit="1"/>
          </p:cNvSpPr>
          <p:nvPr>
            <p:ph type="sldImg"/>
          </p:nvPr>
        </p:nvSpPr>
        <p:spPr>
          <a:ln/>
        </p:spPr>
      </p:sp>
      <p:sp>
        <p:nvSpPr>
          <p:cNvPr id="24579" name="Rectangle 3"/>
          <p:cNvSpPr>
            <a:spLocks noGrp="1" noChangeArrowheads="1"/>
          </p:cNvSpPr>
          <p:nvPr>
            <p:ph type="body" idx="1"/>
          </p:nvPr>
        </p:nvSpPr>
        <p:spPr>
          <a:xfrm>
            <a:off x="800100" y="4711700"/>
            <a:ext cx="5257800" cy="4462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t>There are over 6.9 million disabled people of working age which represents 19% of the working population.[1]</a:t>
            </a:r>
          </a:p>
          <a:p>
            <a:r>
              <a:rPr lang="en-GB"/>
              <a:t>There are over 10 million disabled people in Britain, of whom 5 million are over state pension age.[2]</a:t>
            </a:r>
          </a:p>
          <a:p>
            <a:r>
              <a:rPr lang="en-GB"/>
              <a:t>There are two million people with sight problems in the UK.[3]</a:t>
            </a:r>
          </a:p>
          <a:p>
            <a:r>
              <a:rPr lang="en-GB"/>
              <a:t>[1] Disability Rights Commission, July 2008</a:t>
            </a:r>
          </a:p>
          <a:p>
            <a:r>
              <a:rPr lang="en-GB"/>
              <a:t>[2] Family Resources Survey (FRS) Disability prevalence estimates 2007/8</a:t>
            </a:r>
          </a:p>
          <a:p>
            <a:r>
              <a:rPr lang="en-GB"/>
              <a:t>[3] RNIB</a:t>
            </a:r>
          </a:p>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DCB3D97-625B-FE40-8125-FAEB733699A6}" type="slidenum">
              <a:rPr lang="en-GB" sz="1200"/>
              <a:pPr/>
              <a:t>6</a:t>
            </a:fld>
            <a:endParaRPr lang="en-GB" sz="1200"/>
          </a:p>
        </p:txBody>
      </p:sp>
      <p:sp>
        <p:nvSpPr>
          <p:cNvPr id="26626" name="Rectangle 2"/>
          <p:cNvSpPr>
            <a:spLocks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t>Age structure of UK 2013 – graph format. </a:t>
            </a:r>
            <a:r>
              <a:rPr lang="en-GB">
                <a:hlinkClick r:id="rId3"/>
              </a:rPr>
              <a:t>http://www.neighbourhood.statistics.gov.uk/HTMLDocs/dvc1/UKPyramid.html</a:t>
            </a:r>
            <a:r>
              <a:rPr lang="en-GB"/>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CDD5C58-804F-614A-A5EE-661A2D8276D4}" type="slidenum">
              <a:rPr lang="en-GB" sz="1200"/>
              <a:pPr/>
              <a:t>7</a:t>
            </a:fld>
            <a:endParaRPr lang="en-GB" sz="1200"/>
          </a:p>
        </p:txBody>
      </p:sp>
      <p:sp>
        <p:nvSpPr>
          <p:cNvPr id="28674" name="Rectangle 2"/>
          <p:cNvSpPr>
            <a:spLocks noChangeArrowheads="1" noTextEdit="1"/>
          </p:cNvSpPr>
          <p:nvPr>
            <p:ph type="sldImg"/>
          </p:nvPr>
        </p:nvSpPr>
        <p:spPr>
          <a:xfrm>
            <a:off x="901700" y="762000"/>
            <a:ext cx="4979988" cy="3733800"/>
          </a:xfrm>
          <a:ln/>
        </p:spPr>
      </p:sp>
      <p:sp>
        <p:nvSpPr>
          <p:cNvPr id="28675" name="Rectangle 3"/>
          <p:cNvSpPr>
            <a:spLocks noGrp="1" noChangeArrowheads="1"/>
          </p:cNvSpPr>
          <p:nvPr>
            <p:ph type="body" idx="1"/>
          </p:nvPr>
        </p:nvSpPr>
        <p:spPr>
          <a:xfrm>
            <a:off x="914400" y="4724400"/>
            <a:ext cx="49530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t>What </a:t>
            </a:r>
            <a:r>
              <a:rPr lang="ja-JP" altLang="en-GB"/>
              <a:t>‘</a:t>
            </a:r>
            <a:r>
              <a:rPr lang="en-GB" altLang="ja-JP"/>
              <a:t>substantial</a:t>
            </a:r>
            <a:r>
              <a:rPr lang="ja-JP" altLang="en-GB"/>
              <a:t>’</a:t>
            </a:r>
            <a:r>
              <a:rPr lang="en-GB" altLang="ja-JP"/>
              <a:t> and </a:t>
            </a:r>
            <a:r>
              <a:rPr lang="ja-JP" altLang="en-GB"/>
              <a:t>‘</a:t>
            </a:r>
            <a:r>
              <a:rPr lang="en-GB" altLang="ja-JP"/>
              <a:t>long-term</a:t>
            </a:r>
            <a:r>
              <a:rPr lang="ja-JP" altLang="en-GB"/>
              <a:t>’</a:t>
            </a:r>
            <a:r>
              <a:rPr lang="en-GB" altLang="ja-JP"/>
              <a:t> mean</a:t>
            </a:r>
          </a:p>
          <a:p>
            <a:r>
              <a:rPr lang="ja-JP" altLang="en-GB"/>
              <a:t>‘</a:t>
            </a:r>
            <a:r>
              <a:rPr lang="en-GB" altLang="ja-JP"/>
              <a:t>substantial</a:t>
            </a:r>
            <a:r>
              <a:rPr lang="ja-JP" altLang="en-GB"/>
              <a:t>’</a:t>
            </a:r>
            <a:r>
              <a:rPr lang="en-GB" altLang="ja-JP"/>
              <a:t> is more than minor or trivial - eg it takes much longer than it usually would to complete a daily task like getting dressed</a:t>
            </a:r>
          </a:p>
          <a:p>
            <a:r>
              <a:rPr lang="ja-JP" altLang="en-GB"/>
              <a:t>‘</a:t>
            </a:r>
            <a:r>
              <a:rPr lang="en-GB" altLang="ja-JP"/>
              <a:t>long-term</a:t>
            </a:r>
            <a:r>
              <a:rPr lang="ja-JP" altLang="en-GB"/>
              <a:t>’</a:t>
            </a:r>
            <a:r>
              <a:rPr lang="en-GB" altLang="ja-JP"/>
              <a:t> means 12 months or more - eg a breathing condition that develops as a result of a lung infection</a:t>
            </a:r>
          </a:p>
          <a:p>
            <a:r>
              <a:rPr lang="en-GB"/>
              <a:t>There are special rules about recurring or fluctuating conditions, for example, arthritis. For more details about the special rules download the </a:t>
            </a:r>
            <a:r>
              <a:rPr lang="ja-JP" altLang="en-GB"/>
              <a:t>‘</a:t>
            </a:r>
            <a:r>
              <a:rPr lang="en-GB" altLang="ja-JP"/>
              <a:t>Equality Act Guidance</a:t>
            </a:r>
            <a:r>
              <a:rPr lang="ja-JP" altLang="en-GB"/>
              <a:t>’</a:t>
            </a:r>
            <a:r>
              <a:rPr lang="en-GB" altLang="ja-JP"/>
              <a:t>.</a:t>
            </a:r>
          </a:p>
          <a:p>
            <a:r>
              <a:rPr lang="en-GB">
                <a:hlinkClick r:id="rId3" tooltip="Download 'Equality Act Guidance (PDF, 789KB)"/>
              </a:rPr>
              <a:t>Download </a:t>
            </a:r>
            <a:r>
              <a:rPr lang="ja-JP" altLang="en-GB">
                <a:hlinkClick r:id="rId3" tooltip="Download 'Equality Act Guidance (PDF, 789KB)"/>
              </a:rPr>
              <a:t>‘</a:t>
            </a:r>
            <a:r>
              <a:rPr lang="en-GB" altLang="ja-JP">
                <a:hlinkClick r:id="rId3" tooltip="Download 'Equality Act Guidance (PDF, 789KB)"/>
              </a:rPr>
              <a:t>Equality Act Guidance</a:t>
            </a:r>
            <a:r>
              <a:rPr lang="ja-JP" altLang="en-GB">
                <a:hlinkClick r:id="rId3" tooltip="Download 'Equality Act Guidance (PDF, 789KB)"/>
              </a:rPr>
              <a:t>’</a:t>
            </a:r>
            <a:r>
              <a:rPr lang="en-GB" altLang="ja-JP">
                <a:hlinkClick r:id="rId3" tooltip="Download 'Equality Act Guidance (PDF, 789KB)"/>
              </a:rPr>
              <a:t> (PDF, 789KB)</a:t>
            </a:r>
            <a:endParaRPr lang="en-GB" altLang="ja-JP"/>
          </a:p>
          <a:p>
            <a:r>
              <a:rPr lang="en-GB"/>
              <a:t>Progressive conditions</a:t>
            </a:r>
          </a:p>
          <a:p>
            <a:r>
              <a:rPr lang="en-GB"/>
              <a:t>A progressive condition is a condition that gets worse over time. People with progressive conditions can be classed as disabled.</a:t>
            </a:r>
          </a:p>
          <a:p>
            <a:r>
              <a:rPr lang="en-GB"/>
              <a:t>However, you automatically meet the disability definition under the </a:t>
            </a:r>
            <a:r>
              <a:rPr lang="en-GB">
                <a:hlinkClick r:id="rId4" tooltip="Equality Act 2010"/>
              </a:rPr>
              <a:t>Equality Act 2010</a:t>
            </a:r>
            <a:r>
              <a:rPr lang="en-GB"/>
              <a:t> from the day you</a:t>
            </a:r>
            <a:r>
              <a:rPr lang="ja-JP" altLang="en-GB"/>
              <a:t>’</a:t>
            </a:r>
            <a:r>
              <a:rPr lang="en-GB" altLang="ja-JP"/>
              <a:t>re diagnosed with HIV infection, cancer or multiple sclerosis.</a:t>
            </a:r>
          </a:p>
          <a:p>
            <a:r>
              <a:rPr lang="en-GB"/>
              <a:t>What isn</a:t>
            </a:r>
            <a:r>
              <a:rPr lang="ja-JP" altLang="en-GB"/>
              <a:t>’</a:t>
            </a:r>
            <a:r>
              <a:rPr lang="en-GB" altLang="ja-JP"/>
              <a:t>t counted as a disability</a:t>
            </a:r>
          </a:p>
          <a:p>
            <a:r>
              <a:rPr lang="en-GB"/>
              <a:t>Some conditions aren</a:t>
            </a:r>
            <a:r>
              <a:rPr lang="ja-JP" altLang="en-GB"/>
              <a:t>’</a:t>
            </a:r>
            <a:r>
              <a:rPr lang="en-GB" altLang="ja-JP"/>
              <a:t>t covered by the disability definition. These include addiction to non–prescribed drugs or alcohol. To find out about the conditions which aren</a:t>
            </a:r>
            <a:r>
              <a:rPr lang="ja-JP" altLang="en-GB"/>
              <a:t>’</a:t>
            </a:r>
            <a:r>
              <a:rPr lang="en-GB" altLang="ja-JP"/>
              <a:t>t covered, download the </a:t>
            </a:r>
            <a:r>
              <a:rPr lang="ja-JP" altLang="en-GB"/>
              <a:t>‘</a:t>
            </a:r>
            <a:r>
              <a:rPr lang="en-GB" altLang="ja-JP"/>
              <a:t>Equality Act Guidance</a:t>
            </a:r>
            <a:r>
              <a:rPr lang="ja-JP" altLang="en-GB"/>
              <a:t>’</a:t>
            </a:r>
            <a:r>
              <a:rPr lang="en-GB" altLang="ja-JP"/>
              <a:t>.</a:t>
            </a:r>
          </a:p>
          <a:p>
            <a:r>
              <a:rPr lang="en-GB">
                <a:hlinkClick r:id="rId3" tooltip="Download 'Equality Act Guidance (PDF, 789KB)"/>
              </a:rPr>
              <a:t>Download </a:t>
            </a:r>
            <a:r>
              <a:rPr lang="ja-JP" altLang="en-GB">
                <a:hlinkClick r:id="rId3" tooltip="Download 'Equality Act Guidance (PDF, 789KB)"/>
              </a:rPr>
              <a:t>‘</a:t>
            </a:r>
            <a:r>
              <a:rPr lang="en-GB" altLang="ja-JP">
                <a:hlinkClick r:id="rId3" tooltip="Download 'Equality Act Guidance (PDF, 789KB)"/>
              </a:rPr>
              <a:t>Equality Act Guidance</a:t>
            </a:r>
            <a:r>
              <a:rPr lang="ja-JP" altLang="en-GB">
                <a:hlinkClick r:id="rId3" tooltip="Download 'Equality Act Guidance (PDF, 789KB)"/>
              </a:rPr>
              <a:t>’</a:t>
            </a:r>
            <a:r>
              <a:rPr lang="en-GB" altLang="ja-JP">
                <a:hlinkClick r:id="rId3" tooltip="Download 'Equality Act Guidance (PDF, 789KB)"/>
              </a:rPr>
              <a:t> (PDF, 789KB)</a:t>
            </a:r>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41FD693-5437-4A4C-93C5-FD53D8D649FA}" type="slidenum">
              <a:rPr lang="en-GB" sz="1200"/>
              <a:pPr/>
              <a:t>8</a:t>
            </a:fld>
            <a:endParaRPr lang="en-GB" sz="1200"/>
          </a:p>
        </p:txBody>
      </p:sp>
      <p:sp>
        <p:nvSpPr>
          <p:cNvPr id="30722" name="Rectangle 2"/>
          <p:cNvSpPr>
            <a:spLocks noChangeArrowheads="1" noTextEdit="1"/>
          </p:cNvSpPr>
          <p:nvPr>
            <p:ph type="sldImg"/>
          </p:nvPr>
        </p:nvSpPr>
        <p:spPr>
          <a:ln/>
        </p:spPr>
      </p:sp>
      <p:sp>
        <p:nvSpPr>
          <p:cNvPr id="30723" name="Rectangle 3"/>
          <p:cNvSpPr>
            <a:spLocks noGrp="1" noChangeArrowheads="1"/>
          </p:cNvSpPr>
          <p:nvPr>
            <p:ph type="body" idx="1"/>
          </p:nvPr>
        </p:nvSpPr>
        <p:spPr>
          <a:xfrm>
            <a:off x="723900" y="4711700"/>
            <a:ext cx="5410200" cy="4462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a:t>Can you ever treat a disabled person less favourably? </a:t>
            </a:r>
            <a:endParaRPr lang="en-GB"/>
          </a:p>
          <a:p>
            <a:r>
              <a:rPr lang="en-GB"/>
              <a:t>The Equality Act 2010 recognises that in a limited number of circumstances it is not always possible to give disabled people exactly the same service as other people. Less favourable treatment may be possible if the service provider believes that one of the following circumstances applies; </a:t>
            </a:r>
          </a:p>
          <a:p>
            <a:endParaRPr lang="en-GB" i="1"/>
          </a:p>
          <a:p>
            <a:r>
              <a:rPr lang="en-GB"/>
              <a:t>-Where the treatment is necessary in order to avoid endangering the health or safety of any person. </a:t>
            </a:r>
          </a:p>
          <a:p>
            <a:r>
              <a:rPr lang="en-GB"/>
              <a:t>-Where the disabled person is incapable of entering into a legally enforceable agreement or of giving informed consent. </a:t>
            </a:r>
          </a:p>
          <a:p>
            <a:r>
              <a:rPr lang="en-GB"/>
              <a:t>- If you would otherwise be unable to provide the service to the disabled person or other members of the public. </a:t>
            </a:r>
          </a:p>
          <a:p>
            <a:r>
              <a:rPr lang="en-GB"/>
              <a:t>-Where greater expense is involved in providing a special service for a disabled customer. </a:t>
            </a:r>
          </a:p>
          <a:p>
            <a:r>
              <a:rPr lang="en-GB"/>
              <a:t>-When an adjustment would fundamentally alter the nature of a business or service.</a:t>
            </a:r>
          </a:p>
          <a:p>
            <a:endParaRPr lang="en-GB"/>
          </a:p>
          <a:p>
            <a:r>
              <a:rPr lang="en-GB"/>
              <a:t>Code of Practice on employment </a:t>
            </a:r>
          </a:p>
          <a:p>
            <a:r>
              <a:rPr lang="en-GB" sz="1000"/>
              <a:t>http://www.drc-gb.org/whatwedo/publicationdetails.asp?id=227&amp;section=2&amp;all=1  </a:t>
            </a:r>
          </a:p>
          <a:p>
            <a:endParaRPr lang="en-GB" sz="1000"/>
          </a:p>
          <a:p>
            <a:r>
              <a:rPr lang="en-GB" sz="1000"/>
              <a:t>With grateful thanks to the DRC for the picture on this slide.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22E73155-2A4C-6A4C-8986-702E231DC133}" type="slidenum">
              <a:rPr lang="en-GB" sz="1200"/>
              <a:pPr/>
              <a:t>9</a:t>
            </a:fld>
            <a:endParaRPr lang="en-GB" sz="1200"/>
          </a:p>
        </p:txBody>
      </p:sp>
      <p:sp>
        <p:nvSpPr>
          <p:cNvPr id="32770" name="Rectangle 2"/>
          <p:cNvSpPr>
            <a:spLocks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t>The Disability Discrimination Act (DDA) does not apply specifically to education, but contains references to service provision, which could relate to making content accessible in learning environments. It states that:</a:t>
            </a:r>
          </a:p>
          <a:p>
            <a:r>
              <a:rPr lang="en-GB"/>
              <a:t>A service provider must not discriminate against a disabled person by refusing to provide that service if it is already provided to the public, or by making it impossible or unreasonably difficult for a disabled person to make use of any service. (Services covered by the Act include: access to and use of means of communication, or information services). </a:t>
            </a:r>
          </a:p>
          <a:p>
            <a:r>
              <a:rPr lang="en-GB"/>
              <a:t>Where a service provider has a practice, policy or procedure which makes it impossible or unreasonably difficult for a disabled person to make use of that service, reasonable steps should be taken in order to change that practice, policy or procedure so that it no longer has that effect. Reasonable steps should be taken to provide auxiliary aids, such as provision of information on an audio tape, or a sign language interpreter. </a:t>
            </a:r>
          </a:p>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6"/>
          <p:cNvSpPr>
            <a:spLocks noGrp="1"/>
          </p:cNvSpPr>
          <p:nvPr>
            <p:ph type="dt" sz="half" idx="10"/>
          </p:nvPr>
        </p:nvSpPr>
        <p:spPr>
          <a:xfrm>
            <a:off x="6362700" y="6356350"/>
            <a:ext cx="2085975"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Calibri" charset="0"/>
                <a:cs typeface="+mn-cs"/>
              </a:defRPr>
            </a:lvl1pPr>
          </a:lstStyle>
          <a:p>
            <a:pPr>
              <a:defRPr/>
            </a:pPr>
            <a:fld id="{004FB13F-152C-3548-9062-23813FADDC79}" type="datetime1">
              <a:rPr lang="en-GB"/>
              <a:pPr>
                <a:defRPr/>
              </a:pPr>
              <a:t>06/03/2013</a:t>
            </a:fld>
            <a:endParaRPr lang="en-GB"/>
          </a:p>
        </p:txBody>
      </p:sp>
      <p:sp>
        <p:nvSpPr>
          <p:cNvPr id="5" name="Slide Number Placeholder 7"/>
          <p:cNvSpPr>
            <a:spLocks noGrp="1"/>
          </p:cNvSpPr>
          <p:nvPr>
            <p:ph type="sldNum" sz="quarter" idx="11"/>
          </p:nvPr>
        </p:nvSpPr>
        <p:spPr>
          <a:xfrm>
            <a:off x="8543925" y="6356350"/>
            <a:ext cx="561975"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Calibri" charset="0"/>
                <a:cs typeface="+mn-cs"/>
              </a:defRPr>
            </a:lvl1pPr>
          </a:lstStyle>
          <a:p>
            <a:pPr>
              <a:defRPr/>
            </a:pPr>
            <a:fld id="{931FE33E-EB00-0B4B-964D-0BE46C6E75F1}" type="slidenum">
              <a:rPr lang="en-GB"/>
              <a:pPr>
                <a:defRPr/>
              </a:pPr>
              <a:t>‹#›</a:t>
            </a:fld>
            <a:endParaRPr lang="en-GB"/>
          </a:p>
        </p:txBody>
      </p:sp>
      <p:sp>
        <p:nvSpPr>
          <p:cNvPr id="6" name="Footer Placeholder 8"/>
          <p:cNvSpPr>
            <a:spLocks noGrp="1"/>
          </p:cNvSpPr>
          <p:nvPr>
            <p:ph type="ftr" sz="quarter" idx="12"/>
          </p:nvPr>
        </p:nvSpPr>
        <p:spPr>
          <a:xfrm>
            <a:off x="658813" y="6356350"/>
            <a:ext cx="2847975"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r>
              <a:rPr lang="en-GB"/>
              <a:t>Draffan &amp; Viney   Surveying students' needs</a:t>
            </a:r>
          </a:p>
        </p:txBody>
      </p:sp>
    </p:spTree>
    <p:extLst>
      <p:ext uri="{BB962C8B-B14F-4D97-AF65-F5344CB8AC3E}">
        <p14:creationId xmlns:p14="http://schemas.microsoft.com/office/powerpoint/2010/main" val="2653329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362700" y="6356350"/>
            <a:ext cx="2085975"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Calibri" charset="0"/>
                <a:cs typeface="+mn-cs"/>
              </a:defRPr>
            </a:lvl1pPr>
          </a:lstStyle>
          <a:p>
            <a:pPr>
              <a:defRPr/>
            </a:pPr>
            <a:fld id="{E1D1A854-24B6-B943-9DB0-F171CFB9407B}" type="datetime1">
              <a:rPr lang="en-GB"/>
              <a:pPr>
                <a:defRPr/>
              </a:pPr>
              <a:t>06/03/2013</a:t>
            </a:fld>
            <a:endParaRPr lang="en-GB"/>
          </a:p>
        </p:txBody>
      </p:sp>
      <p:sp>
        <p:nvSpPr>
          <p:cNvPr id="5" name="Footer Placeholder 4"/>
          <p:cNvSpPr>
            <a:spLocks noGrp="1"/>
          </p:cNvSpPr>
          <p:nvPr>
            <p:ph type="ftr" sz="quarter" idx="11"/>
          </p:nvPr>
        </p:nvSpPr>
        <p:spPr>
          <a:xfrm>
            <a:off x="658813" y="6356350"/>
            <a:ext cx="2847975"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GB"/>
          </a:p>
        </p:txBody>
      </p:sp>
      <p:sp>
        <p:nvSpPr>
          <p:cNvPr id="6" name="Slide Number Placeholder 5"/>
          <p:cNvSpPr>
            <a:spLocks noGrp="1"/>
          </p:cNvSpPr>
          <p:nvPr>
            <p:ph type="sldNum" sz="quarter" idx="12"/>
          </p:nvPr>
        </p:nvSpPr>
        <p:spPr>
          <a:xfrm>
            <a:off x="8543925" y="6356350"/>
            <a:ext cx="561975"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Calibri" charset="0"/>
                <a:cs typeface="+mn-cs"/>
              </a:defRPr>
            </a:lvl1pPr>
          </a:lstStyle>
          <a:p>
            <a:pPr>
              <a:defRPr/>
            </a:pPr>
            <a:fld id="{77451EDC-F066-3140-A5A3-2C110FFCD147}" type="slidenum">
              <a:rPr lang="en-GB"/>
              <a:pPr>
                <a:defRPr/>
              </a:pPr>
              <a:t>‹#›</a:t>
            </a:fld>
            <a:endParaRPr lang="en-GB"/>
          </a:p>
        </p:txBody>
      </p:sp>
    </p:spTree>
    <p:extLst>
      <p:ext uri="{BB962C8B-B14F-4D97-AF65-F5344CB8AC3E}">
        <p14:creationId xmlns:p14="http://schemas.microsoft.com/office/powerpoint/2010/main" val="515761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362700" y="6356350"/>
            <a:ext cx="2085975"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Calibri" charset="0"/>
                <a:cs typeface="+mn-cs"/>
              </a:defRPr>
            </a:lvl1pPr>
          </a:lstStyle>
          <a:p>
            <a:pPr>
              <a:defRPr/>
            </a:pPr>
            <a:fld id="{9BCE90B6-88E1-BA4F-AA7B-B95182B686C8}" type="datetime1">
              <a:rPr lang="en-GB"/>
              <a:pPr>
                <a:defRPr/>
              </a:pPr>
              <a:t>06/03/2013</a:t>
            </a:fld>
            <a:endParaRPr lang="en-GB"/>
          </a:p>
        </p:txBody>
      </p:sp>
      <p:sp>
        <p:nvSpPr>
          <p:cNvPr id="5" name="Footer Placeholder 4"/>
          <p:cNvSpPr>
            <a:spLocks noGrp="1"/>
          </p:cNvSpPr>
          <p:nvPr>
            <p:ph type="ftr" sz="quarter" idx="11"/>
          </p:nvPr>
        </p:nvSpPr>
        <p:spPr>
          <a:xfrm>
            <a:off x="658813" y="6356350"/>
            <a:ext cx="2847975"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r>
              <a:rPr lang="en-GB"/>
              <a:t>Draffan &amp; Viney   Surveying students' needs</a:t>
            </a:r>
          </a:p>
        </p:txBody>
      </p:sp>
      <p:sp>
        <p:nvSpPr>
          <p:cNvPr id="6" name="Slide Number Placeholder 5"/>
          <p:cNvSpPr>
            <a:spLocks noGrp="1"/>
          </p:cNvSpPr>
          <p:nvPr>
            <p:ph type="sldNum" sz="quarter" idx="12"/>
          </p:nvPr>
        </p:nvSpPr>
        <p:spPr>
          <a:xfrm>
            <a:off x="8543925" y="6356350"/>
            <a:ext cx="561975"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Calibri" charset="0"/>
                <a:cs typeface="+mn-cs"/>
              </a:defRPr>
            </a:lvl1pPr>
          </a:lstStyle>
          <a:p>
            <a:pPr>
              <a:defRPr/>
            </a:pPr>
            <a:fld id="{25A64B6A-D2D2-D04D-8536-C60C2E64F5B5}" type="slidenum">
              <a:rPr lang="en-GB"/>
              <a:pPr>
                <a:defRPr/>
              </a:pPr>
              <a:t>‹#›</a:t>
            </a:fld>
            <a:endParaRPr lang="en-GB"/>
          </a:p>
        </p:txBody>
      </p:sp>
    </p:spTree>
    <p:extLst>
      <p:ext uri="{BB962C8B-B14F-4D97-AF65-F5344CB8AC3E}">
        <p14:creationId xmlns:p14="http://schemas.microsoft.com/office/powerpoint/2010/main" val="3190716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a:xfrm>
            <a:off x="6362700" y="6356350"/>
            <a:ext cx="2085975"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Calibri" charset="0"/>
                <a:cs typeface="+mn-cs"/>
              </a:defRPr>
            </a:lvl1pPr>
          </a:lstStyle>
          <a:p>
            <a:pPr>
              <a:defRPr/>
            </a:pPr>
            <a:fld id="{E884CD8F-AA26-6846-97B9-2E1A05EA81AB}" type="datetime1">
              <a:rPr lang="en-GB"/>
              <a:pPr>
                <a:defRPr/>
              </a:pPr>
              <a:t>06/03/2013</a:t>
            </a:fld>
            <a:endParaRPr lang="en-GB"/>
          </a:p>
        </p:txBody>
      </p:sp>
      <p:sp>
        <p:nvSpPr>
          <p:cNvPr id="5" name="Footer Placeholder 4"/>
          <p:cNvSpPr>
            <a:spLocks noGrp="1"/>
          </p:cNvSpPr>
          <p:nvPr>
            <p:ph type="ftr" sz="quarter" idx="11"/>
          </p:nvPr>
        </p:nvSpPr>
        <p:spPr>
          <a:xfrm>
            <a:off x="658813" y="6356350"/>
            <a:ext cx="2847975"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r>
              <a:rPr lang="en-GB"/>
              <a:t>Draffan &amp; Viney   Surveying students' needs</a:t>
            </a:r>
          </a:p>
        </p:txBody>
      </p:sp>
      <p:sp>
        <p:nvSpPr>
          <p:cNvPr id="6" name="Slide Number Placeholder 5"/>
          <p:cNvSpPr>
            <a:spLocks noGrp="1"/>
          </p:cNvSpPr>
          <p:nvPr>
            <p:ph type="sldNum" sz="quarter" idx="12"/>
          </p:nvPr>
        </p:nvSpPr>
        <p:spPr>
          <a:xfrm>
            <a:off x="8543925" y="6356350"/>
            <a:ext cx="561975"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Calibri" charset="0"/>
                <a:cs typeface="+mn-cs"/>
              </a:defRPr>
            </a:lvl1pPr>
          </a:lstStyle>
          <a:p>
            <a:pPr>
              <a:defRPr/>
            </a:pPr>
            <a:fld id="{31AF38F0-0445-F545-B78F-83FD0E655CD9}" type="slidenum">
              <a:rPr lang="en-GB"/>
              <a:pPr>
                <a:defRPr/>
              </a:pPr>
              <a:t>‹#›</a:t>
            </a:fld>
            <a:endParaRPr lang="en-GB"/>
          </a:p>
        </p:txBody>
      </p:sp>
    </p:spTree>
    <p:extLst>
      <p:ext uri="{BB962C8B-B14F-4D97-AF65-F5344CB8AC3E}">
        <p14:creationId xmlns:p14="http://schemas.microsoft.com/office/powerpoint/2010/main" val="139280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362700" y="6356350"/>
            <a:ext cx="2085975"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Calibri" charset="0"/>
                <a:cs typeface="+mn-cs"/>
              </a:defRPr>
            </a:lvl1pPr>
          </a:lstStyle>
          <a:p>
            <a:pPr>
              <a:defRPr/>
            </a:pPr>
            <a:fld id="{B19F297D-58AD-8949-BC18-518DF1CB5313}" type="datetime1">
              <a:rPr lang="en-GB"/>
              <a:pPr>
                <a:defRPr/>
              </a:pPr>
              <a:t>06/03/2013</a:t>
            </a:fld>
            <a:endParaRPr lang="en-GB"/>
          </a:p>
        </p:txBody>
      </p:sp>
      <p:sp>
        <p:nvSpPr>
          <p:cNvPr id="8" name="Footer Placeholder 4"/>
          <p:cNvSpPr>
            <a:spLocks noGrp="1"/>
          </p:cNvSpPr>
          <p:nvPr>
            <p:ph type="ftr" sz="quarter" idx="11"/>
          </p:nvPr>
        </p:nvSpPr>
        <p:spPr>
          <a:xfrm>
            <a:off x="658813" y="6356350"/>
            <a:ext cx="2847975"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GB"/>
          </a:p>
        </p:txBody>
      </p:sp>
      <p:sp>
        <p:nvSpPr>
          <p:cNvPr id="9" name="Slide Number Placeholder 5"/>
          <p:cNvSpPr>
            <a:spLocks noGrp="1"/>
          </p:cNvSpPr>
          <p:nvPr>
            <p:ph type="sldNum" sz="quarter" idx="12"/>
          </p:nvPr>
        </p:nvSpPr>
        <p:spPr>
          <a:xfrm>
            <a:off x="8543925" y="6356350"/>
            <a:ext cx="561975"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Calibri" charset="0"/>
                <a:cs typeface="+mn-cs"/>
              </a:defRPr>
            </a:lvl1pPr>
          </a:lstStyle>
          <a:p>
            <a:pPr>
              <a:defRPr/>
            </a:pPr>
            <a:fld id="{54B97C35-3971-5A4C-A5EB-F9C80305165E}" type="slidenum">
              <a:rPr lang="en-GB"/>
              <a:pPr>
                <a:defRPr/>
              </a:pPr>
              <a:t>‹#›</a:t>
            </a:fld>
            <a:endParaRPr lang="en-GB"/>
          </a:p>
        </p:txBody>
      </p:sp>
    </p:spTree>
    <p:extLst>
      <p:ext uri="{BB962C8B-B14F-4D97-AF65-F5344CB8AC3E}">
        <p14:creationId xmlns:p14="http://schemas.microsoft.com/office/powerpoint/2010/main" val="317771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4"/>
          </p:nvPr>
        </p:nvSpPr>
        <p:spPr>
          <a:xfrm>
            <a:off x="6362700" y="6356350"/>
            <a:ext cx="2085975"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Calibri" charset="0"/>
                <a:cs typeface="+mn-cs"/>
              </a:defRPr>
            </a:lvl1pPr>
          </a:lstStyle>
          <a:p>
            <a:pPr>
              <a:defRPr/>
            </a:pPr>
            <a:fld id="{276A0822-E70A-334A-AB64-6E71650C420B}" type="datetime1">
              <a:rPr lang="en-GB"/>
              <a:pPr>
                <a:defRPr/>
              </a:pPr>
              <a:t>06/03/2013</a:t>
            </a:fld>
            <a:endParaRPr lang="en-GB"/>
          </a:p>
        </p:txBody>
      </p:sp>
      <p:sp>
        <p:nvSpPr>
          <p:cNvPr id="6" name="Footer Placeholder 5"/>
          <p:cNvSpPr>
            <a:spLocks noGrp="1"/>
          </p:cNvSpPr>
          <p:nvPr>
            <p:ph type="ftr" sz="quarter" idx="15"/>
          </p:nvPr>
        </p:nvSpPr>
        <p:spPr>
          <a:xfrm>
            <a:off x="658813" y="6356350"/>
            <a:ext cx="2847975"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GB"/>
          </a:p>
        </p:txBody>
      </p:sp>
      <p:sp>
        <p:nvSpPr>
          <p:cNvPr id="7" name="Slide Number Placeholder 6"/>
          <p:cNvSpPr>
            <a:spLocks noGrp="1"/>
          </p:cNvSpPr>
          <p:nvPr>
            <p:ph type="sldNum" sz="quarter" idx="16"/>
          </p:nvPr>
        </p:nvSpPr>
        <p:spPr>
          <a:xfrm>
            <a:off x="8543925" y="6356350"/>
            <a:ext cx="561975"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Calibri" charset="0"/>
                <a:cs typeface="+mn-cs"/>
              </a:defRPr>
            </a:lvl1pPr>
          </a:lstStyle>
          <a:p>
            <a:pPr>
              <a:defRPr/>
            </a:pPr>
            <a:fld id="{D8495C68-BE47-6C42-915C-FDD3C39E7ADD}" type="slidenum">
              <a:rPr lang="en-GB"/>
              <a:pPr>
                <a:defRPr/>
              </a:pPr>
              <a:t>‹#›</a:t>
            </a:fld>
            <a:endParaRPr lang="en-GB"/>
          </a:p>
        </p:txBody>
      </p:sp>
    </p:spTree>
    <p:extLst>
      <p:ext uri="{BB962C8B-B14F-4D97-AF65-F5344CB8AC3E}">
        <p14:creationId xmlns:p14="http://schemas.microsoft.com/office/powerpoint/2010/main" val="4172984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5"/>
          </p:nvPr>
        </p:nvSpPr>
        <p:spPr>
          <a:xfrm>
            <a:off x="6362700" y="6356350"/>
            <a:ext cx="2085975"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Calibri" charset="0"/>
                <a:cs typeface="+mn-cs"/>
              </a:defRPr>
            </a:lvl1pPr>
          </a:lstStyle>
          <a:p>
            <a:pPr>
              <a:defRPr/>
            </a:pPr>
            <a:fld id="{B50F9FA4-C0F2-B34B-9A3B-C1C6C95D4B61}" type="datetime1">
              <a:rPr lang="en-GB"/>
              <a:pPr>
                <a:defRPr/>
              </a:pPr>
              <a:t>06/03/2013</a:t>
            </a:fld>
            <a:endParaRPr lang="en-GB"/>
          </a:p>
        </p:txBody>
      </p:sp>
      <p:sp>
        <p:nvSpPr>
          <p:cNvPr id="8" name="Footer Placeholder 7"/>
          <p:cNvSpPr>
            <a:spLocks noGrp="1"/>
          </p:cNvSpPr>
          <p:nvPr>
            <p:ph type="ftr" sz="quarter" idx="16"/>
          </p:nvPr>
        </p:nvSpPr>
        <p:spPr>
          <a:xfrm>
            <a:off x="658813" y="6356350"/>
            <a:ext cx="2847975"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GB"/>
          </a:p>
        </p:txBody>
      </p:sp>
      <p:sp>
        <p:nvSpPr>
          <p:cNvPr id="9" name="Slide Number Placeholder 8"/>
          <p:cNvSpPr>
            <a:spLocks noGrp="1"/>
          </p:cNvSpPr>
          <p:nvPr>
            <p:ph type="sldNum" sz="quarter" idx="17"/>
          </p:nvPr>
        </p:nvSpPr>
        <p:spPr>
          <a:xfrm>
            <a:off x="8543925" y="6356350"/>
            <a:ext cx="561975"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Calibri" charset="0"/>
                <a:cs typeface="+mn-cs"/>
              </a:defRPr>
            </a:lvl1pPr>
          </a:lstStyle>
          <a:p>
            <a:pPr>
              <a:defRPr/>
            </a:pPr>
            <a:fld id="{C16C5705-1B00-BC49-9AFB-FCE3F7A9904B}" type="slidenum">
              <a:rPr lang="en-GB"/>
              <a:pPr>
                <a:defRPr/>
              </a:pPr>
              <a:t>‹#›</a:t>
            </a:fld>
            <a:endParaRPr lang="en-GB"/>
          </a:p>
        </p:txBody>
      </p:sp>
    </p:spTree>
    <p:extLst>
      <p:ext uri="{BB962C8B-B14F-4D97-AF65-F5344CB8AC3E}">
        <p14:creationId xmlns:p14="http://schemas.microsoft.com/office/powerpoint/2010/main" val="172867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362700" y="6356350"/>
            <a:ext cx="2085975"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Calibri" charset="0"/>
                <a:cs typeface="+mn-cs"/>
              </a:defRPr>
            </a:lvl1pPr>
          </a:lstStyle>
          <a:p>
            <a:pPr>
              <a:defRPr/>
            </a:pPr>
            <a:fld id="{A99C6311-5977-A643-B1D1-D9DD0B25E669}" type="datetime1">
              <a:rPr lang="en-GB"/>
              <a:pPr>
                <a:defRPr/>
              </a:pPr>
              <a:t>06/03/2013</a:t>
            </a:fld>
            <a:endParaRPr lang="en-GB"/>
          </a:p>
        </p:txBody>
      </p:sp>
      <p:sp>
        <p:nvSpPr>
          <p:cNvPr id="4" name="Footer Placeholder 3"/>
          <p:cNvSpPr>
            <a:spLocks noGrp="1"/>
          </p:cNvSpPr>
          <p:nvPr>
            <p:ph type="ftr" sz="quarter" idx="11"/>
          </p:nvPr>
        </p:nvSpPr>
        <p:spPr>
          <a:xfrm>
            <a:off x="658813" y="6356350"/>
            <a:ext cx="2847975"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GB"/>
          </a:p>
        </p:txBody>
      </p:sp>
      <p:sp>
        <p:nvSpPr>
          <p:cNvPr id="5" name="Slide Number Placeholder 4"/>
          <p:cNvSpPr>
            <a:spLocks noGrp="1"/>
          </p:cNvSpPr>
          <p:nvPr>
            <p:ph type="sldNum" sz="quarter" idx="12"/>
          </p:nvPr>
        </p:nvSpPr>
        <p:spPr>
          <a:xfrm>
            <a:off x="8543925" y="6356350"/>
            <a:ext cx="561975"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Calibri" charset="0"/>
                <a:cs typeface="+mn-cs"/>
              </a:defRPr>
            </a:lvl1pPr>
          </a:lstStyle>
          <a:p>
            <a:pPr>
              <a:defRPr/>
            </a:pPr>
            <a:fld id="{A144C221-B299-D34D-8D7D-711F392A4997}" type="slidenum">
              <a:rPr lang="en-GB"/>
              <a:pPr>
                <a:defRPr/>
              </a:pPr>
              <a:t>‹#›</a:t>
            </a:fld>
            <a:endParaRPr lang="en-GB"/>
          </a:p>
        </p:txBody>
      </p:sp>
    </p:spTree>
    <p:extLst>
      <p:ext uri="{BB962C8B-B14F-4D97-AF65-F5344CB8AC3E}">
        <p14:creationId xmlns:p14="http://schemas.microsoft.com/office/powerpoint/2010/main" val="1372207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2700" y="6356350"/>
            <a:ext cx="2085975"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Calibri" charset="0"/>
                <a:cs typeface="+mn-cs"/>
              </a:defRPr>
            </a:lvl1pPr>
          </a:lstStyle>
          <a:p>
            <a:pPr>
              <a:defRPr/>
            </a:pPr>
            <a:fld id="{7FC06A10-7DBF-A84B-807F-5824664B00F5}" type="datetime1">
              <a:rPr lang="en-GB"/>
              <a:pPr>
                <a:defRPr/>
              </a:pPr>
              <a:t>06/03/2013</a:t>
            </a:fld>
            <a:endParaRPr lang="en-GB"/>
          </a:p>
        </p:txBody>
      </p:sp>
      <p:sp>
        <p:nvSpPr>
          <p:cNvPr id="3" name="Footer Placeholder 2"/>
          <p:cNvSpPr>
            <a:spLocks noGrp="1"/>
          </p:cNvSpPr>
          <p:nvPr>
            <p:ph type="ftr" sz="quarter" idx="11"/>
          </p:nvPr>
        </p:nvSpPr>
        <p:spPr>
          <a:xfrm>
            <a:off x="658813" y="6356350"/>
            <a:ext cx="2847975"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r>
              <a:rPr lang="en-GB"/>
              <a:t>Draffan &amp; Viney   Surveying students' needs</a:t>
            </a:r>
          </a:p>
        </p:txBody>
      </p:sp>
      <p:sp>
        <p:nvSpPr>
          <p:cNvPr id="4" name="Slide Number Placeholder 3"/>
          <p:cNvSpPr>
            <a:spLocks noGrp="1"/>
          </p:cNvSpPr>
          <p:nvPr>
            <p:ph type="sldNum" sz="quarter" idx="12"/>
          </p:nvPr>
        </p:nvSpPr>
        <p:spPr>
          <a:xfrm>
            <a:off x="8543925" y="6356350"/>
            <a:ext cx="561975"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Calibri" charset="0"/>
                <a:cs typeface="+mn-cs"/>
              </a:defRPr>
            </a:lvl1pPr>
          </a:lstStyle>
          <a:p>
            <a:pPr>
              <a:defRPr/>
            </a:pPr>
            <a:fld id="{B757C6B6-7ECA-6249-89E5-1EDD9EC83FB0}" type="slidenum">
              <a:rPr lang="en-GB"/>
              <a:pPr>
                <a:defRPr/>
              </a:pPr>
              <a:t>‹#›</a:t>
            </a:fld>
            <a:endParaRPr lang="en-GB"/>
          </a:p>
        </p:txBody>
      </p:sp>
    </p:spTree>
    <p:extLst>
      <p:ext uri="{BB962C8B-B14F-4D97-AF65-F5344CB8AC3E}">
        <p14:creationId xmlns:p14="http://schemas.microsoft.com/office/powerpoint/2010/main" val="1396316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62700" y="6356350"/>
            <a:ext cx="2085975"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Calibri" charset="0"/>
                <a:cs typeface="+mn-cs"/>
              </a:defRPr>
            </a:lvl1pPr>
          </a:lstStyle>
          <a:p>
            <a:pPr>
              <a:defRPr/>
            </a:pPr>
            <a:fld id="{79DF1BF6-91A3-964F-9D40-12434840C5EF}" type="datetime1">
              <a:rPr lang="en-GB"/>
              <a:pPr>
                <a:defRPr/>
              </a:pPr>
              <a:t>06/03/2013</a:t>
            </a:fld>
            <a:endParaRPr lang="en-GB"/>
          </a:p>
        </p:txBody>
      </p:sp>
      <p:sp>
        <p:nvSpPr>
          <p:cNvPr id="6" name="Footer Placeholder 5"/>
          <p:cNvSpPr>
            <a:spLocks noGrp="1"/>
          </p:cNvSpPr>
          <p:nvPr>
            <p:ph type="ftr" sz="quarter" idx="11"/>
          </p:nvPr>
        </p:nvSpPr>
        <p:spPr>
          <a:xfrm>
            <a:off x="658813" y="6356350"/>
            <a:ext cx="2847975"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GB"/>
          </a:p>
        </p:txBody>
      </p:sp>
      <p:sp>
        <p:nvSpPr>
          <p:cNvPr id="7" name="Slide Number Placeholder 6"/>
          <p:cNvSpPr>
            <a:spLocks noGrp="1"/>
          </p:cNvSpPr>
          <p:nvPr>
            <p:ph type="sldNum" sz="quarter" idx="12"/>
          </p:nvPr>
        </p:nvSpPr>
        <p:spPr>
          <a:xfrm>
            <a:off x="8543925" y="6356350"/>
            <a:ext cx="561975"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Calibri" charset="0"/>
                <a:cs typeface="+mn-cs"/>
              </a:defRPr>
            </a:lvl1pPr>
          </a:lstStyle>
          <a:p>
            <a:pPr>
              <a:defRPr/>
            </a:pPr>
            <a:fld id="{1C55E31D-17B1-F042-955C-B2CE0E5E4981}" type="slidenum">
              <a:rPr lang="en-GB"/>
              <a:pPr>
                <a:defRPr/>
              </a:pPr>
              <a:t>‹#›</a:t>
            </a:fld>
            <a:endParaRPr lang="en-GB"/>
          </a:p>
        </p:txBody>
      </p:sp>
    </p:spTree>
    <p:extLst>
      <p:ext uri="{BB962C8B-B14F-4D97-AF65-F5344CB8AC3E}">
        <p14:creationId xmlns:p14="http://schemas.microsoft.com/office/powerpoint/2010/main" val="103773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62700" y="6356350"/>
            <a:ext cx="2085975"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Calibri" charset="0"/>
                <a:cs typeface="+mn-cs"/>
              </a:defRPr>
            </a:lvl1pPr>
          </a:lstStyle>
          <a:p>
            <a:pPr>
              <a:defRPr/>
            </a:pPr>
            <a:fld id="{79A5192A-BD26-8442-8490-005C71D969C3}" type="datetime1">
              <a:rPr lang="en-GB"/>
              <a:pPr>
                <a:defRPr/>
              </a:pPr>
              <a:t>06/03/2013</a:t>
            </a:fld>
            <a:endParaRPr lang="en-GB"/>
          </a:p>
        </p:txBody>
      </p:sp>
      <p:sp>
        <p:nvSpPr>
          <p:cNvPr id="6" name="Footer Placeholder 5"/>
          <p:cNvSpPr>
            <a:spLocks noGrp="1"/>
          </p:cNvSpPr>
          <p:nvPr>
            <p:ph type="ftr" sz="quarter" idx="11"/>
          </p:nvPr>
        </p:nvSpPr>
        <p:spPr>
          <a:xfrm>
            <a:off x="658813" y="6356350"/>
            <a:ext cx="2847975"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GB"/>
          </a:p>
        </p:txBody>
      </p:sp>
      <p:sp>
        <p:nvSpPr>
          <p:cNvPr id="7" name="Slide Number Placeholder 6"/>
          <p:cNvSpPr>
            <a:spLocks noGrp="1"/>
          </p:cNvSpPr>
          <p:nvPr>
            <p:ph type="sldNum" sz="quarter" idx="12"/>
          </p:nvPr>
        </p:nvSpPr>
        <p:spPr>
          <a:xfrm>
            <a:off x="8543925" y="6356350"/>
            <a:ext cx="561975"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Calibri" charset="0"/>
                <a:cs typeface="+mn-cs"/>
              </a:defRPr>
            </a:lvl1pPr>
          </a:lstStyle>
          <a:p>
            <a:pPr>
              <a:defRPr/>
            </a:pPr>
            <a:fld id="{30C51A2A-BBEE-3A43-9E5F-F76DFEAEDD5D}" type="slidenum">
              <a:rPr lang="en-GB"/>
              <a:pPr>
                <a:defRPr/>
              </a:pPr>
              <a:t>‹#›</a:t>
            </a:fld>
            <a:endParaRPr lang="en-GB"/>
          </a:p>
        </p:txBody>
      </p:sp>
    </p:spTree>
    <p:extLst>
      <p:ext uri="{BB962C8B-B14F-4D97-AF65-F5344CB8AC3E}">
        <p14:creationId xmlns:p14="http://schemas.microsoft.com/office/powerpoint/2010/main" val="41859252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defRPr>
      </a:lvl1pPr>
      <a:lvl2pPr algn="ctr" rtl="0" eaLnBrk="0" fontAlgn="base" hangingPunct="0">
        <a:lnSpc>
          <a:spcPts val="5800"/>
        </a:lnSpc>
        <a:spcBef>
          <a:spcPct val="0"/>
        </a:spcBef>
        <a:spcAft>
          <a:spcPct val="0"/>
        </a:spcAft>
        <a:defRPr sz="5400">
          <a:solidFill>
            <a:schemeClr val="tx2"/>
          </a:solidFill>
          <a:latin typeface="Calibri" pitchFamily="34" charset="0"/>
          <a:ea typeface="ＭＳ Ｐゴシック" charset="0"/>
          <a:cs typeface="ＭＳ Ｐゴシック" charset="0"/>
        </a:defRPr>
      </a:lvl2pPr>
      <a:lvl3pPr algn="ctr" rtl="0" eaLnBrk="0" fontAlgn="base" hangingPunct="0">
        <a:lnSpc>
          <a:spcPts val="5800"/>
        </a:lnSpc>
        <a:spcBef>
          <a:spcPct val="0"/>
        </a:spcBef>
        <a:spcAft>
          <a:spcPct val="0"/>
        </a:spcAft>
        <a:defRPr sz="5400">
          <a:solidFill>
            <a:schemeClr val="tx2"/>
          </a:solidFill>
          <a:latin typeface="Calibri" pitchFamily="34" charset="0"/>
          <a:ea typeface="ＭＳ Ｐゴシック" charset="0"/>
          <a:cs typeface="ＭＳ Ｐゴシック" charset="0"/>
        </a:defRPr>
      </a:lvl3pPr>
      <a:lvl4pPr algn="ctr" rtl="0" eaLnBrk="0" fontAlgn="base" hangingPunct="0">
        <a:lnSpc>
          <a:spcPts val="5800"/>
        </a:lnSpc>
        <a:spcBef>
          <a:spcPct val="0"/>
        </a:spcBef>
        <a:spcAft>
          <a:spcPct val="0"/>
        </a:spcAft>
        <a:defRPr sz="5400">
          <a:solidFill>
            <a:schemeClr val="tx2"/>
          </a:solidFill>
          <a:latin typeface="Calibri" pitchFamily="34" charset="0"/>
          <a:ea typeface="ＭＳ Ｐゴシック" charset="0"/>
          <a:cs typeface="ＭＳ Ｐゴシック" charset="0"/>
        </a:defRPr>
      </a:lvl4pPr>
      <a:lvl5pPr algn="ctr" rtl="0" eaLnBrk="0" fontAlgn="base" hangingPunct="0">
        <a:lnSpc>
          <a:spcPts val="5800"/>
        </a:lnSpc>
        <a:spcBef>
          <a:spcPct val="0"/>
        </a:spcBef>
        <a:spcAft>
          <a:spcPct val="0"/>
        </a:spcAft>
        <a:defRPr sz="5400">
          <a:solidFill>
            <a:schemeClr val="tx2"/>
          </a:solidFill>
          <a:latin typeface="Calibri" pitchFamily="34"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Calibri" pitchFamily="34" charset="0"/>
        </a:defRPr>
      </a:lvl6pPr>
      <a:lvl7pPr marL="914400" algn="ctr" rtl="0" eaLnBrk="1" fontAlgn="base" hangingPunct="1">
        <a:lnSpc>
          <a:spcPts val="5800"/>
        </a:lnSpc>
        <a:spcBef>
          <a:spcPct val="0"/>
        </a:spcBef>
        <a:spcAft>
          <a:spcPct val="0"/>
        </a:spcAft>
        <a:defRPr sz="5400">
          <a:solidFill>
            <a:schemeClr val="tx2"/>
          </a:solidFill>
          <a:latin typeface="Calibri" pitchFamily="34" charset="0"/>
        </a:defRPr>
      </a:lvl7pPr>
      <a:lvl8pPr marL="1371600" algn="ctr" rtl="0" eaLnBrk="1" fontAlgn="base" hangingPunct="1">
        <a:lnSpc>
          <a:spcPts val="5800"/>
        </a:lnSpc>
        <a:spcBef>
          <a:spcPct val="0"/>
        </a:spcBef>
        <a:spcAft>
          <a:spcPct val="0"/>
        </a:spcAft>
        <a:defRPr sz="5400">
          <a:solidFill>
            <a:schemeClr val="tx2"/>
          </a:solidFill>
          <a:latin typeface="Calibri" pitchFamily="34" charset="0"/>
        </a:defRPr>
      </a:lvl8pPr>
      <a:lvl9pPr marL="1828800" algn="ctr" rtl="0" eaLnBrk="1" fontAlgn="base" hangingPunct="1">
        <a:lnSpc>
          <a:spcPts val="5800"/>
        </a:lnSpc>
        <a:spcBef>
          <a:spcPct val="0"/>
        </a:spcBef>
        <a:spcAft>
          <a:spcPct val="0"/>
        </a:spcAft>
        <a:defRPr sz="5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000000"/>
          </a:solidFill>
          <a:latin typeface="+mj-lt"/>
          <a:ea typeface="ＭＳ Ｐゴシック" charset="0"/>
          <a:cs typeface="ＭＳ Ｐゴシック" charset="0"/>
        </a:defRPr>
      </a:lvl1pPr>
      <a:lvl2pPr marL="742950" indent="-285750" algn="l" rtl="0" eaLnBrk="0" fontAlgn="base" hangingPunct="0">
        <a:spcBef>
          <a:spcPct val="20000"/>
        </a:spcBef>
        <a:spcAft>
          <a:spcPct val="0"/>
        </a:spcAft>
        <a:buFont typeface="Courier New" charset="0"/>
        <a:buChar char="o"/>
        <a:defRPr sz="1600" kern="1200">
          <a:solidFill>
            <a:srgbClr val="000000"/>
          </a:solidFill>
          <a:latin typeface="+mj-lt"/>
          <a:ea typeface="ＭＳ Ｐゴシック" charset="0"/>
          <a:cs typeface="+mn-cs"/>
        </a:defRPr>
      </a:lvl2pPr>
      <a:lvl3pPr marL="1143000" indent="-228600" algn="l" rtl="0" eaLnBrk="0" fontAlgn="base" hangingPunct="0">
        <a:spcBef>
          <a:spcPct val="20000"/>
        </a:spcBef>
        <a:spcAft>
          <a:spcPct val="0"/>
        </a:spcAft>
        <a:buFont typeface="Arial" charset="0"/>
        <a:buChar char="•"/>
        <a:defRPr sz="1600" kern="1200">
          <a:solidFill>
            <a:srgbClr val="000000"/>
          </a:solidFill>
          <a:latin typeface="+mj-lt"/>
          <a:ea typeface="ＭＳ Ｐゴシック" charset="0"/>
          <a:cs typeface="+mn-cs"/>
        </a:defRPr>
      </a:lvl3pPr>
      <a:lvl4pPr marL="1600200" indent="-228600" algn="l" rtl="0" eaLnBrk="0" fontAlgn="base" hangingPunct="0">
        <a:spcBef>
          <a:spcPct val="20000"/>
        </a:spcBef>
        <a:spcAft>
          <a:spcPct val="0"/>
        </a:spcAft>
        <a:buFont typeface="Courier New" charset="0"/>
        <a:buChar char="o"/>
        <a:defRPr sz="1600" kern="1200">
          <a:solidFill>
            <a:srgbClr val="000000"/>
          </a:solidFill>
          <a:latin typeface="+mj-lt"/>
          <a:ea typeface="ＭＳ Ｐゴシック" charset="0"/>
          <a:cs typeface="+mn-cs"/>
        </a:defRPr>
      </a:lvl4pPr>
      <a:lvl5pPr marL="2057400" indent="-228600" algn="l" rtl="0" eaLnBrk="0" fontAlgn="base" hangingPunct="0">
        <a:spcBef>
          <a:spcPct val="20000"/>
        </a:spcBef>
        <a:spcAft>
          <a:spcPct val="0"/>
        </a:spcAft>
        <a:buFont typeface="Arial" charset="0"/>
        <a:buChar char="•"/>
        <a:defRPr sz="1600" kern="1200">
          <a:solidFill>
            <a:srgbClr val="000000"/>
          </a:solidFill>
          <a:latin typeface="+mj-lt"/>
          <a:ea typeface="ＭＳ Ｐゴシック" charset="0"/>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hyperlink" Target="http://youtu.be/awldEoQ-aNQ" TargetMode="Externa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webaim.org/resources/designers/" TargetMode="External"/><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www.it-analysis.com/blogs/Abrahams_Accessibility/2012/9/what_did_the_paralympics_teach_us_.html" TargetMode="External"/><Relationship Id="rId4" Type="http://schemas.openxmlformats.org/officeDocument/2006/relationships/hyperlink" Target="http://www.flickr.com/photos/blackbeltjones/7939593048/" TargetMode="External"/><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www.eaccessplus.eu/" TargetMode="External"/><Relationship Id="rId4" Type="http://schemas.openxmlformats.org/officeDocument/2006/relationships/hyperlink" Target="http://www.equalityhumanrights.com/" TargetMode="External"/><Relationship Id="rId5" Type="http://schemas.openxmlformats.org/officeDocument/2006/relationships/hyperlink" Target="http://access.ecs.soton.ac.uk/blog/training/"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hyperlink" Target="http://www.flickr.com/photos/martinofranchi/2925760927/"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ddsg.org.uk/taxi/medical-model.html" TargetMode="External"/><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youtu.be/UuIdq_ftQY8"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www.legislation.gov.uk/ukpga/2010/15/section/6" TargetMode="External"/><Relationship Id="rId4" Type="http://schemas.openxmlformats.org/officeDocument/2006/relationships/hyperlink" Target="https://www.gov.uk/definition-of-disability-under-equality-act-2010" TargetMode="External"/><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hyperlink" Target="http://www.un.org/disabilities/convention/conventionfull.shtml" TargetMode="External"/><Relationship Id="rId5" Type="http://schemas.openxmlformats.org/officeDocument/2006/relationships/oleObject" Target="../embeddings/oleObject1.bin"/><Relationship Id="rId6" Type="http://schemas.openxmlformats.org/officeDocument/2006/relationships/image" Target="../media/image12.wmf"/><Relationship Id="rId7" Type="http://schemas.openxmlformats.org/officeDocument/2006/relationships/image" Target="../media/image13.png"/><Relationship Id="rId8" Type="http://schemas.openxmlformats.org/officeDocument/2006/relationships/hyperlink" Target="http://www.flickr.com/photos/rockinpaddy/5714229382/" TargetMode="External"/><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seqlegal.com/blog/website-accessibility-and-equality-act-20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06375" y="1295400"/>
            <a:ext cx="8763000" cy="2003425"/>
          </a:xfrm>
        </p:spPr>
        <p:txBody>
          <a:bodyPr wrap="square" numCol="1" anchorCtr="0" compatLnSpc="1">
            <a:prstTxWarp prst="textNoShape">
              <a:avLst/>
            </a:prstTxWarp>
          </a:bodyPr>
          <a:lstStyle/>
          <a:p>
            <a:pPr eaLnBrk="1" hangingPunct="1">
              <a:defRPr/>
            </a:pPr>
            <a:r>
              <a:rPr lang="en-GB" sz="7200">
                <a:effectLst>
                  <a:outerShdw blurRad="38100" dist="38100" dir="2700000" algn="tl">
                    <a:srgbClr val="DDDDDD"/>
                  </a:outerShdw>
                </a:effectLst>
                <a:latin typeface="Calibri" charset="0"/>
                <a:cs typeface="+mj-cs"/>
              </a:rPr>
              <a:t>Disability </a:t>
            </a:r>
            <a:br>
              <a:rPr lang="en-GB" sz="7200">
                <a:effectLst>
                  <a:outerShdw blurRad="38100" dist="38100" dir="2700000" algn="tl">
                    <a:srgbClr val="DDDDDD"/>
                  </a:outerShdw>
                </a:effectLst>
                <a:latin typeface="Calibri" charset="0"/>
                <a:cs typeface="+mj-cs"/>
              </a:rPr>
            </a:br>
            <a:r>
              <a:rPr lang="en-GB" sz="7200">
                <a:effectLst>
                  <a:outerShdw blurRad="38100" dist="38100" dir="2700000" algn="tl">
                    <a:srgbClr val="DDDDDD"/>
                  </a:outerShdw>
                </a:effectLst>
                <a:latin typeface="Calibri" charset="0"/>
                <a:cs typeface="+mj-cs"/>
              </a:rPr>
              <a:t>and </a:t>
            </a:r>
            <a:br>
              <a:rPr lang="en-GB" sz="7200">
                <a:effectLst>
                  <a:outerShdw blurRad="38100" dist="38100" dir="2700000" algn="tl">
                    <a:srgbClr val="DDDDDD"/>
                  </a:outerShdw>
                </a:effectLst>
                <a:latin typeface="Calibri" charset="0"/>
                <a:cs typeface="+mj-cs"/>
              </a:rPr>
            </a:br>
            <a:r>
              <a:rPr lang="en-GB" sz="7200">
                <a:effectLst>
                  <a:outerShdw blurRad="38100" dist="38100" dir="2700000" algn="tl">
                    <a:srgbClr val="DDDDDD"/>
                  </a:outerShdw>
                </a:effectLst>
                <a:latin typeface="Calibri" charset="0"/>
                <a:cs typeface="+mj-cs"/>
              </a:rPr>
              <a:t>Legislation</a:t>
            </a:r>
          </a:p>
        </p:txBody>
      </p:sp>
      <p:sp>
        <p:nvSpPr>
          <p:cNvPr id="3075" name="Rectangle 3"/>
          <p:cNvSpPr>
            <a:spLocks noGrp="1" noChangeArrowheads="1"/>
          </p:cNvSpPr>
          <p:nvPr>
            <p:ph type="subTitle" idx="1"/>
          </p:nvPr>
        </p:nvSpPr>
        <p:spPr>
          <a:xfrm>
            <a:off x="1387475" y="5562600"/>
            <a:ext cx="6400800" cy="1279525"/>
          </a:xfrm>
        </p:spPr>
        <p:txBody>
          <a:bodyPr/>
          <a:lstStyle/>
          <a:p>
            <a:pPr eaLnBrk="1" hangingPunct="1">
              <a:defRPr/>
            </a:pPr>
            <a:r>
              <a:rPr lang="en-GB" dirty="0" smtClean="0">
                <a:ea typeface="+mn-ea"/>
                <a:cs typeface="+mn-cs"/>
              </a:rPr>
              <a:t>Mrs </a:t>
            </a:r>
            <a:r>
              <a:rPr lang="en-GB" dirty="0" err="1" smtClean="0">
                <a:ea typeface="+mn-ea"/>
                <a:cs typeface="+mn-cs"/>
              </a:rPr>
              <a:t>E.A.Draffan</a:t>
            </a:r>
            <a:endParaRPr lang="en-GB" dirty="0" smtClean="0">
              <a:cs typeface="+mn-cs"/>
            </a:endParaRPr>
          </a:p>
          <a:p>
            <a:pPr eaLnBrk="1" hangingPunct="1">
              <a:defRPr/>
            </a:pPr>
            <a:r>
              <a:rPr lang="en-GB" dirty="0"/>
              <a:t>http://</a:t>
            </a:r>
            <a:r>
              <a:rPr lang="en-GB" dirty="0" err="1"/>
              <a:t>www.edshare.soton.ac.uk</a:t>
            </a:r>
            <a:r>
              <a:rPr lang="en-GB" dirty="0"/>
              <a:t>/10686/</a:t>
            </a:r>
            <a:endParaRPr lang="en-GB" dirty="0" smtClean="0">
              <a:ea typeface="+mn-ea"/>
              <a:cs typeface="+mn-cs"/>
            </a:endParaRPr>
          </a:p>
        </p:txBody>
      </p:sp>
      <p:pic>
        <p:nvPicPr>
          <p:cNvPr id="3076" name="Picture 5" descr="photo of temple law courts" title="photo of temple law courts"/>
          <p:cNvPicPr>
            <a:picLocks noChangeAspect="1" noChangeArrowheads="1"/>
          </p:cNvPicPr>
          <p:nvPr/>
        </p:nvPicPr>
        <p:blipFill>
          <a:blip r:embed="rId3"/>
          <a:srcRect/>
          <a:stretch>
            <a:fillRect/>
          </a:stretch>
        </p:blipFill>
        <p:spPr bwMode="auto">
          <a:xfrm>
            <a:off x="15875" y="3429000"/>
            <a:ext cx="91440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048000"/>
          </a:xfrm>
        </p:spPr>
        <p:txBody>
          <a:bodyPr/>
          <a:lstStyle/>
          <a:p>
            <a:pPr eaLnBrk="1" hangingPunct="1">
              <a:defRPr/>
            </a:pPr>
            <a:r>
              <a:rPr lang="en-GB" dirty="0">
                <a:ea typeface="+mj-ea"/>
                <a:cs typeface="+mj-cs"/>
              </a:rPr>
              <a:t>Auxiliary aids and services to be included in pre-16 education provisions</a:t>
            </a:r>
            <a:r>
              <a:rPr lang="en-GB" b="1" dirty="0">
                <a:ea typeface="+mj-ea"/>
                <a:cs typeface="+mj-cs"/>
              </a:rPr>
              <a:t/>
            </a:r>
            <a:br>
              <a:rPr lang="en-GB" b="1" dirty="0">
                <a:ea typeface="+mj-ea"/>
                <a:cs typeface="+mj-cs"/>
              </a:rPr>
            </a:br>
            <a:endParaRPr lang="en-GB" dirty="0">
              <a:ea typeface="+mj-ea"/>
              <a:cs typeface="+mj-cs"/>
            </a:endParaRPr>
          </a:p>
        </p:txBody>
      </p:sp>
      <p:sp>
        <p:nvSpPr>
          <p:cNvPr id="33794" name="Content Placeholder 2"/>
          <p:cNvSpPr>
            <a:spLocks noGrp="1"/>
          </p:cNvSpPr>
          <p:nvPr>
            <p:ph idx="1"/>
          </p:nvPr>
        </p:nvSpPr>
        <p:spPr>
          <a:xfrm>
            <a:off x="457200" y="2590800"/>
            <a:ext cx="8305800" cy="2438400"/>
          </a:xfrm>
        </p:spPr>
        <p:txBody>
          <a:bodyPr/>
          <a:lstStyle/>
          <a:p>
            <a:pPr marL="0" indent="0" eaLnBrk="1" hangingPunct="1">
              <a:buFont typeface="Arial" charset="0"/>
              <a:buNone/>
            </a:pPr>
            <a:r>
              <a:rPr lang="en-GB" sz="3200">
                <a:latin typeface="Calibri" charset="0"/>
              </a:rPr>
              <a:t>From 1st September 2012 schools and LEAs have a duty to provide an auxiliary aid or service where reasonable. Previously, the reasonable adjustment duty for auxiliary aids and services did not apply to the pre-16 education provisions. </a:t>
            </a:r>
            <a:endParaRPr lang="en-GB">
              <a:latin typeface="Calibri" charset="0"/>
            </a:endParaRPr>
          </a:p>
        </p:txBody>
      </p:sp>
      <p:pic>
        <p:nvPicPr>
          <p:cNvPr id="33795" name="Picture 2" descr="https://encrypted-tbn3.gstatic.com/images?q=tbn:ANd9GcT7vn4V9Gez7-03xuzmVkajtEY18FO8g35KQ2JtNHOMUoMsIcB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013325"/>
            <a:ext cx="3886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GB">
                <a:effectLst>
                  <a:outerShdw blurRad="38100" dist="38100" dir="2700000" algn="tl">
                    <a:srgbClr val="DDDDDD"/>
                  </a:outerShdw>
                </a:effectLst>
                <a:latin typeface="Calibri" charset="0"/>
                <a:cs typeface="+mj-cs"/>
              </a:rPr>
              <a:t>It is not just about the Law – think about the Standards!</a:t>
            </a:r>
          </a:p>
        </p:txBody>
      </p:sp>
      <p:sp>
        <p:nvSpPr>
          <p:cNvPr id="35842" name="Content Placeholder 2"/>
          <p:cNvSpPr>
            <a:spLocks noGrp="1"/>
          </p:cNvSpPr>
          <p:nvPr>
            <p:ph idx="1"/>
          </p:nvPr>
        </p:nvSpPr>
        <p:spPr>
          <a:xfrm>
            <a:off x="422275" y="5991225"/>
            <a:ext cx="8229600" cy="639763"/>
          </a:xfrm>
        </p:spPr>
        <p:txBody>
          <a:bodyPr/>
          <a:lstStyle/>
          <a:p>
            <a:pPr marL="0" indent="0" eaLnBrk="1" hangingPunct="1">
              <a:buFont typeface="Arial" charset="0"/>
              <a:buNone/>
            </a:pPr>
            <a:r>
              <a:rPr lang="en-GB" b="1">
                <a:latin typeface="Calibri" charset="0"/>
              </a:rPr>
              <a:t>BSI Documentary - Web accessibility - World Standards Day 14 Oct 2010 </a:t>
            </a:r>
            <a:r>
              <a:rPr lang="en-GB" b="1">
                <a:latin typeface="Calibri" charset="0"/>
                <a:hlinkClick r:id="rId3"/>
              </a:rPr>
              <a:t>http://youtu.be/awldEoQ-aNQ</a:t>
            </a:r>
            <a:r>
              <a:rPr lang="en-GB" b="1">
                <a:latin typeface="Calibri" charset="0"/>
              </a:rPr>
              <a:t>  - BS 8878 : 2010</a:t>
            </a:r>
          </a:p>
          <a:p>
            <a:pPr marL="0" indent="0" eaLnBrk="1" hangingPunct="1">
              <a:buFont typeface="Arial" charset="0"/>
              <a:buNone/>
            </a:pPr>
            <a:endParaRPr lang="en-GB">
              <a:latin typeface="Calibri" charset="0"/>
            </a:endParaRPr>
          </a:p>
        </p:txBody>
      </p:sp>
      <p:pic>
        <p:nvPicPr>
          <p:cNvPr id="23556"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17673" t="28378" r="38879" b="29828"/>
          <a:stretch>
            <a:fillRect/>
          </a:stretch>
        </p:blipFill>
        <p:spPr bwMode="auto">
          <a:xfrm>
            <a:off x="925513" y="1627188"/>
            <a:ext cx="7224712"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GB">
                <a:effectLst>
                  <a:outerShdw blurRad="38100" dist="38100" dir="2700000" algn="tl">
                    <a:srgbClr val="DDDDDD"/>
                  </a:outerShdw>
                </a:effectLst>
                <a:latin typeface="Calibri" charset="0"/>
                <a:cs typeface="+mj-cs"/>
              </a:rPr>
              <a:t>Improving Information for Disabled People</a:t>
            </a:r>
          </a:p>
        </p:txBody>
      </p:sp>
      <p:sp>
        <p:nvSpPr>
          <p:cNvPr id="37890" name="Rectangle 3"/>
          <p:cNvSpPr>
            <a:spLocks noGrp="1" noChangeArrowheads="1"/>
          </p:cNvSpPr>
          <p:nvPr>
            <p:ph idx="1"/>
          </p:nvPr>
        </p:nvSpPr>
        <p:spPr/>
        <p:txBody>
          <a:bodyPr/>
          <a:lstStyle/>
          <a:p>
            <a:pPr eaLnBrk="1" hangingPunct="1">
              <a:lnSpc>
                <a:spcPct val="90000"/>
              </a:lnSpc>
            </a:pPr>
            <a:r>
              <a:rPr lang="en-GB" sz="2800">
                <a:latin typeface="Calibri" charset="0"/>
              </a:rPr>
              <a:t>Ensure that disabled people are involved from the start - Ensure your information meets users</a:t>
            </a:r>
            <a:r>
              <a:rPr lang="ja-JP" altLang="en-GB" sz="2800">
                <a:latin typeface="Calibri" charset="0"/>
              </a:rPr>
              <a:t>’</a:t>
            </a:r>
            <a:r>
              <a:rPr lang="en-GB" altLang="ja-JP" sz="2800">
                <a:latin typeface="Calibri" charset="0"/>
              </a:rPr>
              <a:t> needs</a:t>
            </a:r>
          </a:p>
          <a:p>
            <a:pPr eaLnBrk="1" hangingPunct="1">
              <a:lnSpc>
                <a:spcPct val="90000"/>
              </a:lnSpc>
            </a:pPr>
            <a:r>
              <a:rPr lang="en-GB" sz="2800">
                <a:latin typeface="Calibri" charset="0"/>
              </a:rPr>
              <a:t>Provide information through a range of channels and formats - Clearly signpost other services</a:t>
            </a:r>
          </a:p>
          <a:p>
            <a:pPr eaLnBrk="1" hangingPunct="1">
              <a:lnSpc>
                <a:spcPct val="90000"/>
              </a:lnSpc>
            </a:pPr>
            <a:r>
              <a:rPr lang="en-GB" sz="2800">
                <a:latin typeface="Calibri" charset="0"/>
              </a:rPr>
              <a:t>Always define responsibility for information provision</a:t>
            </a:r>
          </a:p>
          <a:p>
            <a:pPr eaLnBrk="1" hangingPunct="1">
              <a:lnSpc>
                <a:spcPct val="90000"/>
              </a:lnSpc>
              <a:buFont typeface="Arial" charset="0"/>
              <a:buNone/>
            </a:pPr>
            <a:r>
              <a:rPr lang="en-GB" sz="2800">
                <a:latin typeface="Calibri" charset="0"/>
              </a:rPr>
              <a:t>THEN</a:t>
            </a:r>
          </a:p>
        </p:txBody>
      </p:sp>
      <p:pic>
        <p:nvPicPr>
          <p:cNvPr id="37891" name="Picture 5" descr="Web Accessibility for Designers infographic with text description below"/>
          <p:cNvPicPr>
            <a:picLocks noChangeAspect="1" noChangeArrowheads="1"/>
          </p:cNvPicPr>
          <p:nvPr/>
        </p:nvPicPr>
        <p:blipFill>
          <a:blip r:embed="rId3">
            <a:extLst>
              <a:ext uri="{28A0092B-C50C-407E-A947-70E740481C1C}">
                <a14:useLocalDpi xmlns:a14="http://schemas.microsoft.com/office/drawing/2010/main" val="0"/>
              </a:ext>
            </a:extLst>
          </a:blip>
          <a:srcRect t="6754" b="77264"/>
          <a:stretch>
            <a:fillRect/>
          </a:stretch>
        </p:blipFill>
        <p:spPr bwMode="auto">
          <a:xfrm>
            <a:off x="1752600" y="3810000"/>
            <a:ext cx="69643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456238" y="6292850"/>
            <a:ext cx="3157537" cy="307975"/>
          </a:xfrm>
          <a:prstGeom prst="rect">
            <a:avLst/>
          </a:prstGeom>
          <a:noFill/>
        </p:spPr>
        <p:txBody>
          <a:bodyPr wrap="none">
            <a:spAutoFit/>
          </a:bodyPr>
          <a:lstStyle/>
          <a:p>
            <a:pPr>
              <a:defRPr/>
            </a:pPr>
            <a:r>
              <a:rPr lang="en-GB" sz="1400" dirty="0">
                <a:solidFill>
                  <a:schemeClr val="bg1"/>
                </a:solidFill>
                <a:latin typeface="+mj-lt"/>
                <a:ea typeface="+mn-ea"/>
                <a:cs typeface="+mn-cs"/>
              </a:rPr>
              <a:t>http://webaim.org/resources/designers/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wrap="square" numCol="1" anchorCtr="0" compatLnSpc="1">
            <a:prstTxWarp prst="textNoShape">
              <a:avLst/>
            </a:prstTxWarp>
          </a:bodyPr>
          <a:lstStyle/>
          <a:p>
            <a:pPr eaLnBrk="1" hangingPunct="1">
              <a:defRPr/>
            </a:pPr>
            <a:r>
              <a:rPr lang="en-GB">
                <a:effectLst>
                  <a:outerShdw blurRad="38100" dist="38100" dir="2700000" algn="tl">
                    <a:srgbClr val="DDDDDD"/>
                  </a:outerShdw>
                </a:effectLst>
                <a:latin typeface="Calibri" charset="0"/>
                <a:cs typeface="+mj-cs"/>
              </a:rPr>
              <a:t>Make sure it looks good!</a:t>
            </a:r>
          </a:p>
        </p:txBody>
      </p:sp>
      <p:sp>
        <p:nvSpPr>
          <p:cNvPr id="39938" name="Content Placeholder 2"/>
          <p:cNvSpPr>
            <a:spLocks noGrp="1"/>
          </p:cNvSpPr>
          <p:nvPr>
            <p:ph idx="1"/>
          </p:nvPr>
        </p:nvSpPr>
        <p:spPr/>
        <p:txBody>
          <a:bodyPr/>
          <a:lstStyle/>
          <a:p>
            <a:pPr eaLnBrk="1" hangingPunct="1"/>
            <a:endParaRPr lang="en-GB">
              <a:latin typeface="Calibri" charset="0"/>
            </a:endParaRPr>
          </a:p>
        </p:txBody>
      </p:sp>
      <p:pic>
        <p:nvPicPr>
          <p:cNvPr id="43010" name="Picture 2" descr="Web Accessibility for Designers infographic with text description below" title="available in accessible format from http://webaim.org/resources/designers/"/>
          <p:cNvPicPr>
            <a:picLocks noChangeAspect="1" noChangeArrowheads="1"/>
          </p:cNvPicPr>
          <p:nvPr/>
        </p:nvPicPr>
        <p:blipFill rotWithShape="1">
          <a:blip r:embed="rId3"/>
          <a:srcRect t="22684" b="53979"/>
          <a:stretch/>
        </p:blipFill>
        <p:spPr bwMode="auto">
          <a:xfrm>
            <a:off x="457200" y="1524000"/>
            <a:ext cx="8534400" cy="5154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56238" y="6292850"/>
            <a:ext cx="3157537" cy="307975"/>
          </a:xfrm>
          <a:prstGeom prst="rect">
            <a:avLst/>
          </a:prstGeom>
          <a:noFill/>
        </p:spPr>
        <p:txBody>
          <a:bodyPr wrap="none">
            <a:spAutoFit/>
          </a:bodyPr>
          <a:lstStyle/>
          <a:p>
            <a:pPr>
              <a:defRPr/>
            </a:pPr>
            <a:r>
              <a:rPr lang="en-GB" sz="1400" dirty="0">
                <a:solidFill>
                  <a:schemeClr val="bg1"/>
                </a:solidFill>
                <a:latin typeface="+mj-lt"/>
                <a:ea typeface="+mn-ea"/>
                <a:cs typeface="+mn-cs"/>
              </a:rPr>
              <a:t>http://webaim.org/resources/designers/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GB">
                <a:effectLst>
                  <a:outerShdw blurRad="38100" dist="38100" dir="2700000" algn="tl">
                    <a:srgbClr val="DDDDDD"/>
                  </a:outerShdw>
                </a:effectLst>
                <a:latin typeface="Calibri" charset="0"/>
                <a:cs typeface="+mj-cs"/>
              </a:rPr>
              <a:t>Make sure customers can reach your information!</a:t>
            </a:r>
          </a:p>
        </p:txBody>
      </p:sp>
      <p:sp>
        <p:nvSpPr>
          <p:cNvPr id="41986" name="Content Placeholder 2"/>
          <p:cNvSpPr>
            <a:spLocks noGrp="1"/>
          </p:cNvSpPr>
          <p:nvPr>
            <p:ph idx="1"/>
          </p:nvPr>
        </p:nvSpPr>
        <p:spPr/>
        <p:txBody>
          <a:bodyPr/>
          <a:lstStyle/>
          <a:p>
            <a:pPr eaLnBrk="1" hangingPunct="1"/>
            <a:endParaRPr lang="en-GB">
              <a:latin typeface="Calibri" charset="0"/>
            </a:endParaRPr>
          </a:p>
        </p:txBody>
      </p:sp>
      <p:pic>
        <p:nvPicPr>
          <p:cNvPr id="44034" name="Picture 2" descr="Web Accessibility for Designers infographic with text description below" title="available in accessible format from http://webaim.org/resources/designers/"/>
          <p:cNvPicPr>
            <a:picLocks noChangeAspect="1" noChangeArrowheads="1"/>
          </p:cNvPicPr>
          <p:nvPr/>
        </p:nvPicPr>
        <p:blipFill rotWithShape="1">
          <a:blip r:embed="rId3"/>
          <a:srcRect l="697" t="46797" r="-697" b="33036"/>
          <a:stretch/>
        </p:blipFill>
        <p:spPr bwMode="auto">
          <a:xfrm>
            <a:off x="152400" y="1752600"/>
            <a:ext cx="8761413"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0" y="6016625"/>
            <a:ext cx="3157538" cy="307975"/>
          </a:xfrm>
          <a:prstGeom prst="rect">
            <a:avLst/>
          </a:prstGeom>
          <a:noFill/>
        </p:spPr>
        <p:txBody>
          <a:bodyPr wrap="none">
            <a:spAutoFit/>
          </a:bodyPr>
          <a:lstStyle/>
          <a:p>
            <a:pPr>
              <a:defRPr/>
            </a:pPr>
            <a:r>
              <a:rPr lang="en-GB" sz="1400" dirty="0">
                <a:solidFill>
                  <a:schemeClr val="bg1"/>
                </a:solidFill>
                <a:latin typeface="+mj-lt"/>
                <a:ea typeface="+mn-ea"/>
                <a:cs typeface="+mn-cs"/>
              </a:rPr>
              <a:t>http://webaim.org/resources/designers/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GB">
                <a:effectLst>
                  <a:outerShdw blurRad="38100" dist="38100" dir="2700000" algn="tl">
                    <a:srgbClr val="DDDDDD"/>
                  </a:outerShdw>
                </a:effectLst>
                <a:latin typeface="Calibri" charset="0"/>
                <a:cs typeface="+mj-cs"/>
              </a:rPr>
              <a:t>Make interaction easy!</a:t>
            </a:r>
          </a:p>
        </p:txBody>
      </p:sp>
      <p:sp>
        <p:nvSpPr>
          <p:cNvPr id="44034" name="Content Placeholder 2"/>
          <p:cNvSpPr>
            <a:spLocks noGrp="1"/>
          </p:cNvSpPr>
          <p:nvPr>
            <p:ph idx="1"/>
          </p:nvPr>
        </p:nvSpPr>
        <p:spPr>
          <a:xfrm>
            <a:off x="0" y="5638800"/>
            <a:ext cx="9144000" cy="944563"/>
          </a:xfrm>
        </p:spPr>
        <p:txBody>
          <a:bodyPr/>
          <a:lstStyle/>
          <a:p>
            <a:pPr marL="0" indent="0" eaLnBrk="1" hangingPunct="1">
              <a:buFont typeface="Arial" charset="0"/>
              <a:buNone/>
            </a:pPr>
            <a:r>
              <a:rPr lang="en-GB" sz="2800">
                <a:latin typeface="Calibri" charset="0"/>
              </a:rPr>
              <a:t>These last four graphics come thanks to WebAim and are available in text format  </a:t>
            </a:r>
            <a:r>
              <a:rPr lang="en-GB" sz="2000">
                <a:latin typeface="Calibri" charset="0"/>
                <a:hlinkClick r:id="rId3"/>
              </a:rPr>
              <a:t>http://webaim.org/resources/designers/</a:t>
            </a:r>
            <a:r>
              <a:rPr lang="en-GB" sz="2000">
                <a:latin typeface="Calibri" charset="0"/>
              </a:rPr>
              <a:t> </a:t>
            </a:r>
          </a:p>
        </p:txBody>
      </p:sp>
      <p:pic>
        <p:nvPicPr>
          <p:cNvPr id="45058" name="Picture 2" descr="Web Accessibility for Designers infographic with text description below" title="available in accessible format from http://webaim.org/resources/designers/"/>
          <p:cNvPicPr>
            <a:picLocks noChangeAspect="1" noChangeArrowheads="1"/>
          </p:cNvPicPr>
          <p:nvPr/>
        </p:nvPicPr>
        <p:blipFill rotWithShape="1">
          <a:blip r:embed="rId4"/>
          <a:srcRect t="67584" b="18718"/>
          <a:stretch/>
        </p:blipFill>
        <p:spPr bwMode="auto">
          <a:xfrm>
            <a:off x="168275" y="2209800"/>
            <a:ext cx="8747125" cy="3100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457200"/>
            <a:ext cx="8229600" cy="838200"/>
          </a:xfrm>
        </p:spPr>
        <p:txBody>
          <a:bodyPr wrap="square" numCol="1" anchorCtr="0" compatLnSpc="1">
            <a:prstTxWarp prst="textNoShape">
              <a:avLst/>
            </a:prstTxWarp>
          </a:bodyPr>
          <a:lstStyle/>
          <a:p>
            <a:pPr eaLnBrk="1" hangingPunct="1">
              <a:defRPr/>
            </a:pPr>
            <a:r>
              <a:rPr lang="en-GB">
                <a:effectLst>
                  <a:outerShdw blurRad="38100" dist="38100" dir="2700000" algn="tl">
                    <a:srgbClr val="DDDDDD"/>
                  </a:outerShdw>
                </a:effectLst>
                <a:latin typeface="Calibri" charset="0"/>
                <a:cs typeface="+mj-cs"/>
              </a:rPr>
              <a:t>Perceptions</a:t>
            </a:r>
          </a:p>
        </p:txBody>
      </p:sp>
      <p:sp>
        <p:nvSpPr>
          <p:cNvPr id="46082" name="Rectangle 3"/>
          <p:cNvSpPr>
            <a:spLocks noGrp="1" noChangeArrowheads="1"/>
          </p:cNvSpPr>
          <p:nvPr>
            <p:ph idx="1"/>
          </p:nvPr>
        </p:nvSpPr>
        <p:spPr>
          <a:xfrm>
            <a:off x="152400" y="1600200"/>
            <a:ext cx="8956675" cy="5105400"/>
          </a:xfrm>
        </p:spPr>
        <p:txBody>
          <a:bodyPr/>
          <a:lstStyle/>
          <a:p>
            <a:pPr marL="0" indent="0" eaLnBrk="1" hangingPunct="1">
              <a:buFont typeface="Arial" charset="0"/>
              <a:buNone/>
            </a:pPr>
            <a:r>
              <a:rPr lang="ja-JP" altLang="en-GB" sz="2800">
                <a:latin typeface="Calibri" charset="0"/>
              </a:rPr>
              <a:t>“</a:t>
            </a:r>
            <a:r>
              <a:rPr lang="en-GB" altLang="ja-JP" sz="2800" b="1">
                <a:latin typeface="Calibri" charset="0"/>
              </a:rPr>
              <a:t>There is still a perception that disabled people are incapable and uninterested in using ICT and therefore there is no point in making it easy for them to use</a:t>
            </a:r>
            <a:r>
              <a:rPr lang="en-GB" altLang="ja-JP" sz="2800">
                <a:latin typeface="Calibri" charset="0"/>
              </a:rPr>
              <a:t>. Hopefully one of the legacies of the paralympics is that people with disabilities will now be seen as capable and keen to do everything and </a:t>
            </a:r>
            <a:r>
              <a:rPr lang="en-GB" altLang="ja-JP" sz="2800" b="1">
                <a:latin typeface="Calibri" charset="0"/>
              </a:rPr>
              <a:t>no barrier </a:t>
            </a:r>
          </a:p>
          <a:p>
            <a:pPr marL="0" indent="0" eaLnBrk="1" hangingPunct="1">
              <a:buFont typeface="Arial" charset="0"/>
              <a:buNone/>
            </a:pPr>
            <a:r>
              <a:rPr lang="en-GB" sz="2800" b="1">
                <a:latin typeface="Calibri" charset="0"/>
              </a:rPr>
              <a:t>should be put in their way</a:t>
            </a:r>
            <a:r>
              <a:rPr lang="en-GB" sz="2800">
                <a:latin typeface="Calibri" charset="0"/>
              </a:rPr>
              <a:t>.</a:t>
            </a:r>
            <a:r>
              <a:rPr lang="ja-JP" altLang="en-GB" sz="2800">
                <a:latin typeface="Calibri" charset="0"/>
              </a:rPr>
              <a:t>”</a:t>
            </a:r>
            <a:r>
              <a:rPr lang="en-GB" altLang="ja-JP" sz="2800">
                <a:latin typeface="Calibri" charset="0"/>
              </a:rPr>
              <a:t> </a:t>
            </a:r>
          </a:p>
          <a:p>
            <a:pPr marL="0" indent="0" eaLnBrk="1" hangingPunct="1">
              <a:buFont typeface="Arial" charset="0"/>
              <a:buNone/>
            </a:pPr>
            <a:r>
              <a:rPr lang="en-GB" sz="2800">
                <a:latin typeface="Calibri" charset="0"/>
              </a:rPr>
              <a:t>Peter Abrahams</a:t>
            </a:r>
          </a:p>
          <a:p>
            <a:pPr marL="0" indent="0" eaLnBrk="1" hangingPunct="1">
              <a:buFont typeface="Arial" charset="0"/>
              <a:buNone/>
            </a:pPr>
            <a:r>
              <a:rPr lang="en-GB" sz="1800">
                <a:latin typeface="Calibri" charset="0"/>
                <a:hlinkClick r:id="rId3"/>
              </a:rPr>
              <a:t>http://www.it-analysis.com/blogs/Abrahams_Accessibility/</a:t>
            </a:r>
          </a:p>
          <a:p>
            <a:pPr marL="0" indent="0" eaLnBrk="1" hangingPunct="1">
              <a:buFont typeface="Arial" charset="0"/>
              <a:buNone/>
            </a:pPr>
            <a:r>
              <a:rPr lang="en-GB" sz="1800">
                <a:latin typeface="Calibri" charset="0"/>
                <a:hlinkClick r:id="rId3"/>
              </a:rPr>
              <a:t>2012/9/what_did_the_paralympics_teach_us_.html</a:t>
            </a:r>
            <a:endParaRPr lang="en-GB" sz="1800">
              <a:latin typeface="Calibri" charset="0"/>
            </a:endParaRPr>
          </a:p>
          <a:p>
            <a:pPr marL="0" indent="0" eaLnBrk="1" hangingPunct="1">
              <a:buFont typeface="Arial" charset="0"/>
              <a:buNone/>
            </a:pPr>
            <a:endParaRPr lang="en-GB" sz="1800">
              <a:latin typeface="Calibri" charset="0"/>
            </a:endParaRPr>
          </a:p>
          <a:p>
            <a:pPr marL="0" indent="0" eaLnBrk="1" hangingPunct="1">
              <a:buFont typeface="Arial" charset="0"/>
              <a:buNone/>
            </a:pPr>
            <a:r>
              <a:rPr lang="en-GB" sz="1800">
                <a:latin typeface="Calibri" charset="0"/>
                <a:hlinkClick r:id="rId4"/>
              </a:rPr>
              <a:t>http://www.flickr.com/photos/blackbeltjones/7939593048/</a:t>
            </a:r>
            <a:endParaRPr lang="en-GB" sz="1800">
              <a:latin typeface="Calibri" charset="0"/>
            </a:endParaRPr>
          </a:p>
        </p:txBody>
      </p:sp>
      <p:pic>
        <p:nvPicPr>
          <p:cNvPr id="28676" name="Picture 4"/>
          <p:cNvPicPr>
            <a:picLocks noChangeAspect="1" noChangeArrowheads="1"/>
          </p:cNvPicPr>
          <p:nvPr/>
        </p:nvPicPr>
        <p:blipFill>
          <a:blip r:embed="rId5">
            <a:extLst>
              <a:ext uri="{28A0092B-C50C-407E-A947-70E740481C1C}">
                <a14:useLocalDpi xmlns:a14="http://schemas.microsoft.com/office/drawing/2010/main" val="0"/>
              </a:ext>
            </a:extLst>
          </a:blip>
          <a:srcRect l="14870" t="26401" r="59138" b="33586"/>
          <a:stretch>
            <a:fillRect/>
          </a:stretch>
        </p:blipFill>
        <p:spPr bwMode="auto">
          <a:xfrm>
            <a:off x="5940425" y="3808413"/>
            <a:ext cx="3168650" cy="304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GB">
                <a:effectLst>
                  <a:outerShdw blurRad="38100" dist="38100" dir="2700000" algn="tl">
                    <a:srgbClr val="DDDDDD"/>
                  </a:outerShdw>
                </a:effectLst>
                <a:latin typeface="Calibri" charset="0"/>
                <a:cs typeface="+mj-cs"/>
              </a:rPr>
              <a:t>Thank you </a:t>
            </a:r>
          </a:p>
        </p:txBody>
      </p:sp>
      <p:sp>
        <p:nvSpPr>
          <p:cNvPr id="48130" name="Content Placeholder 2"/>
          <p:cNvSpPr>
            <a:spLocks noGrp="1"/>
          </p:cNvSpPr>
          <p:nvPr>
            <p:ph idx="1"/>
          </p:nvPr>
        </p:nvSpPr>
        <p:spPr/>
        <p:txBody>
          <a:bodyPr/>
          <a:lstStyle/>
          <a:p>
            <a:pPr eaLnBrk="1" hangingPunct="1"/>
            <a:r>
              <a:rPr lang="en-GB" sz="3200" b="1" dirty="0">
                <a:latin typeface="Calibri" charset="0"/>
              </a:rPr>
              <a:t>Resources</a:t>
            </a:r>
          </a:p>
          <a:p>
            <a:pPr lvl="1" eaLnBrk="1" hangingPunct="1"/>
            <a:r>
              <a:rPr lang="en-GB" sz="3200" dirty="0">
                <a:latin typeface="Calibri" charset="0"/>
              </a:rPr>
              <a:t>European </a:t>
            </a:r>
            <a:r>
              <a:rPr lang="en-GB" sz="3200" dirty="0">
                <a:latin typeface="Calibri" charset="0"/>
                <a:hlinkClick r:id="rId3"/>
              </a:rPr>
              <a:t>http://www.eaccessplus.eu/</a:t>
            </a:r>
            <a:endParaRPr lang="en-GB" sz="3200" dirty="0">
              <a:latin typeface="Calibri" charset="0"/>
            </a:endParaRPr>
          </a:p>
          <a:p>
            <a:pPr lvl="1" eaLnBrk="1" hangingPunct="1"/>
            <a:r>
              <a:rPr lang="en-GB" sz="3200" dirty="0">
                <a:latin typeface="Calibri" charset="0"/>
              </a:rPr>
              <a:t>UK – Equality and Human Rights Commission </a:t>
            </a:r>
            <a:r>
              <a:rPr lang="en-GB" sz="3200" dirty="0">
                <a:latin typeface="Calibri" charset="0"/>
                <a:hlinkClick r:id="rId4"/>
              </a:rPr>
              <a:t>http://www.equalityhumanrights.com/</a:t>
            </a:r>
            <a:r>
              <a:rPr lang="en-GB" sz="3200" dirty="0">
                <a:latin typeface="Calibri" charset="0"/>
              </a:rPr>
              <a:t> </a:t>
            </a:r>
          </a:p>
          <a:p>
            <a:pPr lvl="1" eaLnBrk="1" hangingPunct="1"/>
            <a:r>
              <a:rPr lang="en-GB" sz="3200" dirty="0">
                <a:latin typeface="Calibri" charset="0"/>
              </a:rPr>
              <a:t>Accessibility training links </a:t>
            </a:r>
            <a:r>
              <a:rPr lang="en-GB" sz="3200" dirty="0">
                <a:latin typeface="Calibri" charset="0"/>
                <a:hlinkClick r:id="rId5"/>
              </a:rPr>
              <a:t>http://access.ecs.soton.ac.uk/blog/training/</a:t>
            </a:r>
            <a:r>
              <a:rPr lang="en-GB" sz="3200" dirty="0">
                <a:latin typeface="Calibri"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3"/>
            <a:ext cx="2619375" cy="1733551"/>
          </a:xfrm>
        </p:spPr>
        <p:txBody>
          <a:bodyPr wrap="square" numCol="1" anchorCtr="0" compatLnSpc="1">
            <a:prstTxWarp prst="textNoShape">
              <a:avLst/>
            </a:prstTxWarp>
          </a:bodyPr>
          <a:lstStyle/>
          <a:p>
            <a:pPr eaLnBrk="1" hangingPunct="1">
              <a:defRPr/>
            </a:pPr>
            <a:r>
              <a:rPr lang="en-GB">
                <a:effectLst>
                  <a:outerShdw blurRad="38100" dist="38100" dir="2700000" algn="tl">
                    <a:srgbClr val="DDDDDD"/>
                  </a:outerShdw>
                </a:effectLst>
                <a:latin typeface="Calibri" charset="0"/>
                <a:cs typeface="+mj-cs"/>
              </a:rPr>
              <a:t>The Laws</a:t>
            </a:r>
          </a:p>
        </p:txBody>
      </p:sp>
      <p:pic>
        <p:nvPicPr>
          <p:cNvPr id="17410"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659063" y="0"/>
            <a:ext cx="6503987" cy="6892925"/>
          </a:xfrm>
        </p:spPr>
      </p:pic>
      <p:pic>
        <p:nvPicPr>
          <p:cNvPr id="14340" name="Picture 3"/>
          <p:cNvPicPr>
            <a:picLocks noChangeAspect="1" noChangeArrowheads="1"/>
          </p:cNvPicPr>
          <p:nvPr/>
        </p:nvPicPr>
        <p:blipFill>
          <a:blip r:embed="rId4">
            <a:extLst>
              <a:ext uri="{28A0092B-C50C-407E-A947-70E740481C1C}">
                <a14:useLocalDpi xmlns:a14="http://schemas.microsoft.com/office/drawing/2010/main" val="0"/>
              </a:ext>
            </a:extLst>
          </a:blip>
          <a:srcRect l="25992" t="28104" r="55646" b="14378"/>
          <a:stretch>
            <a:fillRect/>
          </a:stretch>
        </p:blipFill>
        <p:spPr bwMode="auto">
          <a:xfrm>
            <a:off x="0" y="1728788"/>
            <a:ext cx="2619375" cy="512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TextBox 6"/>
          <p:cNvSpPr txBox="1"/>
          <p:nvPr/>
        </p:nvSpPr>
        <p:spPr>
          <a:xfrm>
            <a:off x="0" y="6332538"/>
            <a:ext cx="2619375" cy="523875"/>
          </a:xfrm>
          <a:prstGeom prst="rect">
            <a:avLst/>
          </a:prstGeom>
          <a:noFill/>
        </p:spPr>
        <p:txBody>
          <a:bodyPr>
            <a:spAutoFit/>
          </a:bodyPr>
          <a:lstStyle/>
          <a:p>
            <a:pPr>
              <a:defRPr/>
            </a:pPr>
            <a:r>
              <a:rPr lang="en-GB" sz="1400" dirty="0">
                <a:latin typeface="+mj-lt"/>
                <a:ea typeface="+mn-ea"/>
                <a:cs typeface="+mn-cs"/>
                <a:hlinkClick r:id="rId5"/>
              </a:rPr>
              <a:t>http://www.flickr.com/photos/martinofranchi/2925760927/</a:t>
            </a:r>
            <a:endParaRPr lang="en-GB" sz="1400" dirty="0">
              <a:latin typeface="+mj-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152400"/>
            <a:ext cx="3551238" cy="2743200"/>
          </a:xfrm>
        </p:spPr>
        <p:txBody>
          <a:bodyPr wrap="square" numCol="1" anchorCtr="0" compatLnSpc="1">
            <a:prstTxWarp prst="textNoShape">
              <a:avLst/>
            </a:prstTxWarp>
          </a:bodyPr>
          <a:lstStyle/>
          <a:p>
            <a:pPr eaLnBrk="1" hangingPunct="1">
              <a:defRPr/>
            </a:pPr>
            <a:r>
              <a:rPr lang="en-GB">
                <a:effectLst>
                  <a:outerShdw blurRad="38100" dist="38100" dir="2700000" algn="tl">
                    <a:srgbClr val="DDDDDD"/>
                  </a:outerShdw>
                </a:effectLst>
                <a:latin typeface="Calibri" charset="0"/>
                <a:cs typeface="+mj-cs"/>
              </a:rPr>
              <a:t>Impact of Models of Disability </a:t>
            </a:r>
          </a:p>
        </p:txBody>
      </p:sp>
      <p:sp>
        <p:nvSpPr>
          <p:cNvPr id="19458" name="Content Placeholder 2"/>
          <p:cNvSpPr>
            <a:spLocks noGrp="1"/>
          </p:cNvSpPr>
          <p:nvPr>
            <p:ph idx="1"/>
          </p:nvPr>
        </p:nvSpPr>
        <p:spPr>
          <a:xfrm>
            <a:off x="457200" y="3962400"/>
            <a:ext cx="2667000" cy="2163763"/>
          </a:xfrm>
        </p:spPr>
        <p:txBody>
          <a:bodyPr/>
          <a:lstStyle/>
          <a:p>
            <a:pPr marL="0" indent="0" eaLnBrk="1" hangingPunct="1">
              <a:buFont typeface="Arial" charset="0"/>
              <a:buNone/>
            </a:pPr>
            <a:r>
              <a:rPr lang="en-GB">
                <a:latin typeface="Calibri" charset="0"/>
              </a:rPr>
              <a:t>Diagrams taken from the Taxi Driver Training pack </a:t>
            </a:r>
            <a:r>
              <a:rPr lang="en-GB">
                <a:latin typeface="Calibri" charset="0"/>
                <a:hlinkClick r:id="rId3"/>
              </a:rPr>
              <a:t>http://ddsg.org.uk/taxi/medical-model.html</a:t>
            </a:r>
            <a:endParaRPr lang="en-GB">
              <a:latin typeface="Calibri" charset="0"/>
            </a:endParaRPr>
          </a:p>
        </p:txBody>
      </p:sp>
      <p:pic>
        <p:nvPicPr>
          <p:cNvPr id="19459" name="Picture 4" descr="http://ddsg.org.uk/taxi/images/medical-mode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 y="0"/>
            <a:ext cx="5965825"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descr="http://ddsg.org.uk/taxi/images/social-mode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6888" y="3505200"/>
            <a:ext cx="6076950"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wrap="square" numCol="1" anchorCtr="0" compatLnSpc="1">
            <a:prstTxWarp prst="textNoShape">
              <a:avLst/>
            </a:prstTxWarp>
          </a:bodyPr>
          <a:lstStyle/>
          <a:p>
            <a:pPr eaLnBrk="1" hangingPunct="1">
              <a:defRPr/>
            </a:pPr>
            <a:r>
              <a:rPr lang="en-GB">
                <a:effectLst>
                  <a:outerShdw blurRad="38100" dist="38100" dir="2700000" algn="tl">
                    <a:srgbClr val="DDDDDD"/>
                  </a:outerShdw>
                </a:effectLst>
                <a:latin typeface="Calibri" charset="0"/>
                <a:cs typeface="+mj-cs"/>
              </a:rPr>
              <a:t>One Act for all discrimination?</a:t>
            </a:r>
          </a:p>
        </p:txBody>
      </p:sp>
      <p:pic>
        <p:nvPicPr>
          <p:cNvPr id="41987" name="Picture 3" title="Equality Act 2010">
            <a:hlinkClick r:id="rId3"/>
          </p:cNvPr>
          <p:cNvPicPr>
            <a:picLocks noChangeAspect="1" noChangeArrowheads="1"/>
          </p:cNvPicPr>
          <p:nvPr/>
        </p:nvPicPr>
        <p:blipFill rotWithShape="1">
          <a:blip r:embed="rId4"/>
          <a:srcRect l="18449" t="28173" r="44827" b="29207"/>
          <a:stretch/>
        </p:blipFill>
        <p:spPr bwMode="auto">
          <a:xfrm>
            <a:off x="725488" y="1325563"/>
            <a:ext cx="7580312" cy="549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86400" y="6391275"/>
            <a:ext cx="2633663" cy="461963"/>
          </a:xfrm>
          <a:prstGeom prst="rect">
            <a:avLst/>
          </a:prstGeom>
          <a:noFill/>
        </p:spPr>
        <p:txBody>
          <a:bodyPr wrap="none">
            <a:spAutoFit/>
          </a:bodyPr>
          <a:lstStyle/>
          <a:p>
            <a:pPr>
              <a:defRPr/>
            </a:pPr>
            <a:r>
              <a:rPr lang="en-GB" sz="1200" dirty="0">
                <a:latin typeface="+mj-lt"/>
                <a:ea typeface="+mn-ea"/>
                <a:cs typeface="+mn-cs"/>
              </a:rPr>
              <a:t>YouTube http://youtu.be/UuIdq_ftQY8 </a:t>
            </a:r>
          </a:p>
          <a:p>
            <a:pPr>
              <a:defRPr/>
            </a:pPr>
            <a:endParaRPr lang="en-GB" sz="1200" dirty="0">
              <a:latin typeface="+mj-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457200"/>
            <a:ext cx="5032375" cy="7543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ctrTitle"/>
          </p:nvPr>
        </p:nvSpPr>
        <p:spPr>
          <a:xfrm>
            <a:off x="609600" y="457200"/>
            <a:ext cx="8077200" cy="1143000"/>
          </a:xfrm>
        </p:spPr>
        <p:txBody>
          <a:bodyPr wrap="square" numCol="1" anchorCtr="0" compatLnSpc="1">
            <a:prstTxWarp prst="textNoShape">
              <a:avLst/>
            </a:prstTxWarp>
          </a:bodyPr>
          <a:lstStyle/>
          <a:p>
            <a:pPr eaLnBrk="1" hangingPunct="1">
              <a:defRPr/>
            </a:pPr>
            <a:r>
              <a:rPr lang="en-GB">
                <a:effectLst>
                  <a:outerShdw blurRad="38100" dist="38100" dir="2700000" algn="tl">
                    <a:srgbClr val="DDDDDD"/>
                  </a:outerShdw>
                </a:effectLst>
                <a:latin typeface="Calibri" charset="0"/>
                <a:cs typeface="+mj-cs"/>
              </a:rPr>
              <a:t/>
            </a:r>
            <a:br>
              <a:rPr lang="en-GB">
                <a:effectLst>
                  <a:outerShdw blurRad="38100" dist="38100" dir="2700000" algn="tl">
                    <a:srgbClr val="DDDDDD"/>
                  </a:outerShdw>
                </a:effectLst>
                <a:latin typeface="Calibri" charset="0"/>
                <a:cs typeface="+mj-cs"/>
              </a:rPr>
            </a:br>
            <a:r>
              <a:rPr lang="en-GB">
                <a:effectLst>
                  <a:outerShdw blurRad="38100" dist="38100" dir="2700000" algn="tl">
                    <a:srgbClr val="DDDDDD"/>
                  </a:outerShdw>
                </a:effectLst>
                <a:latin typeface="Calibri" charset="0"/>
                <a:cs typeface="+mj-cs"/>
              </a:rPr>
              <a:t/>
            </a:r>
            <a:br>
              <a:rPr lang="en-GB">
                <a:effectLst>
                  <a:outerShdw blurRad="38100" dist="38100" dir="2700000" algn="tl">
                    <a:srgbClr val="DDDDDD"/>
                  </a:outerShdw>
                </a:effectLst>
                <a:latin typeface="Calibri" charset="0"/>
                <a:cs typeface="+mj-cs"/>
              </a:rPr>
            </a:br>
            <a:endParaRPr lang="en-GB">
              <a:effectLst>
                <a:outerShdw blurRad="38100" dist="38100" dir="2700000" algn="tl">
                  <a:srgbClr val="DDDDDD"/>
                </a:outerShdw>
              </a:effectLst>
              <a:latin typeface="Calibri" charset="0"/>
              <a:cs typeface="+mj-cs"/>
            </a:endParaRPr>
          </a:p>
        </p:txBody>
      </p:sp>
      <p:sp>
        <p:nvSpPr>
          <p:cNvPr id="23556" name="Rectangle 4"/>
          <p:cNvSpPr>
            <a:spLocks noGrp="1" noChangeArrowheads="1"/>
          </p:cNvSpPr>
          <p:nvPr>
            <p:ph type="subTitle" idx="1"/>
          </p:nvPr>
        </p:nvSpPr>
        <p:spPr>
          <a:xfrm>
            <a:off x="304800" y="1219200"/>
            <a:ext cx="8610600" cy="5638800"/>
          </a:xfrm>
        </p:spPr>
        <p:txBody>
          <a:bodyPr/>
          <a:lstStyle/>
          <a:p>
            <a:pPr algn="l" eaLnBrk="1" hangingPunct="1">
              <a:lnSpc>
                <a:spcPct val="70000"/>
              </a:lnSpc>
            </a:pPr>
            <a:r>
              <a:rPr lang="en-GB" sz="3200">
                <a:solidFill>
                  <a:srgbClr val="898989"/>
                </a:solidFill>
                <a:latin typeface="Calibri" charset="0"/>
              </a:rPr>
              <a:t>Over 10 million disabled people in Britain, of whom 5 million are over state pension age.</a:t>
            </a:r>
          </a:p>
          <a:p>
            <a:pPr algn="l" eaLnBrk="1" hangingPunct="1">
              <a:lnSpc>
                <a:spcPct val="70000"/>
              </a:lnSpc>
            </a:pPr>
            <a:endParaRPr lang="en-GB" sz="3200">
              <a:solidFill>
                <a:srgbClr val="898989"/>
              </a:solidFill>
              <a:latin typeface="Calibri" charset="0"/>
            </a:endParaRPr>
          </a:p>
          <a:p>
            <a:pPr algn="l" eaLnBrk="1" hangingPunct="1">
              <a:lnSpc>
                <a:spcPct val="70000"/>
              </a:lnSpc>
            </a:pPr>
            <a:r>
              <a:rPr lang="en-GB" sz="3200">
                <a:solidFill>
                  <a:srgbClr val="898989"/>
                </a:solidFill>
                <a:latin typeface="Calibri" charset="0"/>
              </a:rPr>
              <a:t>Disability increases with age: 10% of adults 16-24yrs are disabled,       33% between 50 - 65yrs are disabled.</a:t>
            </a:r>
          </a:p>
          <a:p>
            <a:pPr algn="l" eaLnBrk="1" hangingPunct="1">
              <a:lnSpc>
                <a:spcPct val="70000"/>
              </a:lnSpc>
            </a:pPr>
            <a:endParaRPr lang="en-GB" sz="3200">
              <a:solidFill>
                <a:srgbClr val="898989"/>
              </a:solidFill>
              <a:latin typeface="Calibri" charset="0"/>
            </a:endParaRPr>
          </a:p>
          <a:p>
            <a:pPr algn="l" eaLnBrk="1" hangingPunct="1">
              <a:lnSpc>
                <a:spcPct val="70000"/>
              </a:lnSpc>
            </a:pPr>
            <a:r>
              <a:rPr lang="en-GB" sz="3200">
                <a:solidFill>
                  <a:srgbClr val="898989"/>
                </a:solidFill>
                <a:latin typeface="Calibri" charset="0"/>
              </a:rPr>
              <a:t>By 2020 58% of people over the age of 50 will have a long term health condition.</a:t>
            </a:r>
          </a:p>
          <a:p>
            <a:pPr algn="l" eaLnBrk="1" hangingPunct="1">
              <a:lnSpc>
                <a:spcPct val="70000"/>
              </a:lnSpc>
            </a:pPr>
            <a:endParaRPr lang="en-GB" sz="3200">
              <a:solidFill>
                <a:srgbClr val="898989"/>
              </a:solidFill>
              <a:latin typeface="Calibri" charset="0"/>
            </a:endParaRPr>
          </a:p>
          <a:p>
            <a:pPr algn="l" eaLnBrk="1" hangingPunct="1">
              <a:lnSpc>
                <a:spcPct val="70000"/>
              </a:lnSpc>
            </a:pPr>
            <a:r>
              <a:rPr lang="en-GB" sz="3200">
                <a:solidFill>
                  <a:srgbClr val="898989"/>
                </a:solidFill>
                <a:latin typeface="Calibri" charset="0"/>
              </a:rPr>
              <a:t>The World Health Organisation predicts that depression will be the leading cause of disability by 2020.</a:t>
            </a:r>
          </a:p>
          <a:p>
            <a:pPr algn="l" eaLnBrk="1" hangingPunct="1">
              <a:lnSpc>
                <a:spcPct val="70000"/>
              </a:lnSpc>
            </a:pPr>
            <a:endParaRPr lang="en-GB">
              <a:solidFill>
                <a:srgbClr val="898989"/>
              </a:solidFill>
              <a:latin typeface="Calibri" charset="0"/>
            </a:endParaRPr>
          </a:p>
          <a:p>
            <a:pPr algn="l" eaLnBrk="1" hangingPunct="1">
              <a:lnSpc>
                <a:spcPct val="70000"/>
              </a:lnSpc>
            </a:pPr>
            <a:endParaRPr lang="en-GB" sz="2800">
              <a:solidFill>
                <a:srgbClr val="898989"/>
              </a:solidFill>
              <a:latin typeface="Calibri" charset="0"/>
            </a:endParaRPr>
          </a:p>
        </p:txBody>
      </p:sp>
      <p:sp>
        <p:nvSpPr>
          <p:cNvPr id="23557" name="Rectangle 5"/>
          <p:cNvSpPr>
            <a:spLocks noChangeArrowheads="1"/>
          </p:cNvSpPr>
          <p:nvPr/>
        </p:nvSpPr>
        <p:spPr bwMode="auto">
          <a:xfrm>
            <a:off x="685800" y="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4800">
                <a:solidFill>
                  <a:srgbClr val="000099"/>
                </a:solidFill>
                <a:latin typeface="Arial" charset="0"/>
              </a:rPr>
              <a:t>Statistics</a:t>
            </a:r>
            <a:r>
              <a:rPr lang="en-GB" sz="6000">
                <a:solidFill>
                  <a:srgbClr val="000099"/>
                </a:solidFill>
                <a:latin typeface="Arial" charset="0"/>
              </a:rPr>
              <a:t> </a:t>
            </a:r>
            <a:endParaRPr lang="en-GB" sz="4400">
              <a:solidFill>
                <a:srgbClr val="000099"/>
              </a:solidFill>
              <a:latin typeface="Arial" charset="0"/>
            </a:endParaRPr>
          </a:p>
        </p:txBody>
      </p:sp>
      <p:sp>
        <p:nvSpPr>
          <p:cNvPr id="23558" name="Text Box 8"/>
          <p:cNvSpPr txBox="1">
            <a:spLocks noChangeArrowheads="1"/>
          </p:cNvSpPr>
          <p:nvPr/>
        </p:nvSpPr>
        <p:spPr bwMode="auto">
          <a:xfrm>
            <a:off x="174625" y="296863"/>
            <a:ext cx="31019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GB" sz="3200" b="1">
                <a:solidFill>
                  <a:srgbClr val="FF0000"/>
                </a:solidFill>
                <a:latin typeface="Arial" charset="0"/>
              </a:rPr>
              <a:t>Easy to read?</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p:cNvPicPr>
            <a:picLocks noChangeAspect="1" noChangeArrowheads="1"/>
          </p:cNvPicPr>
          <p:nvPr/>
        </p:nvPicPr>
        <p:blipFill>
          <a:blip r:embed="rId3">
            <a:extLst>
              <a:ext uri="{28A0092B-C50C-407E-A947-70E740481C1C}">
                <a14:useLocalDpi xmlns:a14="http://schemas.microsoft.com/office/drawing/2010/main" val="0"/>
              </a:ext>
            </a:extLst>
          </a:blip>
          <a:srcRect l="3232" t="11378" r="45000" b="23621"/>
          <a:stretch>
            <a:fillRect/>
          </a:stretch>
        </p:blipFill>
        <p:spPr bwMode="auto">
          <a:xfrm>
            <a:off x="0" y="0"/>
            <a:ext cx="9144000" cy="681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5602" name="AutoShape 5"/>
          <p:cNvSpPr>
            <a:spLocks noChangeArrowheads="1"/>
          </p:cNvSpPr>
          <p:nvPr/>
        </p:nvSpPr>
        <p:spPr bwMode="auto">
          <a:xfrm>
            <a:off x="6200775" y="4033838"/>
            <a:ext cx="3048000" cy="2590800"/>
          </a:xfrm>
          <a:prstGeom prst="cloudCallout">
            <a:avLst>
              <a:gd name="adj1" fmla="val -45102"/>
              <a:gd name="adj2" fmla="val -74648"/>
            </a:avLst>
          </a:prstGeom>
          <a:solidFill>
            <a:srgbClr val="FFFF00"/>
          </a:solidFill>
          <a:ln w="9525">
            <a:solidFill>
              <a:schemeClr val="tx1"/>
            </a:solidFill>
            <a:round/>
            <a:headEnd/>
            <a:tailEnd/>
          </a:ln>
        </p:spPr>
        <p:txBody>
          <a:bodyPr/>
          <a:lstStyle/>
          <a:p>
            <a:pPr algn="ctr"/>
            <a:r>
              <a:rPr lang="en-GB">
                <a:latin typeface="Arial" charset="0"/>
              </a:rPr>
              <a:t>How long before some of this group become disabled?</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875" y="228600"/>
            <a:ext cx="9144000" cy="1143000"/>
          </a:xfrm>
        </p:spPr>
        <p:txBody>
          <a:bodyPr/>
          <a:lstStyle/>
          <a:p>
            <a:pPr eaLnBrk="1" hangingPunct="1">
              <a:defRPr/>
            </a:pPr>
            <a:r>
              <a:rPr lang="en-US" altLang="en-GB" sz="4800" dirty="0" smtClean="0">
                <a:ea typeface="+mj-ea"/>
                <a:cs typeface="Times New Roman" pitchFamily="18" charset="0"/>
              </a:rPr>
              <a:t>Definition of a disabled person?</a:t>
            </a:r>
            <a:r>
              <a:rPr lang="en-US" altLang="en-GB" b="1" dirty="0" smtClean="0">
                <a:solidFill>
                  <a:srgbClr val="FFFF00"/>
                </a:solidFill>
                <a:ea typeface="+mj-ea"/>
                <a:cs typeface="Times New Roman" pitchFamily="18" charset="0"/>
              </a:rPr>
              <a:t> </a:t>
            </a:r>
            <a:endParaRPr lang="en-GB" altLang="en-GB" b="1" dirty="0" smtClean="0">
              <a:solidFill>
                <a:srgbClr val="FFFF00"/>
              </a:solidFill>
              <a:ea typeface="+mj-ea"/>
              <a:cs typeface="Times New Roman" pitchFamily="18" charset="0"/>
            </a:endParaRPr>
          </a:p>
        </p:txBody>
      </p:sp>
      <p:sp>
        <p:nvSpPr>
          <p:cNvPr id="27650" name="Rectangle 3"/>
          <p:cNvSpPr>
            <a:spLocks noGrp="1" noChangeArrowheads="1"/>
          </p:cNvSpPr>
          <p:nvPr>
            <p:ph idx="1"/>
          </p:nvPr>
        </p:nvSpPr>
        <p:spPr>
          <a:xfrm>
            <a:off x="609600" y="1376363"/>
            <a:ext cx="7948613" cy="4267200"/>
          </a:xfrm>
        </p:spPr>
        <p:txBody>
          <a:bodyPr/>
          <a:lstStyle/>
          <a:p>
            <a:pPr marL="0" indent="0" eaLnBrk="1" hangingPunct="1">
              <a:buFont typeface="Arial" charset="0"/>
              <a:buNone/>
              <a:tabLst>
                <a:tab pos="0" algn="l"/>
                <a:tab pos="571500" algn="l"/>
              </a:tabLst>
            </a:pPr>
            <a:r>
              <a:rPr lang="ja-JP" altLang="en-GB" sz="3200">
                <a:latin typeface="Calibri" charset="0"/>
              </a:rPr>
              <a:t>“</a:t>
            </a:r>
            <a:r>
              <a:rPr lang="en-GB" altLang="ja-JP" sz="3200">
                <a:latin typeface="Calibri" charset="0"/>
              </a:rPr>
              <a:t>You</a:t>
            </a:r>
            <a:r>
              <a:rPr lang="ja-JP" altLang="en-GB" sz="3200">
                <a:latin typeface="Calibri" charset="0"/>
              </a:rPr>
              <a:t>’</a:t>
            </a:r>
            <a:r>
              <a:rPr lang="en-GB" altLang="ja-JP" sz="3200">
                <a:latin typeface="Calibri" charset="0"/>
              </a:rPr>
              <a:t>re disabled under the </a:t>
            </a:r>
            <a:r>
              <a:rPr lang="en-GB" altLang="ja-JP" sz="3200">
                <a:latin typeface="Calibri" charset="0"/>
                <a:hlinkClick r:id="rId3" tooltip="Equality Act 2010"/>
              </a:rPr>
              <a:t>Equality Act 2010</a:t>
            </a:r>
            <a:r>
              <a:rPr lang="en-GB" altLang="ja-JP" sz="3200">
                <a:latin typeface="Calibri" charset="0"/>
              </a:rPr>
              <a:t> if you have a physical or mental impairment that has a </a:t>
            </a:r>
            <a:r>
              <a:rPr lang="ja-JP" altLang="en-GB" sz="3200">
                <a:latin typeface="Calibri" charset="0"/>
              </a:rPr>
              <a:t>‘</a:t>
            </a:r>
            <a:r>
              <a:rPr lang="en-GB" altLang="ja-JP" sz="3200">
                <a:latin typeface="Calibri" charset="0"/>
              </a:rPr>
              <a:t>substantial</a:t>
            </a:r>
            <a:r>
              <a:rPr lang="ja-JP" altLang="en-GB" sz="3200">
                <a:latin typeface="Calibri" charset="0"/>
              </a:rPr>
              <a:t>’</a:t>
            </a:r>
            <a:r>
              <a:rPr lang="en-GB" altLang="ja-JP" sz="3200">
                <a:latin typeface="Calibri" charset="0"/>
              </a:rPr>
              <a:t> and </a:t>
            </a:r>
            <a:r>
              <a:rPr lang="ja-JP" altLang="en-GB" sz="3200">
                <a:latin typeface="Calibri" charset="0"/>
              </a:rPr>
              <a:t>‘</a:t>
            </a:r>
            <a:r>
              <a:rPr lang="en-GB" altLang="ja-JP" sz="3200">
                <a:latin typeface="Calibri" charset="0"/>
              </a:rPr>
              <a:t>long-term</a:t>
            </a:r>
            <a:r>
              <a:rPr lang="ja-JP" altLang="en-GB" sz="3200">
                <a:latin typeface="Calibri" charset="0"/>
              </a:rPr>
              <a:t>’</a:t>
            </a:r>
            <a:r>
              <a:rPr lang="en-GB" altLang="ja-JP" sz="3200">
                <a:latin typeface="Calibri" charset="0"/>
              </a:rPr>
              <a:t> negative effect on your ability to do normal daily activities.</a:t>
            </a:r>
            <a:r>
              <a:rPr lang="ja-JP" altLang="en-GB" sz="3200">
                <a:latin typeface="Calibri" charset="0"/>
              </a:rPr>
              <a:t>”</a:t>
            </a:r>
            <a:r>
              <a:rPr lang="en-GB" altLang="ja-JP" sz="3200">
                <a:latin typeface="Calibri" charset="0"/>
              </a:rPr>
              <a:t> </a:t>
            </a:r>
            <a:r>
              <a:rPr lang="en-GB" altLang="ja-JP" sz="2800">
                <a:latin typeface="Calibri" charset="0"/>
                <a:hlinkClick r:id="rId4"/>
              </a:rPr>
              <a:t>https://www.gov.uk/definition-of-disability-under-equality-act-2010</a:t>
            </a:r>
            <a:endParaRPr lang="en-GB" altLang="ja-JP" sz="2800">
              <a:latin typeface="Calibri" charset="0"/>
            </a:endParaRPr>
          </a:p>
          <a:p>
            <a:pPr marL="0" indent="0" eaLnBrk="1" hangingPunct="1">
              <a:buFont typeface="Arial" charset="0"/>
              <a:buNone/>
              <a:tabLst>
                <a:tab pos="0" algn="l"/>
                <a:tab pos="571500" algn="l"/>
              </a:tabLst>
            </a:pPr>
            <a:r>
              <a:rPr lang="en-GB" sz="2800">
                <a:latin typeface="Calibri" charset="0"/>
              </a:rPr>
              <a:t>(The Equality Act 2010 doesn</a:t>
            </a:r>
            <a:r>
              <a:rPr lang="ja-JP" altLang="en-GB" sz="2800">
                <a:latin typeface="Calibri" charset="0"/>
              </a:rPr>
              <a:t>’</a:t>
            </a:r>
            <a:r>
              <a:rPr lang="en-GB" altLang="ja-JP" sz="2800">
                <a:latin typeface="Calibri" charset="0"/>
              </a:rPr>
              <a:t>t apply to </a:t>
            </a:r>
          </a:p>
          <a:p>
            <a:pPr marL="0" indent="0" eaLnBrk="1" hangingPunct="1">
              <a:buFont typeface="Arial" charset="0"/>
              <a:buNone/>
              <a:tabLst>
                <a:tab pos="0" algn="l"/>
                <a:tab pos="571500" algn="l"/>
              </a:tabLst>
            </a:pPr>
            <a:r>
              <a:rPr lang="en-GB" sz="2800">
                <a:latin typeface="Calibri" charset="0"/>
              </a:rPr>
              <a:t>Northern Ireland)</a:t>
            </a:r>
          </a:p>
        </p:txBody>
      </p:sp>
      <p:sp>
        <p:nvSpPr>
          <p:cNvPr id="27651" name="Text Box 5"/>
          <p:cNvSpPr txBox="1">
            <a:spLocks noChangeArrowheads="1"/>
          </p:cNvSpPr>
          <p:nvPr/>
        </p:nvSpPr>
        <p:spPr bwMode="auto">
          <a:xfrm>
            <a:off x="3638550" y="5973763"/>
            <a:ext cx="26400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3200" b="1">
                <a:solidFill>
                  <a:srgbClr val="FF0000"/>
                </a:solidFill>
                <a:latin typeface="Arial" charset="0"/>
              </a:rPr>
              <a:t>Useful logo?</a:t>
            </a:r>
          </a:p>
        </p:txBody>
      </p:sp>
      <p:pic>
        <p:nvPicPr>
          <p:cNvPr id="2765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103688"/>
            <a:ext cx="2667000"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GB">
                <a:effectLst>
                  <a:outerShdw blurRad="38100" dist="38100" dir="2700000" algn="tl">
                    <a:srgbClr val="DDDDDD"/>
                  </a:outerShdw>
                </a:effectLst>
                <a:latin typeface="Calibri" charset="0"/>
                <a:cs typeface="+mj-cs"/>
              </a:rPr>
              <a:t>Disability Rights</a:t>
            </a:r>
          </a:p>
        </p:txBody>
      </p:sp>
      <p:sp>
        <p:nvSpPr>
          <p:cNvPr id="29698" name="Rectangle 3"/>
          <p:cNvSpPr>
            <a:spLocks noGrp="1" noChangeArrowheads="1"/>
          </p:cNvSpPr>
          <p:nvPr>
            <p:ph idx="1"/>
          </p:nvPr>
        </p:nvSpPr>
        <p:spPr>
          <a:xfrm>
            <a:off x="228600" y="2057400"/>
            <a:ext cx="6172200" cy="4800600"/>
          </a:xfrm>
        </p:spPr>
        <p:txBody>
          <a:bodyPr/>
          <a:lstStyle/>
          <a:p>
            <a:pPr marL="0" indent="0" eaLnBrk="1" hangingPunct="1">
              <a:buFont typeface="Arial" charset="0"/>
              <a:buNone/>
            </a:pPr>
            <a:r>
              <a:rPr lang="en-GB" sz="2800">
                <a:latin typeface="Calibri" charset="0"/>
              </a:rPr>
              <a:t>As a disabled person, you have rights to protect you from discrimination. These rights cover most areas including:</a:t>
            </a:r>
          </a:p>
          <a:p>
            <a:pPr marL="0" indent="0" eaLnBrk="1" hangingPunct="1"/>
            <a:r>
              <a:rPr lang="en-GB" sz="2800">
                <a:latin typeface="Calibri" charset="0"/>
              </a:rPr>
              <a:t>employment</a:t>
            </a:r>
          </a:p>
          <a:p>
            <a:pPr marL="0" indent="0" eaLnBrk="1" hangingPunct="1"/>
            <a:r>
              <a:rPr lang="en-GB" sz="2800">
                <a:latin typeface="Calibri" charset="0"/>
              </a:rPr>
              <a:t>education</a:t>
            </a:r>
          </a:p>
          <a:p>
            <a:pPr marL="0" indent="0" eaLnBrk="1" hangingPunct="1"/>
            <a:r>
              <a:rPr lang="en-GB" sz="2800">
                <a:latin typeface="Calibri" charset="0"/>
              </a:rPr>
              <a:t>dealing with the police</a:t>
            </a:r>
          </a:p>
          <a:p>
            <a:pPr marL="0" indent="0" eaLnBrk="1" hangingPunct="1">
              <a:buFont typeface="Arial" charset="0"/>
              <a:buNone/>
            </a:pPr>
            <a:r>
              <a:rPr lang="en-GB" sz="2800">
                <a:latin typeface="Calibri" charset="0"/>
              </a:rPr>
              <a:t>The Equality Act 2010 and the United Nations (UN) Convention on </a:t>
            </a:r>
            <a:r>
              <a:rPr lang="en-GB" sz="2800">
                <a:latin typeface="Calibri" charset="0"/>
                <a:hlinkClick r:id="rId4" tooltip="UN Convention on The Rights of Persons with Disabilities"/>
              </a:rPr>
              <a:t>disability rights</a:t>
            </a:r>
            <a:r>
              <a:rPr lang="en-GB" sz="2800">
                <a:latin typeface="Calibri" charset="0"/>
              </a:rPr>
              <a:t> help to enforce, protect and promote your rights.</a:t>
            </a:r>
          </a:p>
        </p:txBody>
      </p:sp>
      <p:sp>
        <p:nvSpPr>
          <p:cNvPr id="29699" name="Rectangle 7"/>
          <p:cNvSpPr>
            <a:spLocks noChangeArrowheads="1"/>
          </p:cNvSpPr>
          <p:nvPr/>
        </p:nvSpPr>
        <p:spPr bwMode="auto">
          <a:xfrm>
            <a:off x="0" y="3019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29700" name="Object 6"/>
          <p:cNvGraphicFramePr>
            <a:graphicFrameLocks noChangeAspect="1"/>
          </p:cNvGraphicFramePr>
          <p:nvPr/>
        </p:nvGraphicFramePr>
        <p:xfrm>
          <a:off x="228600" y="304800"/>
          <a:ext cx="1752600" cy="1395413"/>
        </p:xfrm>
        <a:graphic>
          <a:graphicData uri="http://schemas.openxmlformats.org/presentationml/2006/ole">
            <mc:AlternateContent xmlns:mc="http://schemas.openxmlformats.org/markup-compatibility/2006">
              <mc:Choice xmlns:v="urn:schemas-microsoft-com:vml" Requires="v">
                <p:oleObj spid="_x0000_s29704" name="Picture" r:id="rId5" imgW="1139952" imgH="915924" progId="Word.Picture.8">
                  <p:embed/>
                </p:oleObj>
              </mc:Choice>
              <mc:Fallback>
                <p:oleObj name="Picture" r:id="rId5" imgW="1139952" imgH="915924" progId="Word.Picture.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04800"/>
                        <a:ext cx="175260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31" name="Picture 7" title="Don't box me in"/>
          <p:cNvPicPr>
            <a:picLocks noChangeAspect="1" noChangeArrowheads="1"/>
          </p:cNvPicPr>
          <p:nvPr/>
        </p:nvPicPr>
        <p:blipFill rotWithShape="1">
          <a:blip r:embed="rId7"/>
          <a:srcRect l="25474" t="27517" r="55905" b="16600"/>
          <a:stretch/>
        </p:blipFill>
        <p:spPr bwMode="auto">
          <a:xfrm>
            <a:off x="6400800" y="1600200"/>
            <a:ext cx="2270125"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2" name="TextBox 1"/>
          <p:cNvSpPr txBox="1">
            <a:spLocks noChangeArrowheads="1"/>
          </p:cNvSpPr>
          <p:nvPr/>
        </p:nvSpPr>
        <p:spPr bwMode="auto">
          <a:xfrm>
            <a:off x="6369050" y="6054725"/>
            <a:ext cx="243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hlinkClick r:id="rId8"/>
              </a:rPr>
              <a:t>http://www.flickr.com/photos/rockinpaddy/5714229382/</a:t>
            </a:r>
            <a:r>
              <a:rPr lang="en-GB" sz="1200"/>
              <a:t> (CC)</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5138" y="-30163"/>
            <a:ext cx="8229600" cy="1020763"/>
          </a:xfrm>
        </p:spPr>
        <p:txBody>
          <a:bodyPr wrap="square" numCol="1" anchorCtr="0" compatLnSpc="1">
            <a:prstTxWarp prst="textNoShape">
              <a:avLst/>
            </a:prstTxWarp>
          </a:bodyPr>
          <a:lstStyle/>
          <a:p>
            <a:pPr eaLnBrk="1" hangingPunct="1">
              <a:defRPr/>
            </a:pPr>
            <a:r>
              <a:rPr lang="en-GB">
                <a:effectLst>
                  <a:outerShdw blurRad="38100" dist="38100" dir="2700000" algn="tl">
                    <a:srgbClr val="DDDDDD"/>
                  </a:outerShdw>
                </a:effectLst>
                <a:latin typeface="Calibri" charset="0"/>
                <a:cs typeface="+mj-cs"/>
              </a:rPr>
              <a:t>Reasonable Adjustments? </a:t>
            </a:r>
          </a:p>
        </p:txBody>
      </p:sp>
      <p:sp>
        <p:nvSpPr>
          <p:cNvPr id="31746" name="Rectangle 3"/>
          <p:cNvSpPr>
            <a:spLocks noGrp="1" noChangeArrowheads="1"/>
          </p:cNvSpPr>
          <p:nvPr>
            <p:ph idx="1"/>
          </p:nvPr>
        </p:nvSpPr>
        <p:spPr>
          <a:xfrm>
            <a:off x="685800" y="1143000"/>
            <a:ext cx="7772400" cy="4800600"/>
          </a:xfrm>
        </p:spPr>
        <p:txBody>
          <a:bodyPr/>
          <a:lstStyle/>
          <a:p>
            <a:pPr eaLnBrk="1" hangingPunct="1"/>
            <a:r>
              <a:rPr lang="en-GB" sz="2800">
                <a:latin typeface="Calibri" charset="0"/>
              </a:rPr>
              <a:t>Sections 20 and 29(7) of the Equality Act create and elaborate a duty for service providers to make "reasonable adjustments" to enable disabled persons to access their services. Section 20(6) says that with respect to services relating to the provision of information:</a:t>
            </a:r>
          </a:p>
          <a:p>
            <a:pPr eaLnBrk="1" hangingPunct="1">
              <a:buFont typeface="Arial" charset="0"/>
              <a:buNone/>
            </a:pPr>
            <a:r>
              <a:rPr lang="ja-JP" altLang="en-GB" sz="2800">
                <a:latin typeface="Calibri" charset="0"/>
              </a:rPr>
              <a:t>“</a:t>
            </a:r>
            <a:r>
              <a:rPr lang="en-GB" altLang="ja-JP" sz="2800">
                <a:latin typeface="Calibri" charset="0"/>
              </a:rPr>
              <a:t>the steps which it is reasonable for [an information service provider] to have to take include steps for ensuring that in the circumstances concerned the information is provided in an accessible format.</a:t>
            </a:r>
            <a:r>
              <a:rPr lang="ja-JP" altLang="en-GB" sz="2800">
                <a:latin typeface="Calibri" charset="0"/>
              </a:rPr>
              <a:t>”</a:t>
            </a:r>
            <a:endParaRPr lang="en-GB" altLang="ja-JP" sz="2800">
              <a:latin typeface="Calibri" charset="0"/>
            </a:endParaRPr>
          </a:p>
          <a:p>
            <a:pPr eaLnBrk="1" hangingPunct="1">
              <a:buFont typeface="Arial" charset="0"/>
              <a:buNone/>
            </a:pPr>
            <a:r>
              <a:rPr lang="en-GB">
                <a:latin typeface="Calibri" charset="0"/>
                <a:hlinkClick r:id="rId3"/>
              </a:rPr>
              <a:t>http://www.seqlegal.com/blog/website-accessibility-and-equality-act-2010</a:t>
            </a:r>
            <a:endParaRPr lang="en-GB">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ccess">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Access</Template>
  <TotalTime>2276</TotalTime>
  <Words>1346</Words>
  <Application>Microsoft Macintosh PowerPoint</Application>
  <PresentationFormat>On-screen Show (4:3)</PresentationFormat>
  <Paragraphs>138</Paragraphs>
  <Slides>17</Slides>
  <Notes>17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Times New Roman</vt:lpstr>
      <vt:lpstr>ＭＳ Ｐゴシック</vt:lpstr>
      <vt:lpstr>Arial</vt:lpstr>
      <vt:lpstr>Calibri</vt:lpstr>
      <vt:lpstr>Courier New</vt:lpstr>
      <vt:lpstr>Access</vt:lpstr>
      <vt:lpstr>Microsoft Word Picture</vt:lpstr>
      <vt:lpstr>Disability  and  Legislation</vt:lpstr>
      <vt:lpstr>The Laws</vt:lpstr>
      <vt:lpstr>Impact of Models of Disability </vt:lpstr>
      <vt:lpstr>One Act for all discrimination?</vt:lpstr>
      <vt:lpstr>  </vt:lpstr>
      <vt:lpstr>PowerPoint Presentation</vt:lpstr>
      <vt:lpstr>Definition of a disabled person? </vt:lpstr>
      <vt:lpstr>Disability Rights</vt:lpstr>
      <vt:lpstr>Reasonable Adjustments? </vt:lpstr>
      <vt:lpstr>Auxiliary aids and services to be included in pre-16 education provisions </vt:lpstr>
      <vt:lpstr>It is not just about the Law – think about the Standards!</vt:lpstr>
      <vt:lpstr>Improving Information for Disabled People</vt:lpstr>
      <vt:lpstr>Make sure it looks good!</vt:lpstr>
      <vt:lpstr>Make sure customers can reach your information!</vt:lpstr>
      <vt:lpstr>Make interaction easy!</vt:lpstr>
      <vt:lpstr>Perceptions</vt:lpstr>
      <vt:lpstr>Thank you </vt:lpstr>
    </vt:vector>
  </TitlesOfParts>
  <Company>olswang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PAPER CONFERENCE</dc:title>
  <dc:creator>eme</dc:creator>
  <cp:lastModifiedBy>Su White</cp:lastModifiedBy>
  <cp:revision>74</cp:revision>
  <cp:lastPrinted>2001-11-13T14:26:31Z</cp:lastPrinted>
  <dcterms:created xsi:type="dcterms:W3CDTF">2001-03-01T13:37:56Z</dcterms:created>
  <dcterms:modified xsi:type="dcterms:W3CDTF">2013-03-06T17:38:03Z</dcterms:modified>
</cp:coreProperties>
</file>