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61"/>
  </p:notesMasterIdLst>
  <p:handoutMasterIdLst>
    <p:handoutMasterId r:id="rId62"/>
  </p:handoutMasterIdLst>
  <p:sldIdLst>
    <p:sldId id="256" r:id="rId2"/>
    <p:sldId id="300" r:id="rId3"/>
    <p:sldId id="351" r:id="rId4"/>
    <p:sldId id="270" r:id="rId5"/>
    <p:sldId id="271" r:id="rId6"/>
    <p:sldId id="280" r:id="rId7"/>
    <p:sldId id="301" r:id="rId8"/>
    <p:sldId id="275" r:id="rId9"/>
    <p:sldId id="299" r:id="rId10"/>
    <p:sldId id="276" r:id="rId11"/>
    <p:sldId id="295" r:id="rId12"/>
    <p:sldId id="284" r:id="rId13"/>
    <p:sldId id="285" r:id="rId14"/>
    <p:sldId id="294" r:id="rId15"/>
    <p:sldId id="286" r:id="rId16"/>
    <p:sldId id="283" r:id="rId17"/>
    <p:sldId id="388" r:id="rId18"/>
    <p:sldId id="389" r:id="rId19"/>
    <p:sldId id="303" r:id="rId20"/>
    <p:sldId id="304" r:id="rId21"/>
    <p:sldId id="305" r:id="rId22"/>
    <p:sldId id="390" r:id="rId23"/>
    <p:sldId id="306" r:id="rId24"/>
    <p:sldId id="307" r:id="rId25"/>
    <p:sldId id="308" r:id="rId26"/>
    <p:sldId id="309" r:id="rId27"/>
    <p:sldId id="310" r:id="rId28"/>
    <p:sldId id="312" r:id="rId29"/>
    <p:sldId id="272" r:id="rId30"/>
    <p:sldId id="352" r:id="rId31"/>
    <p:sldId id="356" r:id="rId32"/>
    <p:sldId id="355" r:id="rId33"/>
    <p:sldId id="357" r:id="rId34"/>
    <p:sldId id="358" r:id="rId35"/>
    <p:sldId id="359" r:id="rId36"/>
    <p:sldId id="360" r:id="rId37"/>
    <p:sldId id="361" r:id="rId38"/>
    <p:sldId id="362" r:id="rId39"/>
    <p:sldId id="363" r:id="rId40"/>
    <p:sldId id="364" r:id="rId41"/>
    <p:sldId id="365" r:id="rId42"/>
    <p:sldId id="366" r:id="rId43"/>
    <p:sldId id="367"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3" r:id="rId58"/>
    <p:sldId id="384" r:id="rId59"/>
    <p:sldId id="385" r:id="rId6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Wingdings" charset="2"/>
        <a:ea typeface="+mn-ea"/>
        <a:cs typeface="+mn-cs"/>
      </a:defRPr>
    </a:lvl1pPr>
    <a:lvl2pPr marL="457200" algn="l" rtl="0" fontAlgn="base">
      <a:spcBef>
        <a:spcPct val="0"/>
      </a:spcBef>
      <a:spcAft>
        <a:spcPct val="0"/>
      </a:spcAft>
      <a:defRPr sz="2400" kern="1200">
        <a:solidFill>
          <a:schemeClr val="tx1"/>
        </a:solidFill>
        <a:latin typeface="Wingdings" charset="2"/>
        <a:ea typeface="+mn-ea"/>
        <a:cs typeface="+mn-cs"/>
      </a:defRPr>
    </a:lvl2pPr>
    <a:lvl3pPr marL="914400" algn="l" rtl="0" fontAlgn="base">
      <a:spcBef>
        <a:spcPct val="0"/>
      </a:spcBef>
      <a:spcAft>
        <a:spcPct val="0"/>
      </a:spcAft>
      <a:defRPr sz="2400" kern="1200">
        <a:solidFill>
          <a:schemeClr val="tx1"/>
        </a:solidFill>
        <a:latin typeface="Wingdings" charset="2"/>
        <a:ea typeface="+mn-ea"/>
        <a:cs typeface="+mn-cs"/>
      </a:defRPr>
    </a:lvl3pPr>
    <a:lvl4pPr marL="1371600" algn="l" rtl="0" fontAlgn="base">
      <a:spcBef>
        <a:spcPct val="0"/>
      </a:spcBef>
      <a:spcAft>
        <a:spcPct val="0"/>
      </a:spcAft>
      <a:defRPr sz="2400" kern="1200">
        <a:solidFill>
          <a:schemeClr val="tx1"/>
        </a:solidFill>
        <a:latin typeface="Wingdings" charset="2"/>
        <a:ea typeface="+mn-ea"/>
        <a:cs typeface="+mn-cs"/>
      </a:defRPr>
    </a:lvl4pPr>
    <a:lvl5pPr marL="1828800" algn="l" rtl="0" fontAlgn="base">
      <a:spcBef>
        <a:spcPct val="0"/>
      </a:spcBef>
      <a:spcAft>
        <a:spcPct val="0"/>
      </a:spcAft>
      <a:defRPr sz="2400" kern="1200">
        <a:solidFill>
          <a:schemeClr val="tx1"/>
        </a:solidFill>
        <a:latin typeface="Wingdings" charset="2"/>
        <a:ea typeface="+mn-ea"/>
        <a:cs typeface="+mn-cs"/>
      </a:defRPr>
    </a:lvl5pPr>
    <a:lvl6pPr marL="2286000" algn="l" defTabSz="457200" rtl="0" eaLnBrk="1" latinLnBrk="0" hangingPunct="1">
      <a:defRPr sz="2400" kern="1200">
        <a:solidFill>
          <a:schemeClr val="tx1"/>
        </a:solidFill>
        <a:latin typeface="Wingdings" charset="2"/>
        <a:ea typeface="+mn-ea"/>
        <a:cs typeface="+mn-cs"/>
      </a:defRPr>
    </a:lvl6pPr>
    <a:lvl7pPr marL="2743200" algn="l" defTabSz="457200" rtl="0" eaLnBrk="1" latinLnBrk="0" hangingPunct="1">
      <a:defRPr sz="2400" kern="1200">
        <a:solidFill>
          <a:schemeClr val="tx1"/>
        </a:solidFill>
        <a:latin typeface="Wingdings" charset="2"/>
        <a:ea typeface="+mn-ea"/>
        <a:cs typeface="+mn-cs"/>
      </a:defRPr>
    </a:lvl7pPr>
    <a:lvl8pPr marL="3200400" algn="l" defTabSz="457200" rtl="0" eaLnBrk="1" latinLnBrk="0" hangingPunct="1">
      <a:defRPr sz="2400" kern="1200">
        <a:solidFill>
          <a:schemeClr val="tx1"/>
        </a:solidFill>
        <a:latin typeface="Wingdings" charset="2"/>
        <a:ea typeface="+mn-ea"/>
        <a:cs typeface="+mn-cs"/>
      </a:defRPr>
    </a:lvl8pPr>
    <a:lvl9pPr marL="3657600" algn="l" defTabSz="457200" rtl="0" eaLnBrk="1" latinLnBrk="0" hangingPunct="1">
      <a:defRPr sz="2400" kern="1200">
        <a:solidFill>
          <a:schemeClr val="tx1"/>
        </a:solidFill>
        <a:latin typeface="Wingdings" charset="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7E7E"/>
    <a:srgbClr val="107CD6"/>
    <a:srgbClr val="1289EC"/>
    <a:srgbClr val="00267F"/>
    <a:srgbClr val="003399"/>
    <a:srgbClr val="1F5394"/>
    <a:srgbClr val="969696"/>
    <a:srgbClr val="FF00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37" autoAdjust="0"/>
  </p:normalViewPr>
  <p:slideViewPr>
    <p:cSldViewPr showGuides="1">
      <p:cViewPr varScale="1">
        <p:scale>
          <a:sx n="87" d="100"/>
          <a:sy n="87" d="100"/>
        </p:scale>
        <p:origin x="-9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D12674-66C6-0C4B-A6D3-369200582921}" type="slidenum">
              <a:rPr lang="en-GB"/>
              <a:pPr/>
              <a:t>‹#›</a:t>
            </a:fld>
            <a:endParaRPr lang="en-GB"/>
          </a:p>
        </p:txBody>
      </p:sp>
    </p:spTree>
    <p:extLst>
      <p:ext uri="{BB962C8B-B14F-4D97-AF65-F5344CB8AC3E}">
        <p14:creationId xmlns:p14="http://schemas.microsoft.com/office/powerpoint/2010/main" val="1899214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Times New Roman" charset="0"/>
              </a:defRPr>
            </a:lvl1pPr>
          </a:lstStyle>
          <a:p>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Times New Roman" charset="0"/>
              </a:defRPr>
            </a:lvl1pPr>
          </a:lstStyle>
          <a:p>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New Roman" charset="0"/>
              </a:defRPr>
            </a:lvl1pPr>
          </a:lstStyle>
          <a:p>
            <a:fld id="{29D26FFD-3689-1541-964D-4748822E7527}" type="slidenum">
              <a:rPr lang="en-GB"/>
              <a:pPr/>
              <a:t>‹#›</a:t>
            </a:fld>
            <a:endParaRPr lang="en-GB"/>
          </a:p>
        </p:txBody>
      </p:sp>
    </p:spTree>
    <p:extLst>
      <p:ext uri="{BB962C8B-B14F-4D97-AF65-F5344CB8AC3E}">
        <p14:creationId xmlns:p14="http://schemas.microsoft.com/office/powerpoint/2010/main" val="7445602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FA5F734-5DC3-F54E-BB49-5D91720BAE8C}" type="slidenum">
              <a:rPr lang="en-GB"/>
              <a:pPr/>
              <a:t>1</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14400" y="4343400"/>
            <a:ext cx="5029200" cy="274638"/>
          </a:xfrm>
          <a:noFill/>
          <a:ln/>
        </p:spPr>
        <p:txBody>
          <a:bodyPr wrap="square">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D3A82B7-AEE0-414A-94CB-844AF239094C}" type="slidenum">
              <a:rPr lang="en-GB"/>
              <a:pPr/>
              <a:t>14</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7EBA077-71CC-DC42-AEA9-32E49995B777}" type="slidenum">
              <a:rPr lang="en-GB"/>
              <a:pPr/>
              <a:t>15</a:t>
            </a:fld>
            <a:endParaRPr lang="en-GB"/>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a:t>Again, from the reader’s perspective, the introduction and conclusion give an indication of why you should read the rest of the paper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2B6240-F6A2-E14E-A143-7A1F22D39C17}" type="slidenum">
              <a:rPr lang="en-GB"/>
              <a:pPr/>
              <a:t>16</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FEB73-070C-E541-9A50-A646A67EA633}" type="slidenum">
              <a:rPr lang="en-GB"/>
              <a:pPr/>
              <a:t>19</a:t>
            </a:fld>
            <a:endParaRPr lang="en-GB"/>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EFD25C-531D-134D-ACEB-8C4D0752E6F5}" type="slidenum">
              <a:rPr lang="en-GB"/>
              <a:pPr/>
              <a:t>29</a:t>
            </a:fld>
            <a:endParaRPr lang="en-GB"/>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2E738-6322-074C-AA99-A777CBB7A01A}" type="slidenum">
              <a:rPr lang="en-GB"/>
              <a:pPr/>
              <a:t>30</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437EA-4DE7-3846-8FF4-68B2D4F1C1A3}" type="slidenum">
              <a:rPr lang="en-GB"/>
              <a:pPr/>
              <a:t>31</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64D72-8927-9F4C-838F-CF53AF1E122D}" type="slidenum">
              <a:rPr lang="en-GB"/>
              <a:pPr/>
              <a:t>32</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922E5-E5BA-A04F-84A2-7C9E297988CD}" type="slidenum">
              <a:rPr lang="en-GB"/>
              <a:pPr/>
              <a:t>33</a:t>
            </a:fld>
            <a:endParaRPr lang="en-GB"/>
          </a:p>
        </p:txBody>
      </p:sp>
      <p:sp>
        <p:nvSpPr>
          <p:cNvPr id="21506" name="Rectangle 2"/>
          <p:cNvSpPr>
            <a:spLocks noGrp="1" noRot="1" noChangeAspect="1" noChangeArrowheads="1" noTextEdit="1"/>
          </p:cNvSpPr>
          <p:nvPr>
            <p:ph type="sldImg"/>
          </p:nvPr>
        </p:nvSpPr>
        <p:spPr>
          <a:xfrm>
            <a:off x="1152525" y="692150"/>
            <a:ext cx="4554538" cy="3416300"/>
          </a:xfrm>
          <a:ln/>
        </p:spPr>
      </p:sp>
      <p:sp>
        <p:nvSpPr>
          <p:cNvPr id="21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3947B-A58D-764B-8A34-AEEF57357185}" type="slidenum">
              <a:rPr lang="en-GB"/>
              <a:pPr/>
              <a:t>34</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34DB6E3-8011-C446-B2F8-5B6BBF302E45}" type="slidenum">
              <a:rPr lang="en-GB"/>
              <a:pPr/>
              <a:t>4</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CD37C-F61C-AC48-AFCB-AF30A9A0D737}" type="slidenum">
              <a:rPr lang="en-GB"/>
              <a:pPr/>
              <a:t>35</a:t>
            </a:fld>
            <a:endParaRPr lang="en-GB"/>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A059C-49EA-3549-A38D-3BE11F02FB46}" type="slidenum">
              <a:rPr lang="en-GB"/>
              <a:pPr/>
              <a:t>36</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521C6-D28D-3F49-BCE3-7126416E1BD4}" type="slidenum">
              <a:rPr lang="en-GB"/>
              <a:pPr/>
              <a:t>37</a:t>
            </a:fld>
            <a:endParaRPr lang="en-GB"/>
          </a:p>
        </p:txBody>
      </p:sp>
      <p:sp>
        <p:nvSpPr>
          <p:cNvPr id="43010" name="Rectangle 2"/>
          <p:cNvSpPr>
            <a:spLocks noGrp="1" noRot="1" noChangeAspect="1" noChangeArrowheads="1" noTextEdit="1"/>
          </p:cNvSpPr>
          <p:nvPr>
            <p:ph type="sldImg"/>
          </p:nvPr>
        </p:nvSpPr>
        <p:spPr>
          <a:xfrm>
            <a:off x="1152525" y="692150"/>
            <a:ext cx="4554538" cy="3416300"/>
          </a:xfrm>
          <a:ln/>
        </p:spPr>
      </p:sp>
      <p:sp>
        <p:nvSpPr>
          <p:cNvPr id="430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F5B24-6728-C344-A436-91D5D1B1AC13}" type="slidenum">
              <a:rPr lang="en-GB"/>
              <a:pPr/>
              <a:t>38</a:t>
            </a:fld>
            <a:endParaRPr lang="en-GB"/>
          </a:p>
        </p:txBody>
      </p:sp>
      <p:sp>
        <p:nvSpPr>
          <p:cNvPr id="23554" name="Rectangle 2"/>
          <p:cNvSpPr>
            <a:spLocks noGrp="1" noRot="1" noChangeAspect="1" noChangeArrowheads="1" noTextEdit="1"/>
          </p:cNvSpPr>
          <p:nvPr>
            <p:ph type="sldImg"/>
          </p:nvPr>
        </p:nvSpPr>
        <p:spPr>
          <a:xfrm>
            <a:off x="1152525" y="692150"/>
            <a:ext cx="4554538" cy="3416300"/>
          </a:xfrm>
          <a:ln/>
        </p:spPr>
      </p:sp>
      <p:sp>
        <p:nvSpPr>
          <p:cNvPr id="235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B7AA3-EEAC-DE4B-AC46-7D40D7F60822}" type="slidenum">
              <a:rPr lang="en-GB"/>
              <a:pPr/>
              <a:t>39</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A5EE4-BBB8-0E44-9FC1-10130B231BC9}" type="slidenum">
              <a:rPr lang="en-GB"/>
              <a:pPr/>
              <a:t>40</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12E09-5832-6341-B1A2-CD6A25FD117A}" type="slidenum">
              <a:rPr lang="en-GB"/>
              <a:pPr/>
              <a:t>41</a:t>
            </a:fld>
            <a:endParaRPr lang="en-GB"/>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A3DD0-FACC-FA43-B8F3-5829FDF86BB4}" type="slidenum">
              <a:rPr lang="en-GB"/>
              <a:pPr/>
              <a:t>42</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21FE0-0254-B64D-BDD7-B9F1BD6FE713}" type="slidenum">
              <a:rPr lang="en-GB"/>
              <a:pPr/>
              <a:t>43</a:t>
            </a:fld>
            <a:endParaRPr lang="en-GB"/>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890E1-F92A-EA47-9E51-7F5E60833274}" type="slidenum">
              <a:rPr lang="en-GB"/>
              <a:pPr/>
              <a:t>44</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EAC6DFA-9C25-E54B-A87A-95150C6F0004}" type="slidenum">
              <a:rPr lang="en-GB"/>
              <a:pPr/>
              <a:t>5</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a:t>What you have found out could be a negative result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57522-05C4-B049-A860-093DD6074A80}" type="slidenum">
              <a:rPr lang="en-GB"/>
              <a:pPr/>
              <a:t>45</a:t>
            </a:fld>
            <a:endParaRPr lang="en-GB"/>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C5659-614D-1843-84EA-57F043A2FC6C}" type="slidenum">
              <a:rPr lang="en-GB"/>
              <a:pPr/>
              <a:t>46</a:t>
            </a:fld>
            <a:endParaRPr lang="en-GB"/>
          </a:p>
        </p:txBody>
      </p:sp>
      <p:sp>
        <p:nvSpPr>
          <p:cNvPr id="90114" name="Rectangle 2"/>
          <p:cNvSpPr>
            <a:spLocks noGrp="1" noRot="1" noChangeAspect="1" noChangeArrowheads="1" noTextEdit="1"/>
          </p:cNvSpPr>
          <p:nvPr>
            <p:ph type="sldImg"/>
          </p:nvPr>
        </p:nvSpPr>
        <p:spPr>
          <a:xfrm>
            <a:off x="1152525" y="692150"/>
            <a:ext cx="4554538" cy="3416300"/>
          </a:xfrm>
          <a:ln/>
        </p:spPr>
      </p:sp>
      <p:sp>
        <p:nvSpPr>
          <p:cNvPr id="901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CE7FE-F6D8-904F-8D97-401F7B08FE41}" type="slidenum">
              <a:rPr lang="en-GB"/>
              <a:pPr/>
              <a:t>47</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74E99-E5AB-834B-BA09-FE201E8EA6EF}" type="slidenum">
              <a:rPr lang="en-GB"/>
              <a:pPr/>
              <a:t>48</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05C27-9DEE-9547-8BDF-30A92E5D355A}" type="slidenum">
              <a:rPr lang="en-GB"/>
              <a:pPr/>
              <a:t>49</a:t>
            </a:fld>
            <a:endParaRPr lang="en-GB"/>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2F9EF-BBEE-1E4C-A0C5-C2880E1BC0B0}" type="slidenum">
              <a:rPr lang="en-GB"/>
              <a:pPr/>
              <a:t>50</a:t>
            </a:fld>
            <a:endParaRPr lang="en-GB"/>
          </a:p>
        </p:txBody>
      </p:sp>
      <p:sp>
        <p:nvSpPr>
          <p:cNvPr id="61442" name="Rectangle 2"/>
          <p:cNvSpPr>
            <a:spLocks noGrp="1" noRot="1" noChangeAspect="1" noChangeArrowheads="1" noTextEdit="1"/>
          </p:cNvSpPr>
          <p:nvPr>
            <p:ph type="sldImg"/>
          </p:nvPr>
        </p:nvSpPr>
        <p:spPr>
          <a:xfrm>
            <a:off x="1152525" y="692150"/>
            <a:ext cx="4554538" cy="3416300"/>
          </a:xfrm>
          <a:ln/>
        </p:spPr>
      </p:sp>
      <p:sp>
        <p:nvSpPr>
          <p:cNvPr id="614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937FA-0F71-BF4D-9CAF-D7BAF39CA6BD}" type="slidenum">
              <a:rPr lang="en-GB"/>
              <a:pPr/>
              <a:t>51</a:t>
            </a:fld>
            <a:endParaRPr lang="en-GB"/>
          </a:p>
        </p:txBody>
      </p:sp>
      <p:sp>
        <p:nvSpPr>
          <p:cNvPr id="88066" name="Rectangle 2"/>
          <p:cNvSpPr>
            <a:spLocks noGrp="1" noRot="1" noChangeAspect="1" noChangeArrowheads="1" noTextEdit="1"/>
          </p:cNvSpPr>
          <p:nvPr>
            <p:ph type="sldImg"/>
          </p:nvPr>
        </p:nvSpPr>
        <p:spPr>
          <a:xfrm>
            <a:off x="1152525" y="692150"/>
            <a:ext cx="4554538" cy="3416300"/>
          </a:xfrm>
          <a:ln/>
        </p:spPr>
      </p:sp>
      <p:sp>
        <p:nvSpPr>
          <p:cNvPr id="880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1AA6A-CAB2-3645-86CA-7CA165933716}" type="slidenum">
              <a:rPr lang="en-GB"/>
              <a:pPr/>
              <a:t>52</a:t>
            </a:fld>
            <a:endParaRPr lang="en-GB"/>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22DD9-3869-2447-835E-E82F9F6D489E}" type="slidenum">
              <a:rPr lang="en-GB"/>
              <a:pPr/>
              <a:t>53</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D103A-1A50-4D4F-AF86-B69FAEC9DABF}" type="slidenum">
              <a:rPr lang="en-GB"/>
              <a:pPr/>
              <a:t>54</a:t>
            </a:fld>
            <a:endParaRPr lang="en-GB"/>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1038C71-E359-484C-ACFB-F1BD26770316}" type="slidenum">
              <a:rPr lang="en-GB"/>
              <a:pPr/>
              <a:t>6</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8A549-D8DE-0B43-91E1-88773B3C27BD}" type="slidenum">
              <a:rPr lang="en-GB"/>
              <a:pPr/>
              <a:t>55</a:t>
            </a:fld>
            <a:endParaRPr lang="en-GB"/>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97D6A-CE29-B642-B116-8F86F10A879E}" type="slidenum">
              <a:rPr lang="en-GB"/>
              <a:pPr/>
              <a:t>56</a:t>
            </a:fld>
            <a:endParaRPr lang="en-GB"/>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49622-352C-2941-AA7D-AEB9E06E3D65}" type="slidenum">
              <a:rPr lang="en-GB"/>
              <a:pPr/>
              <a:t>57</a:t>
            </a:fld>
            <a:endParaRPr lang="en-GB"/>
          </a:p>
        </p:txBody>
      </p:sp>
      <p:sp>
        <p:nvSpPr>
          <p:cNvPr id="63490" name="Rectangle 2"/>
          <p:cNvSpPr>
            <a:spLocks noGrp="1" noRot="1" noChangeAspect="1" noChangeArrowheads="1" noTextEdit="1"/>
          </p:cNvSpPr>
          <p:nvPr>
            <p:ph type="sldImg"/>
          </p:nvPr>
        </p:nvSpPr>
        <p:spPr>
          <a:xfrm>
            <a:off x="1152525" y="692150"/>
            <a:ext cx="4554538" cy="3416300"/>
          </a:xfrm>
          <a:ln/>
        </p:spPr>
      </p:sp>
      <p:sp>
        <p:nvSpPr>
          <p:cNvPr id="634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8B9D7-B50B-5949-8AD6-3E9E7E9B16A6}" type="slidenum">
              <a:rPr lang="en-GB"/>
              <a:pPr/>
              <a:t>58</a:t>
            </a:fld>
            <a:endParaRPr lang="en-GB"/>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4937D-1336-5B44-9566-86B8D4F8F630}" type="slidenum">
              <a:rPr lang="en-GB"/>
              <a:pPr/>
              <a:t>59</a:t>
            </a:fld>
            <a:endParaRPr lang="en-GB"/>
          </a:p>
        </p:txBody>
      </p:sp>
      <p:sp>
        <p:nvSpPr>
          <p:cNvPr id="68610" name="Rectangle 2"/>
          <p:cNvSpPr>
            <a:spLocks noGrp="1" noRot="1" noChangeAspect="1" noChangeArrowheads="1" noTextEdit="1"/>
          </p:cNvSpPr>
          <p:nvPr>
            <p:ph type="sldImg"/>
          </p:nvPr>
        </p:nvSpPr>
        <p:spPr>
          <a:xfrm>
            <a:off x="1152525" y="692150"/>
            <a:ext cx="4554538" cy="3416300"/>
          </a:xfrm>
          <a:ln/>
        </p:spPr>
      </p:sp>
      <p:sp>
        <p:nvSpPr>
          <p:cNvPr id="686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6B47E4D-0D4A-E04C-A9B7-4CD0045A638C}" type="slidenum">
              <a:rPr lang="en-GB"/>
              <a:pPr/>
              <a:t>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5666B14-5B4E-DF45-8456-5BEAC47EB68D}" type="slidenum">
              <a:rPr lang="en-GB"/>
              <a:pPr/>
              <a:t>10</a:t>
            </a:fld>
            <a:endParaRPr lang="en-GB"/>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F63A999-81D0-024C-A987-3E7FD40DA675}" type="slidenum">
              <a:rPr lang="en-GB"/>
              <a:pPr/>
              <a:t>11</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a:t>View from the reader’s point of view - the abstract tells you whether or not it is worth you reading an article</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0235372-25AD-354E-9694-59F90ACCE472}" type="slidenum">
              <a:rPr lang="en-GB"/>
              <a:pPr/>
              <a:t>12</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8249E84-B379-DB4D-8054-D2D05E4DE4E7}" type="slidenum">
              <a:rPr lang="en-GB"/>
              <a:pPr/>
              <a:t>13</a:t>
            </a:fld>
            <a:endParaRPr lang="en-GB"/>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pic>
        <p:nvPicPr>
          <p:cNvPr id="4" name="Picture 1038"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1863" y="381000"/>
            <a:ext cx="2771775" cy="1103313"/>
          </a:xfrm>
          <a:prstGeom prst="rect">
            <a:avLst/>
          </a:prstGeom>
          <a:noFill/>
          <a:ln w="9525">
            <a:noFill/>
            <a:miter lim="800000"/>
            <a:headEnd/>
            <a:tailEnd/>
          </a:ln>
        </p:spPr>
      </p:pic>
      <p:sp>
        <p:nvSpPr>
          <p:cNvPr id="10242" name="Rectangle 1026"/>
          <p:cNvSpPr>
            <a:spLocks noGrp="1" noChangeArrowheads="1"/>
          </p:cNvSpPr>
          <p:nvPr>
            <p:ph type="ctrTitle"/>
          </p:nvPr>
        </p:nvSpPr>
        <p:spPr>
          <a:xfrm>
            <a:off x="228600" y="1700213"/>
            <a:ext cx="8686800" cy="2160587"/>
          </a:xfrm>
        </p:spPr>
        <p:txBody>
          <a:bodyPr lIns="91440"/>
          <a:lstStyle>
            <a:lvl1pPr>
              <a:defRPr sz="48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228600" y="3933825"/>
            <a:ext cx="8686800" cy="1752600"/>
          </a:xfrm>
        </p:spPr>
        <p:txBody>
          <a:bodyPr lIns="91440"/>
          <a:lstStyle>
            <a:lvl1pPr marL="0" indent="0">
              <a:buFontTx/>
              <a:buNone/>
              <a:defRPr sz="2400">
                <a:solidFill>
                  <a:schemeClr val="accent1"/>
                </a:solidFill>
              </a:defRPr>
            </a:lvl1pPr>
          </a:lstStyle>
          <a:p>
            <a:r>
              <a:rPr lang="en-GB" smtClean="0"/>
              <a:t>Click to edit Master subtitle style</a:t>
            </a:r>
            <a:endParaRPr lang="en-GB" dirty="0"/>
          </a:p>
        </p:txBody>
      </p:sp>
      <p:sp>
        <p:nvSpPr>
          <p:cNvPr id="5" name="Rectangle 1030"/>
          <p:cNvSpPr>
            <a:spLocks noGrp="1" noChangeArrowheads="1"/>
          </p:cNvSpPr>
          <p:nvPr>
            <p:ph type="sldNum" sz="quarter" idx="10"/>
          </p:nvPr>
        </p:nvSpPr>
        <p:spPr>
          <a:xfrm>
            <a:off x="6781800" y="6324600"/>
            <a:ext cx="2133600" cy="304800"/>
          </a:xfrm>
        </p:spPr>
        <p:txBody>
          <a:bodyPr rIns="91440"/>
          <a:lstStyle>
            <a:lvl1pPr>
              <a:defRPr>
                <a:solidFill>
                  <a:schemeClr val="bg1"/>
                </a:solidFill>
                <a:latin typeface="Georgia"/>
                <a:cs typeface="Georgia"/>
              </a:defRPr>
            </a:lvl1pPr>
          </a:lstStyle>
          <a:p>
            <a:fld id="{03AC6681-E0FD-2C4C-B392-04A572FD2A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C4D5B45-448B-3341-A05A-AD3164AB99AF}" type="datetime1">
              <a:rPr lang="en-GB" smtClean="0"/>
              <a:t>10/02/2013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665E69C-4337-904A-A470-9075A009664B}" type="slidenum">
              <a:rPr lang="en-GB" smtClean="0"/>
              <a:pPr/>
              <a:t>‹#›</a:t>
            </a:fld>
            <a:endParaRPr lang="en-GB"/>
          </a:p>
        </p:txBody>
      </p:sp>
      <p:sp>
        <p:nvSpPr>
          <p:cNvPr id="7"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15888"/>
            <a:ext cx="2178050" cy="53403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7950" y="115888"/>
            <a:ext cx="6381750" cy="53403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A2B3685-4557-4B4F-8876-750E4F157086}" type="datetime1">
              <a:rPr lang="en-GB" smtClean="0"/>
              <a:t>10/02/2013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AFADE98-4410-B34F-971B-63BD066ADED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341438"/>
            <a:ext cx="8382000" cy="4830762"/>
          </a:xfrm>
        </p:spPr>
        <p:txBody>
          <a:bodyPr/>
          <a:lstStyle/>
          <a:p>
            <a:pPr lvl="0"/>
            <a:r>
              <a:rPr lang="en-GB" noProof="0" smtClean="0"/>
              <a:t>Click icon to add table</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fld id="{DC1DDB57-6835-5943-B1CF-3013F06C5733}" type="datetime1">
              <a:rPr lang="en-GB" smtClean="0"/>
              <a:t>10/02/2013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826B12-EBB1-FB4C-80EF-0D3956BDE580}" type="slidenum">
              <a:rPr lang="en-GB" smtClean="0"/>
              <a:pPr/>
              <a:t>‹#›</a:t>
            </a:fld>
            <a:endParaRPr lang="en-GB"/>
          </a:p>
        </p:txBody>
      </p:sp>
      <p:sp>
        <p:nvSpPr>
          <p:cNvPr id="7"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pic>
        <p:nvPicPr>
          <p:cNvPr id="8" name="Picture 11"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48462" y="260350"/>
            <a:ext cx="2166938" cy="8636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982A36D-9D49-9441-8B25-626549B199E3}" type="slidenum">
              <a:rPr lang="en-GB"/>
              <a:pPr/>
              <a:t>‹#›</a:t>
            </a:fld>
            <a:endParaRPr lang="en-GB"/>
          </a:p>
        </p:txBody>
      </p:sp>
    </p:spTree>
    <p:extLst>
      <p:ext uri="{BB962C8B-B14F-4D97-AF65-F5344CB8AC3E}">
        <p14:creationId xmlns:p14="http://schemas.microsoft.com/office/powerpoint/2010/main" val="171739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70000">
              <a:buFont typeface="Arial"/>
              <a:buChar char="•"/>
              <a:defRPr/>
            </a:lvl1pPr>
            <a:lvl2pPr marL="540000" indent="-270000">
              <a:buFont typeface="Arial"/>
              <a:buChar char="•"/>
              <a:defRPr sz="2000"/>
            </a:lvl2pPr>
            <a:lvl3pPr marL="810000" indent="-270000">
              <a:buFont typeface="Arial"/>
              <a:buChar char="•"/>
              <a:defRPr sz="2000"/>
            </a:lvl3pPr>
            <a:lvl4pPr marL="1080000" indent="-270000">
              <a:buFont typeface="Arial"/>
              <a:buChar char="•"/>
              <a:defRPr sz="2000"/>
            </a:lvl4pPr>
            <a:lvl5pPr marL="1350000" indent="-270000">
              <a:buFont typeface="Arial"/>
              <a:buChar cha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9EFE657-BCCC-1049-A767-C1E0FBDE2878}" type="datetime1">
              <a:rPr lang="en-GB" smtClean="0"/>
              <a:t>10/02/2013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EE6265B-457B-6D41-8E9A-97158C80387D}" type="slidenum">
              <a:rPr lang="en-GB" smtClean="0"/>
              <a:pPr/>
              <a:t>‹#›</a:t>
            </a:fld>
            <a:endParaRPr lang="en-GB"/>
          </a:p>
        </p:txBody>
      </p:sp>
      <p:pic>
        <p:nvPicPr>
          <p:cNvPr id="7" name="Picture 11"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48462" y="260350"/>
            <a:ext cx="2166938" cy="863600"/>
          </a:xfrm>
          <a:prstGeom prst="rect">
            <a:avLst/>
          </a:prstGeom>
          <a:noFill/>
          <a:ln w="9525">
            <a:noFill/>
            <a:miter lim="800000"/>
            <a:headEnd/>
            <a:tailEnd/>
          </a:ln>
        </p:spPr>
      </p:pic>
      <p:sp>
        <p:nvSpPr>
          <p:cNvPr id="9"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8686799" cy="1362075"/>
          </a:xfrm>
        </p:spPr>
        <p:txBody>
          <a:bodyPr/>
          <a:lstStyle>
            <a:lvl1pPr algn="l">
              <a:defRPr sz="4800" b="0" i="0" cap="none">
                <a:solidFill>
                  <a:schemeClr val="bg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228600" y="2906713"/>
            <a:ext cx="8686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fld id="{DC769DB9-1696-E449-AF3C-B6FB2D22728E}" type="datetime1">
              <a:rPr lang="en-GB" smtClean="0"/>
              <a:t>10/02/2013</a:t>
            </a:fld>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12AC92F3-E6D2-7F48-A1DD-C2E3BC0C8873}" type="slidenum">
              <a:rPr lang="en-GB" smtClean="0"/>
              <a:pPr/>
              <a:t>‹#›</a:t>
            </a:fld>
            <a:endParaRPr lang="en-GB"/>
          </a:p>
        </p:txBody>
      </p:sp>
      <p:pic>
        <p:nvPicPr>
          <p:cNvPr id="7" name="Picture 1038"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1863" y="381000"/>
            <a:ext cx="2771775" cy="110331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41438"/>
            <a:ext cx="4038600" cy="48307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341438"/>
            <a:ext cx="4038600" cy="48307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F741E346-4B85-474A-8486-211087A1E78B}" type="datetime1">
              <a:rPr lang="en-GB" smtClean="0"/>
              <a:t>10/02/2013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F8D798A-AC59-C849-BB01-23647C874DA5}" type="slidenum">
              <a:rPr lang="en-GB" smtClean="0"/>
              <a:pPr/>
              <a:t>‹#›</a:t>
            </a:fld>
            <a:endParaRPr lang="en-GB"/>
          </a:p>
        </p:txBody>
      </p:sp>
      <p:pic>
        <p:nvPicPr>
          <p:cNvPr id="9" name="Picture 11"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48462" y="260350"/>
            <a:ext cx="2166938" cy="863600"/>
          </a:xfrm>
          <a:prstGeom prst="rect">
            <a:avLst/>
          </a:prstGeom>
          <a:noFill/>
          <a:ln w="9525">
            <a:noFill/>
            <a:miter lim="800000"/>
            <a:headEnd/>
            <a:tailEnd/>
          </a:ln>
        </p:spPr>
      </p:pic>
      <p:sp>
        <p:nvSpPr>
          <p:cNvPr id="10"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8"/>
            <a:ext cx="4038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81000" y="1981201"/>
            <a:ext cx="4038600" cy="4191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341438"/>
            <a:ext cx="4038601"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1981201"/>
            <a:ext cx="4038601" cy="4191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D5CA9984-8B05-DA44-B0BE-F96EC8C0C0FB}" type="datetime1">
              <a:rPr lang="en-GB" smtClean="0"/>
              <a:t>10/02/2013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4EBF52A-78EA-114E-A45E-5E524F471406}" type="slidenum">
              <a:rPr lang="en-GB" smtClean="0"/>
              <a:pPr/>
              <a:t>‹#›</a:t>
            </a:fld>
            <a:endParaRPr lang="en-GB"/>
          </a:p>
        </p:txBody>
      </p:sp>
      <p:pic>
        <p:nvPicPr>
          <p:cNvPr id="10" name="Picture 11"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48462" y="260350"/>
            <a:ext cx="2166938" cy="863600"/>
          </a:xfrm>
          <a:prstGeom prst="rect">
            <a:avLst/>
          </a:prstGeom>
          <a:noFill/>
          <a:ln w="9525">
            <a:noFill/>
            <a:miter lim="800000"/>
            <a:headEnd/>
            <a:tailEnd/>
          </a:ln>
        </p:spPr>
      </p:pic>
      <p:sp>
        <p:nvSpPr>
          <p:cNvPr id="11"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fld id="{E2A37536-0EEF-1D4E-B143-591DEB3A7A62}" type="datetime1">
              <a:rPr lang="en-GB" smtClean="0"/>
              <a:t>10/02/2013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D482DA6-4FD8-9045-92BA-84CB360C5978}" type="slidenum">
              <a:rPr lang="en-GB" smtClean="0"/>
              <a:pPr/>
              <a:t>‹#›</a:t>
            </a:fld>
            <a:endParaRPr lang="en-GB"/>
          </a:p>
        </p:txBody>
      </p:sp>
      <p:pic>
        <p:nvPicPr>
          <p:cNvPr id="7" name="Picture 11" descr="electronic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48462" y="260350"/>
            <a:ext cx="2166938" cy="863600"/>
          </a:xfrm>
          <a:prstGeom prst="rect">
            <a:avLst/>
          </a:prstGeom>
          <a:noFill/>
          <a:ln w="9525">
            <a:noFill/>
            <a:miter lim="800000"/>
            <a:headEnd/>
            <a:tailEnd/>
          </a:ln>
        </p:spPr>
      </p:pic>
      <p:sp>
        <p:nvSpPr>
          <p:cNvPr id="8"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2" name="TextBox 1"/>
          <p:cNvSpPr txBox="1"/>
          <p:nvPr userDrawn="1"/>
        </p:nvSpPr>
        <p:spPr>
          <a:xfrm>
            <a:off x="1691680" y="2276872"/>
            <a:ext cx="2664296" cy="461665"/>
          </a:xfrm>
          <a:prstGeom prst="rect">
            <a:avLst/>
          </a:prstGeom>
          <a:noFill/>
        </p:spPr>
        <p:txBody>
          <a:bodyPr wrap="square" rtlCol="0">
            <a:spAutoFit/>
          </a:bodyPr>
          <a:lstStyle/>
          <a:p>
            <a:r>
              <a:rPr lang="en-GB" dirty="0" err="1" smtClean="0">
                <a:latin typeface="Lucida Sans"/>
              </a:rPr>
              <a:t>ddd</a:t>
            </a:r>
            <a:endParaRPr lang="en-GB" dirty="0">
              <a:latin typeface="Lucida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8456C27-EED7-854A-B4D2-5C3D4539907A}" type="datetime1">
              <a:rPr lang="en-GB" smtClean="0"/>
              <a:t>10/02/2013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8A5A1AB-8509-3645-9B44-EF28816B77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73BD922-DC0E-3D40-9266-2C3C99A042DF}" type="datetime1">
              <a:rPr lang="en-GB" smtClean="0"/>
              <a:t>10/02/2013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8735E62-4ACB-6B44-96CD-9C2F14F45B7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3435EED-DB63-6E4A-A21B-79D2472A294C}" type="datetime1">
              <a:rPr lang="en-GB" smtClean="0"/>
              <a:t>10/02/2013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2A6C15C-5924-0745-B81E-7AFFEDC9368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81000" y="1341438"/>
            <a:ext cx="8382000" cy="48307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81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fld id="{79A958F0-EB84-3D4B-948A-2F66A57C5082}" type="datetime1">
              <a:rPr lang="en-GB" smtClean="0"/>
              <a:t>10/02/2013</a:t>
            </a:fld>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10400" y="6324600"/>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F968C1FC-2C38-3F48-B301-EC4650CE739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270000" indent="-180000" algn="l" rtl="0" eaLnBrk="1" fontAlgn="base" hangingPunct="1">
        <a:spcBef>
          <a:spcPct val="0"/>
        </a:spcBef>
        <a:spcAft>
          <a:spcPts val="300"/>
        </a:spcAft>
        <a:buFont typeface="Arial"/>
        <a:buChar char="•"/>
        <a:defRPr sz="2400">
          <a:solidFill>
            <a:schemeClr val="tx1"/>
          </a:solidFill>
          <a:latin typeface="+mn-lt"/>
          <a:ea typeface="+mn-ea"/>
          <a:cs typeface="+mn-cs"/>
        </a:defRPr>
      </a:lvl1pPr>
      <a:lvl2pPr marL="540000" indent="-180000" algn="l" rtl="0" eaLnBrk="1" fontAlgn="base" hangingPunct="1">
        <a:spcBef>
          <a:spcPct val="0"/>
        </a:spcBef>
        <a:spcAft>
          <a:spcPts val="300"/>
        </a:spcAft>
        <a:buFont typeface="Arial"/>
        <a:buChar char="•"/>
        <a:defRPr sz="2000">
          <a:solidFill>
            <a:schemeClr val="tx1"/>
          </a:solidFill>
          <a:latin typeface="+mn-lt"/>
          <a:ea typeface="+mn-ea"/>
        </a:defRPr>
      </a:lvl2pPr>
      <a:lvl3pPr marL="810000" indent="-180000" algn="l" rtl="0" eaLnBrk="1" fontAlgn="base" hangingPunct="1">
        <a:spcBef>
          <a:spcPct val="0"/>
        </a:spcBef>
        <a:spcAft>
          <a:spcPts val="300"/>
        </a:spcAft>
        <a:buFont typeface="Arial"/>
        <a:buChar char="•"/>
        <a:defRPr sz="2000">
          <a:solidFill>
            <a:schemeClr val="tx1"/>
          </a:solidFill>
          <a:latin typeface="+mn-lt"/>
          <a:ea typeface="+mn-ea"/>
        </a:defRPr>
      </a:lvl3pPr>
      <a:lvl4pPr marL="1080000" indent="-180000" algn="l" rtl="0" eaLnBrk="1" fontAlgn="base" hangingPunct="1">
        <a:spcBef>
          <a:spcPct val="0"/>
        </a:spcBef>
        <a:spcAft>
          <a:spcPts val="300"/>
        </a:spcAft>
        <a:buFont typeface="Arial"/>
        <a:buChar char="•"/>
        <a:defRPr sz="2000">
          <a:solidFill>
            <a:schemeClr val="tx1"/>
          </a:solidFill>
          <a:latin typeface="+mn-lt"/>
          <a:ea typeface="+mn-ea"/>
        </a:defRPr>
      </a:lvl4pPr>
      <a:lvl5pPr marL="1350000" indent="-180000" algn="l" rtl="0" eaLnBrk="1" fontAlgn="base" hangingPunct="1">
        <a:spcBef>
          <a:spcPct val="0"/>
        </a:spcBef>
        <a:spcAft>
          <a:spcPts val="300"/>
        </a:spcAft>
        <a:buFont typeface="Arial"/>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dtl.dcu.ie/wp/1999/odtl-1999-03.html" TargetMode="External"/><Relationship Id="rId4" Type="http://schemas.openxmlformats.org/officeDocument/2006/relationships/hyperlink" Target="http://lorien.ncl.ac.uk/ming/Dept/Tips/writing/writeindex.htm" TargetMode="External"/><Relationship Id="rId5" Type="http://schemas.openxmlformats.org/officeDocument/2006/relationships/hyperlink" Target="http://www.academic-skills.soton.ac.uk/studytips/science_writing.htm" TargetMode="External"/><Relationship Id="rId6" Type="http://schemas.openxmlformats.org/officeDocument/2006/relationships/hyperlink" Target="http://www.academic-skills.soton.ac.uk/toolkit.ht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COMP1205</a:t>
            </a:r>
            <a:r>
              <a:rPr lang="en-US" dirty="0" smtClean="0"/>
              <a:t/>
            </a:r>
            <a:br>
              <a:rPr lang="en-US" dirty="0" smtClean="0"/>
            </a:br>
            <a:r>
              <a:rPr lang="en-US" dirty="0" smtClean="0"/>
              <a:t>Formal Technical Reports, Referencing and Academic Integrity</a:t>
            </a:r>
            <a:endParaRPr lang="en-US" dirty="0"/>
          </a:p>
        </p:txBody>
      </p:sp>
      <p:sp>
        <p:nvSpPr>
          <p:cNvPr id="16387" name="Rectangle 9"/>
          <p:cNvSpPr>
            <a:spLocks noGrp="1" noChangeArrowheads="1"/>
          </p:cNvSpPr>
          <p:nvPr>
            <p:ph type="subTitle" idx="1"/>
          </p:nvPr>
        </p:nvSpPr>
        <p:spPr>
          <a:xfrm>
            <a:off x="179512" y="4725144"/>
            <a:ext cx="8686800" cy="1752600"/>
          </a:xfrm>
        </p:spPr>
        <p:txBody>
          <a:bodyPr/>
          <a:lstStyle/>
          <a:p>
            <a:r>
              <a:rPr lang="en-GB" sz="3600" dirty="0" smtClean="0"/>
              <a:t>Hugh Davis</a:t>
            </a:r>
            <a:r>
              <a:rPr lang="en-GB" sz="3600" dirty="0"/>
              <a:t> </a:t>
            </a:r>
            <a:r>
              <a:rPr lang="en-GB" sz="3600" dirty="0" err="1"/>
              <a:t>hcd@</a:t>
            </a:r>
            <a:r>
              <a:rPr lang="en-GB" sz="3600" dirty="0" err="1" smtClean="0"/>
              <a:t>soton.ac.uk</a:t>
            </a:r>
            <a:endParaRPr lang="en-GB" sz="3600" dirty="0" smtClean="0"/>
          </a:p>
          <a:p>
            <a:r>
              <a:rPr lang="en-GB" sz="3600" dirty="0" smtClean="0"/>
              <a:t>(and Nick </a:t>
            </a:r>
            <a:r>
              <a:rPr lang="en-GB" sz="3600" dirty="0" smtClean="0"/>
              <a:t>Gibbons, Andy </a:t>
            </a:r>
            <a:r>
              <a:rPr lang="en-GB" sz="3600" dirty="0" err="1" smtClean="0"/>
              <a:t>Gravell</a:t>
            </a:r>
            <a:r>
              <a:rPr lang="en-GB" sz="3600" dirty="0" smtClean="0"/>
              <a:t> </a:t>
            </a:r>
          </a:p>
          <a:p>
            <a:r>
              <a:rPr lang="en-GB" sz="3600" dirty="0" smtClean="0"/>
              <a:t>and </a:t>
            </a:r>
            <a:r>
              <a:rPr lang="en-GB" sz="3600" dirty="0" smtClean="0"/>
              <a:t>Su White)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p:txBody>
          <a:bodyPr/>
          <a:lstStyle/>
          <a:p>
            <a:pPr marL="381000" indent="-381000" eaLnBrk="1" hangingPunct="1"/>
            <a:r>
              <a:rPr lang="en-GB" dirty="0"/>
              <a:t>must be stand-alone</a:t>
            </a:r>
          </a:p>
          <a:p>
            <a:pPr marL="381000" indent="-381000" eaLnBrk="1" hangingPunct="1"/>
            <a:r>
              <a:rPr lang="en-GB" dirty="0"/>
              <a:t>must not contain citations</a:t>
            </a:r>
          </a:p>
          <a:p>
            <a:pPr marL="381000" indent="-381000" eaLnBrk="1" hangingPunct="1"/>
            <a:r>
              <a:rPr lang="en-GB" dirty="0"/>
              <a:t>is a concise summary – not a précis.</a:t>
            </a:r>
          </a:p>
          <a:p>
            <a:pPr marL="381000" indent="-381000" eaLnBrk="1" hangingPunct="1"/>
            <a:r>
              <a:rPr lang="en-GB" b="1" dirty="0"/>
              <a:t>IS VERY IMPORTANT</a:t>
            </a:r>
          </a:p>
          <a:p>
            <a:pPr marL="381000" indent="-381000" eaLnBrk="1" hangingPunct="1"/>
            <a:endParaRPr lang="en-GB" b="1" dirty="0"/>
          </a:p>
          <a:p>
            <a:pPr marL="381000" indent="-381000" eaLnBrk="1" hangingPunct="1"/>
            <a:r>
              <a:rPr lang="en-GB" dirty="0"/>
              <a:t>Generally an abstract should be four or five sentences.</a:t>
            </a:r>
          </a:p>
          <a:p>
            <a:pPr marL="762000" lvl="1" indent="-304800" eaLnBrk="1" hangingPunct="1">
              <a:buFont typeface="Arial" charset="0"/>
              <a:buAutoNum type="arabicPeriod"/>
            </a:pPr>
            <a:r>
              <a:rPr lang="en-GB" dirty="0"/>
              <a:t>What is the problem, and why is it a problem?</a:t>
            </a:r>
          </a:p>
          <a:p>
            <a:pPr marL="762000" lvl="1" indent="-304800" eaLnBrk="1" hangingPunct="1">
              <a:buFont typeface="Arial" charset="0"/>
              <a:buAutoNum type="arabicPeriod"/>
            </a:pPr>
            <a:r>
              <a:rPr lang="en-GB" dirty="0"/>
              <a:t>What is your suggested solution?</a:t>
            </a:r>
          </a:p>
          <a:p>
            <a:pPr marL="762000" lvl="1" indent="-304800" eaLnBrk="1" hangingPunct="1">
              <a:buFont typeface="Arial" charset="0"/>
              <a:buAutoNum type="arabicPeriod"/>
            </a:pPr>
            <a:r>
              <a:rPr lang="en-GB" dirty="0"/>
              <a:t>What results did you get?</a:t>
            </a:r>
          </a:p>
          <a:p>
            <a:pPr marL="762000" lvl="1" indent="-304800" eaLnBrk="1" hangingPunct="1">
              <a:buFont typeface="Arial" charset="0"/>
              <a:buAutoNum type="arabicPeriod"/>
            </a:pPr>
            <a:r>
              <a:rPr lang="en-GB" dirty="0"/>
              <a:t>Why is that useful?</a:t>
            </a:r>
          </a:p>
          <a:p>
            <a:pPr marL="762000" lvl="1" indent="-304800" eaLnBrk="1" hangingPunct="1">
              <a:buFont typeface="Wingdings" charset="2"/>
              <a:buNone/>
            </a:pPr>
            <a:endParaRPr lang="en-GB" dirty="0"/>
          </a:p>
          <a:p>
            <a:pPr marL="381000" indent="-381000" eaLnBrk="1" hangingPunct="1"/>
            <a:r>
              <a:rPr lang="en-GB" dirty="0"/>
              <a:t>It’s a good idea to write the abstract before you begin</a:t>
            </a:r>
            <a:r>
              <a:rPr lang="en-GB" dirty="0" smtClean="0"/>
              <a:t> </a:t>
            </a:r>
            <a:br>
              <a:rPr lang="en-GB" dirty="0" smtClean="0"/>
            </a:br>
            <a:r>
              <a:rPr lang="en-GB" dirty="0" smtClean="0"/>
              <a:t>(</a:t>
            </a:r>
            <a:r>
              <a:rPr lang="en-GB" dirty="0"/>
              <a:t>even if you re-write it after you finish)</a:t>
            </a:r>
          </a:p>
        </p:txBody>
      </p:sp>
      <p:sp>
        <p:nvSpPr>
          <p:cNvPr id="34819" name="Rectangle 2"/>
          <p:cNvSpPr>
            <a:spLocks noGrp="1" noChangeArrowheads="1"/>
          </p:cNvSpPr>
          <p:nvPr>
            <p:ph type="title"/>
          </p:nvPr>
        </p:nvSpPr>
        <p:spPr/>
        <p:txBody>
          <a:bodyPr/>
          <a:lstStyle/>
          <a:p>
            <a:pPr indent="0" eaLnBrk="1" hangingPunct="1"/>
            <a:r>
              <a:rPr lang="en-GB"/>
              <a:t>The Abstract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p:txBody>
          <a:bodyPr/>
          <a:lstStyle/>
          <a:p>
            <a:pPr eaLnBrk="1" hangingPunct="1"/>
            <a:endParaRPr lang="en-US"/>
          </a:p>
        </p:txBody>
      </p:sp>
      <p:sp>
        <p:nvSpPr>
          <p:cNvPr id="36867" name="Rectangle 2"/>
          <p:cNvSpPr>
            <a:spLocks noGrp="1" noChangeArrowheads="1"/>
          </p:cNvSpPr>
          <p:nvPr>
            <p:ph type="title"/>
          </p:nvPr>
        </p:nvSpPr>
        <p:spPr/>
        <p:txBody>
          <a:bodyPr/>
          <a:lstStyle/>
          <a:p>
            <a:pPr indent="0" eaLnBrk="1" hangingPunct="1"/>
            <a:endParaRPr lang="en-US"/>
          </a:p>
        </p:txBody>
      </p:sp>
      <p:pic>
        <p:nvPicPr>
          <p:cNvPr id="36869" name="Picture 4" descr="INFO1010-1"/>
          <p:cNvPicPr>
            <a:picLocks noChangeAspect="1" noChangeArrowheads="1"/>
          </p:cNvPicPr>
          <p:nvPr/>
        </p:nvPicPr>
        <p:blipFill>
          <a:blip r:embed="rId3"/>
          <a:srcRect/>
          <a:stretch>
            <a:fillRect/>
          </a:stretch>
        </p:blipFill>
        <p:spPr bwMode="auto">
          <a:xfrm>
            <a:off x="0" y="-533400"/>
            <a:ext cx="9144000" cy="75834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p:txBody>
          <a:bodyPr/>
          <a:lstStyle/>
          <a:p>
            <a:pPr marL="260350" indent="-260350">
              <a:buNone/>
            </a:pPr>
            <a:r>
              <a:rPr lang="en-GB" dirty="0" smtClean="0"/>
              <a:t>“	Tea </a:t>
            </a:r>
            <a:r>
              <a:rPr lang="en-GB" dirty="0"/>
              <a:t>drinkers report major differences in their </a:t>
            </a:r>
            <a:r>
              <a:rPr lang="en-GB" dirty="0" smtClean="0"/>
              <a:t>satisfaction with </a:t>
            </a:r>
            <a:r>
              <a:rPr lang="en-GB" dirty="0"/>
              <a:t>cups of tea, even when they have been made from the same tea leaves. One possible cause of this variability is the temperature of the water at the time it is poured over the tea leaves. This report describes an experiment in which one hundred tea drinkers were asked their views on teas made with water at different temperatures. The results demonstrate a significant preference for tea made with boiling water. The perceived quality of tea, particularly in the USA, would be much enhanced if caterers observed this convention</a:t>
            </a:r>
            <a:r>
              <a:rPr lang="en-GB" dirty="0" smtClean="0"/>
              <a:t>. ”</a:t>
            </a:r>
          </a:p>
          <a:p>
            <a:pPr eaLnBrk="1" hangingPunct="1"/>
            <a:endParaRPr lang="en-GB" dirty="0"/>
          </a:p>
          <a:p>
            <a:pPr eaLnBrk="1" hangingPunct="1">
              <a:buNone/>
            </a:pPr>
            <a:r>
              <a:rPr lang="en-GB" dirty="0"/>
              <a:t>(5 sentences, 97 words)</a:t>
            </a:r>
          </a:p>
        </p:txBody>
      </p:sp>
      <p:sp>
        <p:nvSpPr>
          <p:cNvPr id="38915" name="Rectangle 2"/>
          <p:cNvSpPr>
            <a:spLocks noGrp="1" noChangeArrowheads="1"/>
          </p:cNvSpPr>
          <p:nvPr>
            <p:ph type="title"/>
          </p:nvPr>
        </p:nvSpPr>
        <p:spPr/>
        <p:txBody>
          <a:bodyPr/>
          <a:lstStyle/>
          <a:p>
            <a:pPr indent="0" eaLnBrk="1" hangingPunct="1"/>
            <a:r>
              <a:rPr lang="en-GB"/>
              <a:t>Experimental Report Abstract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p:txBody>
          <a:bodyPr/>
          <a:lstStyle/>
          <a:p>
            <a:pPr eaLnBrk="1" hangingPunct="1">
              <a:lnSpc>
                <a:spcPct val="90000"/>
              </a:lnSpc>
            </a:pPr>
            <a:r>
              <a:rPr lang="en-GB" dirty="0"/>
              <a:t>You’ve been asked to write a report on </a:t>
            </a:r>
            <a:r>
              <a:rPr lang="en-GB" dirty="0" err="1"/>
              <a:t>Folksonomies</a:t>
            </a:r>
            <a:r>
              <a:rPr lang="en-GB" dirty="0"/>
              <a:t>…</a:t>
            </a:r>
          </a:p>
          <a:p>
            <a:pPr eaLnBrk="1" hangingPunct="1">
              <a:lnSpc>
                <a:spcPct val="90000"/>
              </a:lnSpc>
              <a:buFont typeface="Wingdings" charset="2"/>
              <a:buNone/>
            </a:pPr>
            <a:endParaRPr lang="en-GB" dirty="0" smtClean="0"/>
          </a:p>
          <a:p>
            <a:pPr eaLnBrk="1" hangingPunct="1">
              <a:lnSpc>
                <a:spcPct val="90000"/>
              </a:lnSpc>
              <a:buNone/>
            </a:pPr>
            <a:r>
              <a:rPr lang="en-GB" dirty="0" smtClean="0"/>
              <a:t>“	</a:t>
            </a:r>
            <a:r>
              <a:rPr lang="en-GB" dirty="0" err="1" smtClean="0"/>
              <a:t>Folksonomies</a:t>
            </a:r>
            <a:r>
              <a:rPr lang="en-GB" dirty="0" smtClean="0"/>
              <a:t> </a:t>
            </a:r>
            <a:r>
              <a:rPr lang="en-GB" dirty="0"/>
              <a:t>are internet based collections of user assigned labels, or “tags”, for web resources. There is a debate within the Web Science community as to the importance of social tagging in general, and </a:t>
            </a:r>
            <a:r>
              <a:rPr lang="en-GB" dirty="0" err="1"/>
              <a:t>folksonomies</a:t>
            </a:r>
            <a:r>
              <a:rPr lang="en-GB" dirty="0"/>
              <a:t> in particular. This report surveys a range of current social tagging systems and distinguishes between true </a:t>
            </a:r>
            <a:r>
              <a:rPr lang="en-GB" dirty="0" err="1"/>
              <a:t>folksonomy</a:t>
            </a:r>
            <a:r>
              <a:rPr lang="en-GB" dirty="0"/>
              <a:t> systems such as </a:t>
            </a:r>
            <a:r>
              <a:rPr lang="en-GB" dirty="0" err="1"/>
              <a:t>Del.icio.us</a:t>
            </a:r>
            <a:r>
              <a:rPr lang="en-GB" dirty="0"/>
              <a:t>, which attempt to enhance the classification of resources, and simple tagging systems such as </a:t>
            </a:r>
            <a:r>
              <a:rPr lang="en-GB" dirty="0" err="1"/>
              <a:t>Flickr</a:t>
            </a:r>
            <a:r>
              <a:rPr lang="en-GB" dirty="0"/>
              <a:t>, which merely improve description. The report concludes by describing some research work in progress to extract semantic metadata from </a:t>
            </a:r>
            <a:r>
              <a:rPr lang="en-GB" dirty="0" err="1"/>
              <a:t>folksonomies</a:t>
            </a:r>
            <a:r>
              <a:rPr lang="en-GB" dirty="0"/>
              <a:t> in order to improve search engine performance</a:t>
            </a:r>
            <a:r>
              <a:rPr lang="en-GB" dirty="0" smtClean="0"/>
              <a:t>. ”</a:t>
            </a:r>
          </a:p>
          <a:p>
            <a:pPr eaLnBrk="1" hangingPunct="1">
              <a:lnSpc>
                <a:spcPct val="90000"/>
              </a:lnSpc>
              <a:buFont typeface="Wingdings" charset="2"/>
              <a:buNone/>
            </a:pPr>
            <a:endParaRPr lang="en-GB" dirty="0"/>
          </a:p>
          <a:p>
            <a:pPr eaLnBrk="1" hangingPunct="1">
              <a:lnSpc>
                <a:spcPct val="90000"/>
              </a:lnSpc>
              <a:buNone/>
            </a:pPr>
            <a:r>
              <a:rPr lang="en-GB" dirty="0"/>
              <a:t>(4 sentences. 97 words)</a:t>
            </a:r>
          </a:p>
        </p:txBody>
      </p:sp>
      <p:sp>
        <p:nvSpPr>
          <p:cNvPr id="40963" name="Rectangle 2"/>
          <p:cNvSpPr>
            <a:spLocks noGrp="1" noChangeArrowheads="1"/>
          </p:cNvSpPr>
          <p:nvPr>
            <p:ph type="title"/>
          </p:nvPr>
        </p:nvSpPr>
        <p:spPr/>
        <p:txBody>
          <a:bodyPr/>
          <a:lstStyle/>
          <a:p>
            <a:pPr indent="0" eaLnBrk="1" hangingPunct="1"/>
            <a:r>
              <a:rPr lang="en-GB" dirty="0" smtClean="0"/>
              <a:t>Review Report Abstract</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buNone/>
            </a:pPr>
            <a:r>
              <a:rPr lang="en-GB" dirty="0" smtClean="0"/>
              <a:t>“	Experts </a:t>
            </a:r>
            <a:r>
              <a:rPr lang="en-GB" dirty="0"/>
              <a:t>in wine tasting like to keep structured records of their tasting notes and a number of well established PC database applications exist for this purpose. However, increasingly applications tend to be web service based applications and many focus on the benefits of social tagging. This report describes the specification, design and implementation of a web based application to store wine descriptions according to a standard ontology, which allows users to enter their tasting notes as tags. The report concludes by evaluating the new features that are facilitated by this novel implementation</a:t>
            </a:r>
            <a:r>
              <a:rPr lang="en-GB" dirty="0" smtClean="0"/>
              <a:t>. ”</a:t>
            </a:r>
          </a:p>
          <a:p>
            <a:pPr eaLnBrk="1" hangingPunct="1"/>
            <a:endParaRPr lang="en-GB" dirty="0"/>
          </a:p>
          <a:p>
            <a:pPr eaLnBrk="1" hangingPunct="1">
              <a:buNone/>
            </a:pPr>
            <a:r>
              <a:rPr lang="en-GB" dirty="0"/>
              <a:t>(4 sentences. 95 words.)</a:t>
            </a:r>
          </a:p>
          <a:p>
            <a:pPr eaLnBrk="1" hangingPunct="1"/>
            <a:endParaRPr lang="en-GB" dirty="0"/>
          </a:p>
        </p:txBody>
      </p:sp>
      <p:sp>
        <p:nvSpPr>
          <p:cNvPr id="43011" name="Rectangle 2"/>
          <p:cNvSpPr>
            <a:spLocks noGrp="1" noChangeArrowheads="1"/>
          </p:cNvSpPr>
          <p:nvPr>
            <p:ph type="title"/>
          </p:nvPr>
        </p:nvSpPr>
        <p:spPr/>
        <p:txBody>
          <a:bodyPr/>
          <a:lstStyle/>
          <a:p>
            <a:pPr indent="0" eaLnBrk="1" hangingPunct="1"/>
            <a:r>
              <a:rPr lang="en-GB" dirty="0" smtClean="0"/>
              <a:t>Implementation </a:t>
            </a:r>
            <a:r>
              <a:rPr lang="en-GB" dirty="0"/>
              <a:t>Project Abstract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p:txBody>
          <a:bodyPr/>
          <a:lstStyle/>
          <a:p>
            <a:pPr eaLnBrk="1" hangingPunct="1"/>
            <a:r>
              <a:rPr lang="en-GB"/>
              <a:t>Again they should (as a pair) be stand-alone. (Not everyone wants to read the detail)</a:t>
            </a:r>
          </a:p>
          <a:p>
            <a:pPr eaLnBrk="1" hangingPunct="1"/>
            <a:r>
              <a:rPr lang="en-GB"/>
              <a:t>The Introduction should motivate why you have done the work, and demonstrate your awareness of related literature. What are your objectives?</a:t>
            </a:r>
          </a:p>
          <a:p>
            <a:pPr eaLnBrk="1" hangingPunct="1"/>
            <a:r>
              <a:rPr lang="en-GB"/>
              <a:t>The conclusion should:</a:t>
            </a:r>
          </a:p>
          <a:p>
            <a:pPr lvl="1" eaLnBrk="1" hangingPunct="1"/>
            <a:r>
              <a:rPr lang="en-GB"/>
              <a:t>Make it clear what the “take away message is”. </a:t>
            </a:r>
          </a:p>
          <a:p>
            <a:pPr lvl="1" eaLnBrk="1" hangingPunct="1"/>
            <a:r>
              <a:rPr lang="en-GB"/>
              <a:t>Demonstrate analysis and synthesis that you have undertaken</a:t>
            </a:r>
          </a:p>
          <a:p>
            <a:pPr lvl="1" eaLnBrk="1" hangingPunct="1"/>
            <a:r>
              <a:rPr lang="en-GB"/>
              <a:t>Explain any limitations in your work</a:t>
            </a:r>
          </a:p>
          <a:p>
            <a:pPr lvl="1" eaLnBrk="1" hangingPunct="1"/>
            <a:r>
              <a:rPr lang="en-GB"/>
              <a:t>Detail future work to be undertaken</a:t>
            </a:r>
          </a:p>
          <a:p>
            <a:pPr lvl="1" eaLnBrk="1" hangingPunct="1"/>
            <a:endParaRPr lang="en-GB"/>
          </a:p>
          <a:p>
            <a:pPr eaLnBrk="1" hangingPunct="1"/>
            <a:r>
              <a:rPr lang="en-GB"/>
              <a:t>On analysis and synthesis.</a:t>
            </a:r>
          </a:p>
          <a:p>
            <a:pPr lvl="1" eaLnBrk="1" hangingPunct="1">
              <a:buFont typeface="Wingdings" charset="2"/>
              <a:buNone/>
            </a:pPr>
            <a:r>
              <a:rPr lang="en-GB"/>
              <a:t>	There is no room for “I think..”,  “I believe”. Technical reports should take an objective and scientific standpoint.  </a:t>
            </a:r>
          </a:p>
        </p:txBody>
      </p:sp>
      <p:sp>
        <p:nvSpPr>
          <p:cNvPr id="45059" name="Rectangle 2"/>
          <p:cNvSpPr>
            <a:spLocks noGrp="1" noChangeArrowheads="1"/>
          </p:cNvSpPr>
          <p:nvPr>
            <p:ph type="title"/>
          </p:nvPr>
        </p:nvSpPr>
        <p:spPr/>
        <p:txBody>
          <a:bodyPr/>
          <a:lstStyle/>
          <a:p>
            <a:pPr indent="0" eaLnBrk="1" hangingPunct="1"/>
            <a:r>
              <a:rPr lang="en-GB"/>
              <a:t>Introduction and Conclusion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idx="1"/>
          </p:nvPr>
        </p:nvSpPr>
        <p:spPr/>
        <p:txBody>
          <a:bodyPr/>
          <a:lstStyle/>
          <a:p>
            <a:r>
              <a:rPr lang="en-GB" smtClean="0"/>
              <a:t>Have you followed the formatting instructions, and kept to length limitations.</a:t>
            </a:r>
          </a:p>
          <a:p>
            <a:r>
              <a:rPr lang="en-GB" smtClean="0"/>
              <a:t>Does the abstract tell me what you did, why you did it and what I will learn from it?</a:t>
            </a:r>
          </a:p>
          <a:p>
            <a:r>
              <a:rPr lang="en-GB" smtClean="0"/>
              <a:t>Are the Introduction and Conclusion stand-alone, and are there some “take away lessons” in the conclusions?</a:t>
            </a:r>
          </a:p>
          <a:p>
            <a:r>
              <a:rPr lang="en-GB" smtClean="0"/>
              <a:t>Have you adhered to a referencing / citation convention?</a:t>
            </a:r>
          </a:p>
          <a:p>
            <a:r>
              <a:rPr lang="en-GB" smtClean="0"/>
              <a:t>Have you ensured that there are no references without full provenance?</a:t>
            </a:r>
          </a:p>
          <a:p>
            <a:r>
              <a:rPr lang="en-GB" smtClean="0"/>
              <a:t>Does the writing “tell a story” without getting bogged down in unnecessary detail? (Detail -&gt; Appendices)</a:t>
            </a:r>
            <a:endParaRPr lang="en-GB" dirty="0" smtClean="0"/>
          </a:p>
        </p:txBody>
      </p:sp>
      <p:sp>
        <p:nvSpPr>
          <p:cNvPr id="53251" name="Rectangle 2"/>
          <p:cNvSpPr>
            <a:spLocks noGrp="1" noChangeArrowheads="1"/>
          </p:cNvSpPr>
          <p:nvPr>
            <p:ph type="title"/>
          </p:nvPr>
        </p:nvSpPr>
        <p:spPr/>
        <p:txBody>
          <a:bodyPr/>
          <a:lstStyle/>
          <a:p>
            <a:r>
              <a:rPr lang="en-GB" smtClean="0"/>
              <a:t>Checklist before you submit</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Citations and Referencing</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89787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GB" dirty="0" smtClean="0"/>
              <a:t>You need to show the where the information you have used (your ‘sources’) comes from</a:t>
            </a:r>
          </a:p>
          <a:p>
            <a:endParaRPr lang="en-GB" dirty="0"/>
          </a:p>
          <a:p>
            <a:pPr marL="0" indent="0">
              <a:buNone/>
            </a:pPr>
            <a:r>
              <a:rPr lang="en-GB" dirty="0" smtClean="0"/>
              <a:t>..so that a person could find the work you read</a:t>
            </a:r>
          </a:p>
          <a:p>
            <a:endParaRPr lang="en-GB" dirty="0"/>
          </a:p>
          <a:p>
            <a:pPr marL="0" indent="0">
              <a:buNone/>
            </a:pPr>
            <a:r>
              <a:rPr lang="en-GB" dirty="0" smtClean="0"/>
              <a:t>…and so that you are not committing any breach of academic integrity</a:t>
            </a:r>
            <a:endParaRPr lang="en-GB" dirty="0"/>
          </a:p>
        </p:txBody>
      </p:sp>
      <p:sp>
        <p:nvSpPr>
          <p:cNvPr id="4" name="Title 3"/>
          <p:cNvSpPr>
            <a:spLocks noGrp="1"/>
          </p:cNvSpPr>
          <p:nvPr>
            <p:ph type="title"/>
          </p:nvPr>
        </p:nvSpPr>
        <p:spPr/>
        <p:txBody>
          <a:bodyPr/>
          <a:lstStyle/>
          <a:p>
            <a:r>
              <a:rPr lang="en-GB" dirty="0" smtClean="0"/>
              <a:t>The Basic Principle</a:t>
            </a:r>
            <a:endParaRPr lang="en-GB" dirty="0"/>
          </a:p>
        </p:txBody>
      </p:sp>
    </p:spTree>
    <p:extLst>
      <p:ext uri="{BB962C8B-B14F-4D97-AF65-F5344CB8AC3E}">
        <p14:creationId xmlns:p14="http://schemas.microsoft.com/office/powerpoint/2010/main" val="3723851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GB"/>
              <a:t>Citations, References and Bibliography</a:t>
            </a:r>
          </a:p>
        </p:txBody>
      </p:sp>
      <p:sp>
        <p:nvSpPr>
          <p:cNvPr id="251907" name="Rectangle 3"/>
          <p:cNvSpPr>
            <a:spLocks noGrp="1" noChangeArrowheads="1"/>
          </p:cNvSpPr>
          <p:nvPr>
            <p:ph type="body" idx="1"/>
          </p:nvPr>
        </p:nvSpPr>
        <p:spPr/>
        <p:txBody>
          <a:bodyPr/>
          <a:lstStyle/>
          <a:p>
            <a:r>
              <a:rPr lang="en-GB" b="1" i="1" dirty="0"/>
              <a:t>Citations</a:t>
            </a:r>
            <a:r>
              <a:rPr lang="en-GB" dirty="0"/>
              <a:t> </a:t>
            </a:r>
            <a:r>
              <a:rPr lang="en-GB" dirty="0" smtClean="0"/>
              <a:t>are the pointers you put in-line in your work to indicate where what you have just said or just quoted came from </a:t>
            </a:r>
          </a:p>
          <a:p>
            <a:endParaRPr lang="en-GB" dirty="0"/>
          </a:p>
          <a:p>
            <a:r>
              <a:rPr lang="en-GB" b="1" i="1" dirty="0"/>
              <a:t>Reference lists </a:t>
            </a:r>
            <a:r>
              <a:rPr lang="en-GB" dirty="0" smtClean="0"/>
              <a:t>contain the </a:t>
            </a:r>
            <a:r>
              <a:rPr lang="en-GB" b="1" dirty="0" smtClean="0"/>
              <a:t>full details </a:t>
            </a:r>
            <a:r>
              <a:rPr lang="en-GB" dirty="0"/>
              <a:t>all of the works that </a:t>
            </a:r>
            <a:r>
              <a:rPr lang="en-GB" dirty="0" smtClean="0"/>
              <a:t>you</a:t>
            </a:r>
            <a:r>
              <a:rPr lang="en-GB" dirty="0" smtClean="0">
                <a:latin typeface="Arial"/>
              </a:rPr>
              <a:t>’</a:t>
            </a:r>
            <a:r>
              <a:rPr lang="en-GB" dirty="0" smtClean="0"/>
              <a:t>ve </a:t>
            </a:r>
            <a:r>
              <a:rPr lang="en-GB" b="1" dirty="0"/>
              <a:t>cited</a:t>
            </a:r>
            <a:r>
              <a:rPr lang="en-GB" dirty="0"/>
              <a:t> in your article</a:t>
            </a:r>
          </a:p>
          <a:p>
            <a:endParaRPr lang="en-GB" dirty="0"/>
          </a:p>
          <a:p>
            <a:r>
              <a:rPr lang="en-GB" b="1" i="1" dirty="0"/>
              <a:t>Bibliographies</a:t>
            </a:r>
            <a:r>
              <a:rPr lang="en-GB" dirty="0"/>
              <a:t> are reading lists, that provide more background on the area, but which you have not specifically cited</a:t>
            </a:r>
          </a:p>
        </p:txBody>
      </p:sp>
    </p:spTree>
    <p:extLst>
      <p:ext uri="{BB962C8B-B14F-4D97-AF65-F5344CB8AC3E}">
        <p14:creationId xmlns:p14="http://schemas.microsoft.com/office/powerpoint/2010/main" val="3352547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9388" indent="-179388">
              <a:buNone/>
            </a:pPr>
            <a:r>
              <a:rPr lang="en-GB" sz="1600" dirty="0" smtClean="0"/>
              <a:t>“	Last week I read something in the Guardian that said that tea was nothing like as popular a drink as it used to be. Apparently the general public think that is not particularly satisfying, and show an increasing preference for coffee. Certainly it looks that way in my office, although maybe coke is more hip. But it occurs to me that there could be a number of reasons, other than change in taste, for this decrease in popularity. Perhaps the quality of the tea has changed? Or perhaps people have forgotten how to make tea properly? </a:t>
            </a:r>
          </a:p>
          <a:p>
            <a:pPr marL="179388" indent="-179388"/>
            <a:endParaRPr lang="en-GB" sz="1600" dirty="0" smtClean="0"/>
          </a:p>
          <a:p>
            <a:pPr marL="179388" indent="-179388">
              <a:buNone/>
            </a:pPr>
            <a:r>
              <a:rPr lang="en-GB" sz="1600" dirty="0" smtClean="0"/>
              <a:t>	Certainly one of the things that bugs me is the American custom, when you order a tea, of bringing you a cup of hot (but certainly no longer boiling) water, and a selection of tea bags; the Americans are so obsessed by choice that they have forgotten taste. So I decided to conduct a survey. I made two cups of tea for everyone in the office – one from a big pot of tea, and for the other I put hot water into the tea cups, and tea bags on the saucer. Three quarters of the people expressed a firm preference for the tea from the pot, and no-one preferred the tea bag in the cup. </a:t>
            </a:r>
          </a:p>
          <a:p>
            <a:pPr marL="179388" indent="-179388"/>
            <a:endParaRPr lang="en-GB" sz="1600" dirty="0" smtClean="0"/>
          </a:p>
          <a:p>
            <a:pPr marL="179388" indent="-179388">
              <a:buNone/>
            </a:pPr>
            <a:r>
              <a:rPr lang="en-GB" sz="1600" dirty="0" smtClean="0"/>
              <a:t>	This certainly shows that one of the reasons people are going off tea is that it is often badly made. ”</a:t>
            </a:r>
          </a:p>
        </p:txBody>
      </p:sp>
      <p:sp>
        <p:nvSpPr>
          <p:cNvPr id="9" name="TextBox 8"/>
          <p:cNvSpPr txBox="1"/>
          <p:nvPr/>
        </p:nvSpPr>
        <p:spPr>
          <a:xfrm>
            <a:off x="5791200" y="6096000"/>
            <a:ext cx="1858201" cy="461665"/>
          </a:xfrm>
          <a:prstGeom prst="rect">
            <a:avLst/>
          </a:prstGeom>
          <a:noFill/>
        </p:spPr>
        <p:txBody>
          <a:bodyPr wrap="none" rtlCol="0">
            <a:spAutoFit/>
          </a:bodyPr>
          <a:lstStyle/>
          <a:p>
            <a:r>
              <a:rPr lang="en-US" dirty="0" smtClean="0">
                <a:latin typeface="Georgia"/>
                <a:cs typeface="Georgia"/>
              </a:rPr>
              <a:t>What’s this?</a:t>
            </a:r>
            <a:endParaRPr lang="en-US" dirty="0">
              <a:latin typeface="Georgia"/>
              <a:cs typeface="Georgi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Citation and Reference Styles</a:t>
            </a:r>
          </a:p>
        </p:txBody>
      </p:sp>
      <p:sp>
        <p:nvSpPr>
          <p:cNvPr id="295939" name="Rectangle 3"/>
          <p:cNvSpPr>
            <a:spLocks noGrp="1" noChangeArrowheads="1"/>
          </p:cNvSpPr>
          <p:nvPr>
            <p:ph type="body" idx="1"/>
          </p:nvPr>
        </p:nvSpPr>
        <p:spPr/>
        <p:txBody>
          <a:bodyPr/>
          <a:lstStyle/>
          <a:p>
            <a:r>
              <a:rPr lang="en-US" dirty="0"/>
              <a:t>Many different citation styles, often specific to a particular publisher, discipline or community</a:t>
            </a:r>
          </a:p>
          <a:p>
            <a:endParaRPr lang="en-US" dirty="0"/>
          </a:p>
          <a:p>
            <a:r>
              <a:rPr lang="en-US" dirty="0"/>
              <a:t>Computer science tends to use the following styles:</a:t>
            </a:r>
          </a:p>
          <a:p>
            <a:pPr lvl="1"/>
            <a:r>
              <a:rPr lang="en-US" dirty="0" smtClean="0"/>
              <a:t>IEEE /ACM (very little difference)</a:t>
            </a:r>
            <a:endParaRPr lang="en-US" dirty="0"/>
          </a:p>
          <a:p>
            <a:pPr lvl="1"/>
            <a:r>
              <a:rPr lang="en-US" dirty="0"/>
              <a:t>Harvard</a:t>
            </a:r>
          </a:p>
          <a:p>
            <a:pPr lvl="1"/>
            <a:endParaRPr lang="en-US" dirty="0" smtClean="0"/>
          </a:p>
          <a:p>
            <a:pPr marL="270000" lvl="1" indent="0">
              <a:buNone/>
            </a:pPr>
            <a:r>
              <a:rPr lang="en-US" dirty="0" smtClean="0"/>
              <a:t>IEEE /ACM are most often used in printed journals  (where space is in short supply)</a:t>
            </a:r>
          </a:p>
          <a:p>
            <a:pPr marL="270000" lvl="1" indent="0">
              <a:buNone/>
            </a:pPr>
            <a:endParaRPr lang="en-US" dirty="0"/>
          </a:p>
          <a:p>
            <a:pPr marL="270000" lvl="1" indent="0">
              <a:buNone/>
            </a:pPr>
            <a:r>
              <a:rPr lang="en-US" dirty="0" smtClean="0"/>
              <a:t>Harvard is always preferable where space is not an issue </a:t>
            </a:r>
          </a:p>
          <a:p>
            <a:pPr marL="270000" lvl="1" indent="0">
              <a:buNone/>
            </a:pPr>
            <a:r>
              <a:rPr lang="en-US" dirty="0" smtClean="0"/>
              <a:t>(Davis and White, 2013) has more meaning than [23]</a:t>
            </a:r>
            <a:endParaRPr lang="en-US" dirty="0"/>
          </a:p>
        </p:txBody>
      </p:sp>
    </p:spTree>
    <p:extLst>
      <p:ext uri="{BB962C8B-B14F-4D97-AF65-F5344CB8AC3E}">
        <p14:creationId xmlns:p14="http://schemas.microsoft.com/office/powerpoint/2010/main" val="12227316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Building a Reference</a:t>
            </a:r>
          </a:p>
        </p:txBody>
      </p:sp>
      <p:sp>
        <p:nvSpPr>
          <p:cNvPr id="296963" name="Rectangle 3"/>
          <p:cNvSpPr>
            <a:spLocks noGrp="1" noChangeArrowheads="1"/>
          </p:cNvSpPr>
          <p:nvPr>
            <p:ph type="body" idx="1"/>
          </p:nvPr>
        </p:nvSpPr>
        <p:spPr/>
        <p:txBody>
          <a:bodyPr/>
          <a:lstStyle/>
          <a:p>
            <a:pPr>
              <a:lnSpc>
                <a:spcPct val="90000"/>
              </a:lnSpc>
            </a:pPr>
            <a:r>
              <a:rPr lang="en-US"/>
              <a:t>First question: do you have all the necessary information?</a:t>
            </a:r>
          </a:p>
          <a:p>
            <a:pPr lvl="1">
              <a:lnSpc>
                <a:spcPct val="90000"/>
              </a:lnSpc>
            </a:pPr>
            <a:r>
              <a:rPr lang="en-US"/>
              <a:t>Names of authors</a:t>
            </a:r>
          </a:p>
          <a:p>
            <a:pPr lvl="1">
              <a:lnSpc>
                <a:spcPct val="90000"/>
              </a:lnSpc>
            </a:pPr>
            <a:r>
              <a:rPr lang="en-US"/>
              <a:t>Title of work</a:t>
            </a:r>
          </a:p>
          <a:p>
            <a:pPr lvl="1">
              <a:lnSpc>
                <a:spcPct val="90000"/>
              </a:lnSpc>
            </a:pPr>
            <a:r>
              <a:rPr lang="en-US"/>
              <a:t>Title of journal/proceedings (if it’s an article in a larger work)</a:t>
            </a:r>
          </a:p>
          <a:p>
            <a:pPr lvl="1">
              <a:lnSpc>
                <a:spcPct val="90000"/>
              </a:lnSpc>
            </a:pPr>
            <a:r>
              <a:rPr lang="en-US"/>
              <a:t>Volume/issue number (if it’s a journal article)</a:t>
            </a:r>
          </a:p>
          <a:p>
            <a:pPr lvl="1">
              <a:lnSpc>
                <a:spcPct val="90000"/>
              </a:lnSpc>
            </a:pPr>
            <a:r>
              <a:rPr lang="en-US"/>
              <a:t>Page range</a:t>
            </a:r>
          </a:p>
          <a:p>
            <a:pPr lvl="1">
              <a:lnSpc>
                <a:spcPct val="90000"/>
              </a:lnSpc>
            </a:pPr>
            <a:r>
              <a:rPr lang="en-US"/>
              <a:t>Year of publication</a:t>
            </a:r>
          </a:p>
          <a:p>
            <a:pPr lvl="1">
              <a:lnSpc>
                <a:spcPct val="90000"/>
              </a:lnSpc>
            </a:pPr>
            <a:endParaRPr lang="en-US"/>
          </a:p>
          <a:p>
            <a:pPr>
              <a:lnSpc>
                <a:spcPct val="90000"/>
              </a:lnSpc>
            </a:pPr>
            <a:r>
              <a:rPr lang="en-US"/>
              <a:t>Second question: what sort of thing are you referencing?</a:t>
            </a:r>
          </a:p>
          <a:p>
            <a:pPr lvl="1">
              <a:lnSpc>
                <a:spcPct val="90000"/>
              </a:lnSpc>
            </a:pPr>
            <a:r>
              <a:rPr lang="en-US"/>
              <a:t>Different rules for books, journal articles, etc</a:t>
            </a:r>
          </a:p>
          <a:p>
            <a:pPr lvl="1">
              <a:lnSpc>
                <a:spcPct val="90000"/>
              </a:lnSpc>
            </a:pPr>
            <a:endParaRPr lang="en-US"/>
          </a:p>
          <a:p>
            <a:pPr>
              <a:lnSpc>
                <a:spcPct val="90000"/>
              </a:lnSpc>
            </a:pPr>
            <a:r>
              <a:rPr lang="en-US"/>
              <a:t>Third question: what style are you using?</a:t>
            </a:r>
          </a:p>
          <a:p>
            <a:pPr lvl="1">
              <a:lnSpc>
                <a:spcPct val="90000"/>
              </a:lnSpc>
            </a:pPr>
            <a:r>
              <a:rPr lang="en-US"/>
              <a:t>Will often be stipulated by the journal or conference you’re writing a paper for</a:t>
            </a:r>
          </a:p>
          <a:p>
            <a:pPr lvl="1">
              <a:lnSpc>
                <a:spcPct val="90000"/>
              </a:lnSpc>
            </a:pPr>
            <a:r>
              <a:rPr lang="en-US"/>
              <a:t>If not stipulated, pick a commonly understood style - like IEEE or Harvard - and stick with it</a:t>
            </a:r>
          </a:p>
        </p:txBody>
      </p:sp>
    </p:spTree>
    <p:extLst>
      <p:ext uri="{BB962C8B-B14F-4D97-AF65-F5344CB8AC3E}">
        <p14:creationId xmlns:p14="http://schemas.microsoft.com/office/powerpoint/2010/main" val="1464546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382000" cy="4830762"/>
          </a:xfrm>
        </p:spPr>
        <p:txBody>
          <a:bodyPr/>
          <a:lstStyle/>
          <a:p>
            <a:r>
              <a:rPr lang="en-US" dirty="0"/>
              <a:t>In Harvard:</a:t>
            </a:r>
          </a:p>
          <a:p>
            <a:pPr lvl="1"/>
            <a:r>
              <a:rPr lang="en-US" dirty="0"/>
              <a:t>Authors, Year, Title, </a:t>
            </a:r>
            <a:r>
              <a:rPr lang="en-US" dirty="0" smtClean="0"/>
              <a:t>&lt;where it was published&gt;</a:t>
            </a:r>
            <a:endParaRPr lang="en-US" dirty="0"/>
          </a:p>
          <a:p>
            <a:pPr marL="270000" lvl="1" indent="0">
              <a:buNone/>
            </a:pPr>
            <a:r>
              <a:rPr lang="en-US" dirty="0" smtClean="0"/>
              <a:t>E.g.</a:t>
            </a:r>
            <a:endParaRPr lang="en-US" dirty="0"/>
          </a:p>
          <a:p>
            <a:pPr lvl="1"/>
            <a:r>
              <a:rPr lang="en-US" dirty="0" smtClean="0"/>
              <a:t>Gamma</a:t>
            </a:r>
            <a:r>
              <a:rPr lang="en-US" dirty="0"/>
              <a:t>, E., Helm, R., Johnson, R. &amp; </a:t>
            </a:r>
            <a:r>
              <a:rPr lang="en-US" dirty="0" err="1"/>
              <a:t>Vlissides</a:t>
            </a:r>
            <a:r>
              <a:rPr lang="en-US" dirty="0"/>
              <a:t>, J., 1995, </a:t>
            </a:r>
            <a:r>
              <a:rPr lang="en-US" i="1" dirty="0"/>
              <a:t>Design Patterns: Elements of Reusable Object-Oriented Software</a:t>
            </a:r>
            <a:r>
              <a:rPr lang="en-US" dirty="0"/>
              <a:t>, Addison-</a:t>
            </a:r>
            <a:r>
              <a:rPr lang="en-US" dirty="0" smtClean="0"/>
              <a:t>Wesley</a:t>
            </a:r>
            <a:endParaRPr lang="en-US" dirty="0"/>
          </a:p>
          <a:p>
            <a:r>
              <a:rPr lang="en-US" dirty="0"/>
              <a:t>In </a:t>
            </a:r>
            <a:r>
              <a:rPr lang="en-US" dirty="0" smtClean="0"/>
              <a:t>IEEE/ACM:</a:t>
            </a:r>
            <a:endParaRPr lang="en-US" dirty="0"/>
          </a:p>
          <a:p>
            <a:pPr lvl="1"/>
            <a:r>
              <a:rPr lang="en-US" dirty="0"/>
              <a:t>Authors, Title, Publisher, Date</a:t>
            </a:r>
          </a:p>
          <a:p>
            <a:pPr marL="270000" lvl="1" indent="0">
              <a:buNone/>
            </a:pPr>
            <a:r>
              <a:rPr lang="en-US" dirty="0" smtClean="0"/>
              <a:t>E.g.</a:t>
            </a:r>
            <a:endParaRPr lang="en-US" dirty="0"/>
          </a:p>
          <a:p>
            <a:pPr lvl="1"/>
            <a:r>
              <a:rPr lang="en-US" dirty="0" smtClean="0"/>
              <a:t>E</a:t>
            </a:r>
            <a:r>
              <a:rPr lang="en-US" dirty="0"/>
              <a:t>. Gamma, R. Helm, R. Johnson and J. </a:t>
            </a:r>
            <a:r>
              <a:rPr lang="en-US" dirty="0" err="1"/>
              <a:t>Vlissides</a:t>
            </a:r>
            <a:r>
              <a:rPr lang="en-US" dirty="0"/>
              <a:t>, </a:t>
            </a:r>
            <a:r>
              <a:rPr lang="en-US" i="1" dirty="0"/>
              <a:t>Design Patterns: Elements of Reusable Object-Oriented Software, Addison-Wesley</a:t>
            </a:r>
            <a:r>
              <a:rPr lang="en-US" dirty="0"/>
              <a:t>, </a:t>
            </a:r>
            <a:r>
              <a:rPr lang="en-US" dirty="0" smtClean="0"/>
              <a:t>1995</a:t>
            </a:r>
            <a:endParaRPr lang="en-GB" dirty="0" smtClean="0"/>
          </a:p>
          <a:p>
            <a:pPr marL="0" indent="0">
              <a:buNone/>
            </a:pPr>
            <a:r>
              <a:rPr lang="en-GB" dirty="0" smtClean="0"/>
              <a:t>There are different rules for books, contributions to books, journals, web pages etc. Look how other authors do it, imitate and learn. (See hidden slides)</a:t>
            </a:r>
            <a:endParaRPr lang="en-GB" dirty="0"/>
          </a:p>
        </p:txBody>
      </p:sp>
      <p:sp>
        <p:nvSpPr>
          <p:cNvPr id="3" name="Title 2"/>
          <p:cNvSpPr>
            <a:spLocks noGrp="1"/>
          </p:cNvSpPr>
          <p:nvPr>
            <p:ph type="title"/>
          </p:nvPr>
        </p:nvSpPr>
        <p:spPr/>
        <p:txBody>
          <a:bodyPr/>
          <a:lstStyle/>
          <a:p>
            <a:r>
              <a:rPr lang="en-GB" dirty="0" smtClean="0"/>
              <a:t>General shape of references</a:t>
            </a:r>
            <a:endParaRPr lang="en-GB" dirty="0"/>
          </a:p>
        </p:txBody>
      </p:sp>
    </p:spTree>
    <p:extLst>
      <p:ext uri="{BB962C8B-B14F-4D97-AF65-F5344CB8AC3E}">
        <p14:creationId xmlns:p14="http://schemas.microsoft.com/office/powerpoint/2010/main" val="40994166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Referencing a Book</a:t>
            </a:r>
          </a:p>
        </p:txBody>
      </p:sp>
      <p:sp>
        <p:nvSpPr>
          <p:cNvPr id="300035" name="Rectangle 3"/>
          <p:cNvSpPr>
            <a:spLocks noGrp="1" noChangeArrowheads="1"/>
          </p:cNvSpPr>
          <p:nvPr>
            <p:ph type="body" idx="1"/>
          </p:nvPr>
        </p:nvSpPr>
        <p:spPr/>
        <p:txBody>
          <a:bodyPr/>
          <a:lstStyle/>
          <a:p>
            <a:r>
              <a:rPr lang="en-US" dirty="0"/>
              <a:t>In Harvard:</a:t>
            </a:r>
          </a:p>
          <a:p>
            <a:pPr lvl="1"/>
            <a:r>
              <a:rPr lang="en-US" dirty="0"/>
              <a:t>Authors, Year, Title, (Volume, Edition) Publisher, (Pages)</a:t>
            </a:r>
          </a:p>
          <a:p>
            <a:pPr lvl="1"/>
            <a:endParaRPr lang="en-US" dirty="0"/>
          </a:p>
          <a:p>
            <a:pPr lvl="1"/>
            <a:r>
              <a:rPr lang="en-US" dirty="0"/>
              <a:t>Halpern, J.Y., 2003, </a:t>
            </a:r>
            <a:r>
              <a:rPr lang="en-US" i="1" dirty="0"/>
              <a:t>Reasoning about Uncertainty</a:t>
            </a:r>
            <a:r>
              <a:rPr lang="en-US" dirty="0"/>
              <a:t>, MIT Press</a:t>
            </a:r>
          </a:p>
          <a:p>
            <a:pPr lvl="1"/>
            <a:r>
              <a:rPr lang="en-US" dirty="0"/>
              <a:t>Gamma, E., Helm, R., Johnson, R. &amp; </a:t>
            </a:r>
            <a:r>
              <a:rPr lang="en-US" dirty="0" err="1"/>
              <a:t>Vlissides</a:t>
            </a:r>
            <a:r>
              <a:rPr lang="en-US" dirty="0"/>
              <a:t>, J., 1995, </a:t>
            </a:r>
            <a:r>
              <a:rPr lang="en-US" i="1" dirty="0"/>
              <a:t>Design Patterns: Elements of Reusable Object-Oriented Software</a:t>
            </a:r>
            <a:r>
              <a:rPr lang="en-US" dirty="0"/>
              <a:t>, Addison-Wesley</a:t>
            </a:r>
          </a:p>
          <a:p>
            <a:pPr lvl="1"/>
            <a:endParaRPr lang="en-US" dirty="0"/>
          </a:p>
          <a:p>
            <a:r>
              <a:rPr lang="en-US" dirty="0"/>
              <a:t>In IEEE:</a:t>
            </a:r>
          </a:p>
          <a:p>
            <a:pPr lvl="1"/>
            <a:r>
              <a:rPr lang="en-US" dirty="0"/>
              <a:t>Authors, Title, </a:t>
            </a:r>
            <a:r>
              <a:rPr lang="en-US" dirty="0" smtClean="0"/>
              <a:t>&lt;where it came from&gt; Date</a:t>
            </a:r>
            <a:endParaRPr lang="en-US" dirty="0"/>
          </a:p>
          <a:p>
            <a:pPr lvl="1"/>
            <a:endParaRPr lang="en-US" dirty="0"/>
          </a:p>
          <a:p>
            <a:pPr lvl="1"/>
            <a:r>
              <a:rPr lang="en-US" dirty="0"/>
              <a:t>J.Y. Halpern, </a:t>
            </a:r>
            <a:r>
              <a:rPr lang="en-US" i="1" dirty="0"/>
              <a:t>Reasoning about Uncertainty</a:t>
            </a:r>
            <a:r>
              <a:rPr lang="en-US" dirty="0"/>
              <a:t>, MIT Press, 2003</a:t>
            </a:r>
          </a:p>
          <a:p>
            <a:pPr lvl="1"/>
            <a:r>
              <a:rPr lang="en-US" dirty="0"/>
              <a:t>E. Gamma, R. Helm, R. Johnson and J. </a:t>
            </a:r>
            <a:r>
              <a:rPr lang="en-US" dirty="0" err="1"/>
              <a:t>Vlissides</a:t>
            </a:r>
            <a:r>
              <a:rPr lang="en-US" dirty="0"/>
              <a:t>, </a:t>
            </a:r>
            <a:r>
              <a:rPr lang="en-US" i="1" dirty="0"/>
              <a:t>Design Patterns: Elements of Reusable Object-Oriented Software, Addison-Wesley</a:t>
            </a:r>
            <a:r>
              <a:rPr lang="en-US" dirty="0"/>
              <a:t>, 1995</a:t>
            </a:r>
          </a:p>
        </p:txBody>
      </p:sp>
    </p:spTree>
    <p:extLst>
      <p:ext uri="{BB962C8B-B14F-4D97-AF65-F5344CB8AC3E}">
        <p14:creationId xmlns:p14="http://schemas.microsoft.com/office/powerpoint/2010/main" val="2879423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Referencing a Journal Article</a:t>
            </a:r>
          </a:p>
        </p:txBody>
      </p:sp>
      <p:sp>
        <p:nvSpPr>
          <p:cNvPr id="301059" name="Rectangle 3"/>
          <p:cNvSpPr>
            <a:spLocks noGrp="1" noChangeArrowheads="1"/>
          </p:cNvSpPr>
          <p:nvPr>
            <p:ph type="body" idx="1"/>
          </p:nvPr>
        </p:nvSpPr>
        <p:spPr/>
        <p:txBody>
          <a:bodyPr/>
          <a:lstStyle/>
          <a:p>
            <a:r>
              <a:rPr lang="en-US" dirty="0"/>
              <a:t>In Harvard:</a:t>
            </a:r>
          </a:p>
          <a:p>
            <a:pPr lvl="1"/>
            <a:r>
              <a:rPr lang="en-US" dirty="0"/>
              <a:t>Authors, Year, Article Title, Journal Title, Volume, Issue, Pages</a:t>
            </a:r>
          </a:p>
          <a:p>
            <a:pPr lvl="1"/>
            <a:endParaRPr lang="en-US" dirty="0"/>
          </a:p>
          <a:p>
            <a:pPr lvl="1"/>
            <a:r>
              <a:rPr lang="en-US" dirty="0" err="1"/>
              <a:t>Lenat</a:t>
            </a:r>
            <a:r>
              <a:rPr lang="en-US" dirty="0"/>
              <a:t>, D.B., 1995, CYC: A Large-Scale Investment in Knowledge Infrastructure, </a:t>
            </a:r>
            <a:r>
              <a:rPr lang="en-US" i="1" dirty="0"/>
              <a:t>Communications of the ACM</a:t>
            </a:r>
            <a:r>
              <a:rPr lang="en-US" dirty="0"/>
              <a:t>, vol. 38, no. 11, pp. 33-38</a:t>
            </a:r>
          </a:p>
          <a:p>
            <a:endParaRPr lang="en-US" dirty="0"/>
          </a:p>
          <a:p>
            <a:r>
              <a:rPr lang="en-US" dirty="0"/>
              <a:t>In IEEE:</a:t>
            </a:r>
          </a:p>
          <a:p>
            <a:pPr lvl="1"/>
            <a:r>
              <a:rPr lang="en-US" dirty="0"/>
              <a:t>Authors, Article Title, Journal Title, Volume, Issue, Pages, Year</a:t>
            </a:r>
          </a:p>
          <a:p>
            <a:pPr marL="270000" lvl="1" indent="0">
              <a:buNone/>
            </a:pPr>
            <a:endParaRPr lang="en-US" dirty="0"/>
          </a:p>
          <a:p>
            <a:pPr lvl="1"/>
            <a:r>
              <a:rPr lang="en-US" dirty="0"/>
              <a:t>D.B. </a:t>
            </a:r>
            <a:r>
              <a:rPr lang="en-US" dirty="0" err="1"/>
              <a:t>Lenat</a:t>
            </a:r>
            <a:r>
              <a:rPr lang="en-US" dirty="0"/>
              <a:t>, CYC: A Large-Scale Investment in Knowledge Infrastructure, </a:t>
            </a:r>
            <a:r>
              <a:rPr lang="en-US" i="1" dirty="0"/>
              <a:t>Communications of the ACM</a:t>
            </a:r>
            <a:r>
              <a:rPr lang="en-US" dirty="0"/>
              <a:t>, vol. 38, no. 11, pp. 33-38, 1995</a:t>
            </a:r>
          </a:p>
        </p:txBody>
      </p:sp>
    </p:spTree>
    <p:extLst>
      <p:ext uri="{BB962C8B-B14F-4D97-AF65-F5344CB8AC3E}">
        <p14:creationId xmlns:p14="http://schemas.microsoft.com/office/powerpoint/2010/main" val="2455112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Referencing a Conference Article</a:t>
            </a:r>
          </a:p>
        </p:txBody>
      </p:sp>
      <p:sp>
        <p:nvSpPr>
          <p:cNvPr id="302083" name="Rectangle 3"/>
          <p:cNvSpPr>
            <a:spLocks noGrp="1" noChangeArrowheads="1"/>
          </p:cNvSpPr>
          <p:nvPr>
            <p:ph type="body" idx="1"/>
          </p:nvPr>
        </p:nvSpPr>
        <p:spPr/>
        <p:txBody>
          <a:bodyPr/>
          <a:lstStyle/>
          <a:p>
            <a:r>
              <a:rPr lang="en-US"/>
              <a:t>In Harvard:</a:t>
            </a:r>
          </a:p>
          <a:p>
            <a:pPr lvl="1"/>
            <a:r>
              <a:rPr lang="en-US"/>
              <a:t>Authors, Year, Article Title, Conference Title, Location, Pages</a:t>
            </a:r>
          </a:p>
          <a:p>
            <a:pPr lvl="1"/>
            <a:endParaRPr lang="en-US"/>
          </a:p>
          <a:p>
            <a:pPr lvl="1"/>
            <a:r>
              <a:rPr lang="en-US"/>
              <a:t>Carr, L., De Roure, D., Hall, W. &amp; Hill, G., 1995, “The Distributed Link Service: A Tool for Publishers, Authors and Readers”, In </a:t>
            </a:r>
            <a:r>
              <a:rPr lang="en-US" i="1"/>
              <a:t>Proceedings of the Fourth International World Wide Web Conference</a:t>
            </a:r>
            <a:r>
              <a:rPr lang="en-US"/>
              <a:t>, Boston, Massachusetts, pp. 647-656</a:t>
            </a:r>
          </a:p>
          <a:p>
            <a:endParaRPr lang="en-US"/>
          </a:p>
          <a:p>
            <a:r>
              <a:rPr lang="en-US"/>
              <a:t>In IEEE:</a:t>
            </a:r>
          </a:p>
          <a:p>
            <a:pPr lvl="1"/>
            <a:r>
              <a:rPr lang="en-US"/>
              <a:t>Authors, Article Title, Conference Title, Pages, Year</a:t>
            </a:r>
          </a:p>
          <a:p>
            <a:pPr lvl="1"/>
            <a:endParaRPr lang="en-US"/>
          </a:p>
          <a:p>
            <a:pPr lvl="1"/>
            <a:r>
              <a:rPr lang="en-US"/>
              <a:t>L. Carr, D. De Roure, W. Hall and G. Hill. “The Distributed Link Service: A Tool for Publishers, Authors and Readers”, In </a:t>
            </a:r>
            <a:r>
              <a:rPr lang="en-US" i="1"/>
              <a:t>Proceedings of the Fourth International World Wide Web Conference</a:t>
            </a:r>
            <a:r>
              <a:rPr lang="en-US"/>
              <a:t>, Boston, Massachusetts, pp. 647-656, 1995</a:t>
            </a:r>
          </a:p>
        </p:txBody>
      </p:sp>
    </p:spTree>
    <p:extLst>
      <p:ext uri="{BB962C8B-B14F-4D97-AF65-F5344CB8AC3E}">
        <p14:creationId xmlns:p14="http://schemas.microsoft.com/office/powerpoint/2010/main" val="179444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smtClean="0"/>
              <a:t>In-text citation (Harvard)</a:t>
            </a:r>
            <a:endParaRPr lang="en-US"/>
          </a:p>
        </p:txBody>
      </p:sp>
      <p:sp>
        <p:nvSpPr>
          <p:cNvPr id="297987" name="Rectangle 3"/>
          <p:cNvSpPr>
            <a:spLocks noGrp="1" noChangeArrowheads="1"/>
          </p:cNvSpPr>
          <p:nvPr>
            <p:ph type="body" idx="1"/>
          </p:nvPr>
        </p:nvSpPr>
        <p:spPr/>
        <p:txBody>
          <a:bodyPr/>
          <a:lstStyle/>
          <a:p>
            <a:r>
              <a:rPr lang="en-US" sz="1800" smtClean="0"/>
              <a:t>Harvard allows two types of citation:</a:t>
            </a:r>
          </a:p>
          <a:p>
            <a:pPr>
              <a:buFont typeface="Wingdings" charset="0"/>
              <a:buNone/>
            </a:pPr>
            <a:endParaRPr lang="en-US" sz="1800" smtClean="0"/>
          </a:p>
          <a:p>
            <a:pPr>
              <a:buFont typeface="Wingdings" charset="0"/>
              <a:buNone/>
            </a:pPr>
            <a:r>
              <a:rPr lang="en-US" sz="1800" smtClean="0"/>
              <a:t>	This change in the nature of the graph to a small world 	network is characterised variously as a transition on the rewiring probability </a:t>
            </a:r>
            <a:r>
              <a:rPr lang="en-US" sz="1800" b="1" smtClean="0"/>
              <a:t>(Watts and Strogatz, 1998)</a:t>
            </a:r>
            <a:r>
              <a:rPr lang="en-US" sz="1800" smtClean="0"/>
              <a:t> or as a crossover phenomenon involving both the size of the network and the rewiring probability </a:t>
            </a:r>
            <a:r>
              <a:rPr lang="en-US" sz="1800" b="1" smtClean="0"/>
              <a:t>(Barthelemy and Amaral, 1999)</a:t>
            </a:r>
            <a:endParaRPr lang="en-US" sz="1800" smtClean="0"/>
          </a:p>
          <a:p>
            <a:pPr>
              <a:buFont typeface="Wingdings" charset="0"/>
              <a:buNone/>
            </a:pPr>
            <a:endParaRPr lang="en-US" sz="1800" smtClean="0"/>
          </a:p>
          <a:p>
            <a:pPr>
              <a:buFont typeface="Wingdings" charset="0"/>
              <a:buNone/>
            </a:pPr>
            <a:r>
              <a:rPr lang="en-US" sz="1800" smtClean="0"/>
              <a:t>	</a:t>
            </a:r>
            <a:r>
              <a:rPr lang="en-US" sz="1800" b="1" smtClean="0"/>
              <a:t>Barabasi and Albert (1999)</a:t>
            </a:r>
            <a:r>
              <a:rPr lang="en-US" sz="1800" smtClean="0"/>
              <a:t> call the class of random networks with power-las degree distribution scale-free networks, which differ from Erdos-Renyi random graphs […]</a:t>
            </a:r>
          </a:p>
          <a:p>
            <a:pPr>
              <a:buFont typeface="Wingdings" charset="0"/>
              <a:buNone/>
            </a:pPr>
            <a:endParaRPr lang="en-US" sz="1800" smtClean="0"/>
          </a:p>
          <a:p>
            <a:r>
              <a:rPr lang="en-US" sz="1800" smtClean="0"/>
              <a:t>When citing a work with three or more authors, it is usual to abbreviate the list in the citation using “et al”</a:t>
            </a:r>
          </a:p>
          <a:p>
            <a:pPr lvl="1"/>
            <a:r>
              <a:rPr lang="en-US" sz="1400" smtClean="0"/>
              <a:t>(Harchol-Balter, Leighton and Lewin, 1999) becomes (Harchol-Balter et al, 1999)</a:t>
            </a:r>
            <a:endParaRPr lang="en-US" sz="1400"/>
          </a:p>
        </p:txBody>
      </p:sp>
    </p:spTree>
    <p:extLst>
      <p:ext uri="{BB962C8B-B14F-4D97-AF65-F5344CB8AC3E}">
        <p14:creationId xmlns:p14="http://schemas.microsoft.com/office/powerpoint/2010/main" val="37115101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dirty="0"/>
              <a:t>In-text citation (</a:t>
            </a:r>
            <a:r>
              <a:rPr lang="en-US" dirty="0" smtClean="0"/>
              <a:t>IEEE/ACM)</a:t>
            </a:r>
            <a:endParaRPr lang="en-US" dirty="0"/>
          </a:p>
        </p:txBody>
      </p:sp>
      <p:sp>
        <p:nvSpPr>
          <p:cNvPr id="299011" name="Rectangle 3"/>
          <p:cNvSpPr>
            <a:spLocks noGrp="1" noChangeArrowheads="1"/>
          </p:cNvSpPr>
          <p:nvPr>
            <p:ph type="body" idx="1"/>
          </p:nvPr>
        </p:nvSpPr>
        <p:spPr/>
        <p:txBody>
          <a:bodyPr/>
          <a:lstStyle/>
          <a:p>
            <a:pPr>
              <a:lnSpc>
                <a:spcPct val="90000"/>
              </a:lnSpc>
            </a:pPr>
            <a:r>
              <a:rPr lang="en-US" sz="1800" dirty="0"/>
              <a:t>IEEE has only one type of citation:</a:t>
            </a:r>
          </a:p>
          <a:p>
            <a:pPr>
              <a:lnSpc>
                <a:spcPct val="90000"/>
              </a:lnSpc>
            </a:pPr>
            <a:endParaRPr lang="en-US" sz="1800" dirty="0"/>
          </a:p>
          <a:p>
            <a:pPr>
              <a:lnSpc>
                <a:spcPct val="90000"/>
              </a:lnSpc>
              <a:buFont typeface="Wingdings" charset="0"/>
              <a:buNone/>
            </a:pPr>
            <a:r>
              <a:rPr lang="en-US" sz="1800" dirty="0"/>
              <a:t>	This change in the nature of the graph to a small world 	network is </a:t>
            </a:r>
            <a:r>
              <a:rPr lang="en-US" sz="1800" dirty="0" err="1"/>
              <a:t>characterised</a:t>
            </a:r>
            <a:r>
              <a:rPr lang="en-US" sz="1800" dirty="0"/>
              <a:t> variously as a transition on the rewiring probability </a:t>
            </a:r>
            <a:r>
              <a:rPr lang="en-US" sz="1800" b="1" dirty="0"/>
              <a:t>[3]</a:t>
            </a:r>
            <a:r>
              <a:rPr lang="en-US" sz="1800" dirty="0"/>
              <a:t> or as a crossover phenomenon involving both the size of the network and the rewiring probability </a:t>
            </a:r>
            <a:r>
              <a:rPr lang="en-US" sz="1800" b="1" dirty="0"/>
              <a:t>[13]</a:t>
            </a:r>
            <a:endParaRPr lang="en-US" sz="1800" dirty="0"/>
          </a:p>
          <a:p>
            <a:pPr>
              <a:lnSpc>
                <a:spcPct val="90000"/>
              </a:lnSpc>
              <a:buFont typeface="Wingdings" charset="0"/>
              <a:buNone/>
            </a:pPr>
            <a:endParaRPr lang="en-US" sz="1800" dirty="0"/>
          </a:p>
          <a:p>
            <a:pPr>
              <a:lnSpc>
                <a:spcPct val="90000"/>
              </a:lnSpc>
              <a:buFont typeface="Wingdings" charset="0"/>
              <a:buNone/>
            </a:pPr>
            <a:r>
              <a:rPr lang="en-US" sz="1800" dirty="0"/>
              <a:t>	</a:t>
            </a:r>
            <a:r>
              <a:rPr lang="en-US" sz="1800" dirty="0" err="1"/>
              <a:t>Barabasi</a:t>
            </a:r>
            <a:r>
              <a:rPr lang="en-US" sz="1800" dirty="0"/>
              <a:t> and Albert </a:t>
            </a:r>
            <a:r>
              <a:rPr lang="en-US" sz="1800" b="1" dirty="0"/>
              <a:t>[6]</a:t>
            </a:r>
            <a:r>
              <a:rPr lang="en-US" sz="1800" dirty="0"/>
              <a:t> call the class of random networks with power-</a:t>
            </a:r>
            <a:r>
              <a:rPr lang="en-US" sz="1800" dirty="0" err="1"/>
              <a:t>las</a:t>
            </a:r>
            <a:r>
              <a:rPr lang="en-US" sz="1800" dirty="0"/>
              <a:t> degree distribution scale-free networks, which differ from </a:t>
            </a:r>
            <a:r>
              <a:rPr lang="en-US" sz="1800" dirty="0" err="1"/>
              <a:t>Erdos-Renyi</a:t>
            </a:r>
            <a:r>
              <a:rPr lang="en-US" sz="1800" dirty="0"/>
              <a:t> random graphs […]</a:t>
            </a:r>
          </a:p>
          <a:p>
            <a:pPr>
              <a:lnSpc>
                <a:spcPct val="90000"/>
              </a:lnSpc>
              <a:buFont typeface="Wingdings" charset="0"/>
              <a:buNone/>
            </a:pPr>
            <a:endParaRPr lang="en-US" sz="1800" dirty="0"/>
          </a:p>
          <a:p>
            <a:pPr>
              <a:lnSpc>
                <a:spcPct val="90000"/>
              </a:lnSpc>
              <a:buFont typeface="Wingdings" charset="0"/>
              <a:buNone/>
            </a:pPr>
            <a:endParaRPr lang="en-US" sz="1800" dirty="0"/>
          </a:p>
          <a:p>
            <a:pPr>
              <a:lnSpc>
                <a:spcPct val="90000"/>
              </a:lnSpc>
              <a:buFont typeface="Wingdings" charset="0"/>
              <a:buNone/>
            </a:pPr>
            <a:r>
              <a:rPr lang="en-US" sz="1800" dirty="0" smtClean="0"/>
              <a:t>Strictly IEEE required numbers in reference lists to be allocated in order of citation.</a:t>
            </a:r>
          </a:p>
          <a:p>
            <a:pPr>
              <a:lnSpc>
                <a:spcPct val="90000"/>
              </a:lnSpc>
              <a:buFont typeface="Wingdings" charset="0"/>
              <a:buNone/>
            </a:pPr>
            <a:r>
              <a:rPr lang="en-US" sz="1800" dirty="0" smtClean="0"/>
              <a:t>ACM suggests the order should be in alphabetic order of surname of first author</a:t>
            </a:r>
            <a:endParaRPr lang="en-US" sz="1800" dirty="0"/>
          </a:p>
          <a:p>
            <a:pPr>
              <a:lnSpc>
                <a:spcPct val="90000"/>
              </a:lnSpc>
              <a:buFont typeface="Wingdings" charset="0"/>
              <a:buNone/>
            </a:pPr>
            <a:r>
              <a:rPr lang="en-US" sz="1800" dirty="0"/>
              <a:t> </a:t>
            </a:r>
          </a:p>
          <a:p>
            <a:pPr>
              <a:lnSpc>
                <a:spcPct val="90000"/>
              </a:lnSpc>
              <a:buFont typeface="Wingdings" charset="0"/>
              <a:buNone/>
            </a:pPr>
            <a:endParaRPr lang="en-US" sz="1800" dirty="0"/>
          </a:p>
        </p:txBody>
      </p:sp>
    </p:spTree>
    <p:extLst>
      <p:ext uri="{BB962C8B-B14F-4D97-AF65-F5344CB8AC3E}">
        <p14:creationId xmlns:p14="http://schemas.microsoft.com/office/powerpoint/2010/main" val="14755578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Referencing a Webpage</a:t>
            </a:r>
          </a:p>
        </p:txBody>
      </p:sp>
      <p:sp>
        <p:nvSpPr>
          <p:cNvPr id="303107" name="Rectangle 3"/>
          <p:cNvSpPr>
            <a:spLocks noGrp="1" noChangeArrowheads="1"/>
          </p:cNvSpPr>
          <p:nvPr>
            <p:ph type="body" idx="1"/>
          </p:nvPr>
        </p:nvSpPr>
        <p:spPr/>
        <p:txBody>
          <a:bodyPr/>
          <a:lstStyle/>
          <a:p>
            <a:r>
              <a:rPr lang="en-US" dirty="0"/>
              <a:t>In Harvard:</a:t>
            </a:r>
          </a:p>
          <a:p>
            <a:pPr lvl="1"/>
            <a:r>
              <a:rPr lang="en-US" dirty="0"/>
              <a:t>Authors, Year, Title, (Publisher), URL</a:t>
            </a:r>
          </a:p>
          <a:p>
            <a:pPr lvl="1"/>
            <a:endParaRPr lang="en-US" dirty="0"/>
          </a:p>
          <a:p>
            <a:pPr lvl="1"/>
            <a:r>
              <a:rPr lang="en-US" dirty="0" err="1"/>
              <a:t>Koster</a:t>
            </a:r>
            <a:r>
              <a:rPr lang="en-US" dirty="0"/>
              <a:t>, M., 1994, Guidelines for Robot Writers, Available at: http:/</a:t>
            </a:r>
            <a:r>
              <a:rPr lang="en-US" dirty="0" smtClean="0"/>
              <a:t>/…. (last accessed 11</a:t>
            </a:r>
            <a:r>
              <a:rPr lang="en-US" baseline="30000" dirty="0" smtClean="0"/>
              <a:t>th</a:t>
            </a:r>
            <a:r>
              <a:rPr lang="en-US" dirty="0" smtClean="0"/>
              <a:t> Nov 2010)</a:t>
            </a:r>
            <a:endParaRPr lang="en-US" dirty="0"/>
          </a:p>
          <a:p>
            <a:endParaRPr lang="en-US" dirty="0"/>
          </a:p>
          <a:p>
            <a:r>
              <a:rPr lang="en-US" dirty="0"/>
              <a:t>In </a:t>
            </a:r>
            <a:r>
              <a:rPr lang="en-US" dirty="0" smtClean="0"/>
              <a:t>IEEE/ACM:</a:t>
            </a:r>
            <a:endParaRPr lang="en-US" dirty="0"/>
          </a:p>
          <a:p>
            <a:pPr lvl="1"/>
            <a:r>
              <a:rPr lang="en-US" dirty="0"/>
              <a:t>Authors, Title, Year, Citation Date, URL</a:t>
            </a:r>
          </a:p>
          <a:p>
            <a:pPr lvl="1"/>
            <a:endParaRPr lang="en-US" dirty="0"/>
          </a:p>
          <a:p>
            <a:pPr lvl="1"/>
            <a:r>
              <a:rPr lang="en-US" dirty="0"/>
              <a:t>M. </a:t>
            </a:r>
            <a:r>
              <a:rPr lang="en-US" dirty="0" err="1"/>
              <a:t>Koster</a:t>
            </a:r>
            <a:r>
              <a:rPr lang="en-US" dirty="0"/>
              <a:t>, Guidelines for Robot Writers, 1994, [</a:t>
            </a:r>
            <a:r>
              <a:rPr lang="en-US" dirty="0" smtClean="0"/>
              <a:t>11 </a:t>
            </a:r>
            <a:r>
              <a:rPr lang="en-US" dirty="0"/>
              <a:t>Nov </a:t>
            </a:r>
            <a:r>
              <a:rPr lang="en-US" dirty="0" smtClean="0"/>
              <a:t>2010]</a:t>
            </a:r>
            <a:r>
              <a:rPr lang="en-US" dirty="0"/>
              <a:t>, Available at: http://…</a:t>
            </a:r>
          </a:p>
          <a:p>
            <a:endParaRPr lang="en-US" dirty="0"/>
          </a:p>
        </p:txBody>
      </p:sp>
    </p:spTree>
    <p:extLst>
      <p:ext uri="{BB962C8B-B14F-4D97-AF65-F5344CB8AC3E}">
        <p14:creationId xmlns:p14="http://schemas.microsoft.com/office/powerpoint/2010/main" val="28569066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idx="1"/>
          </p:nvPr>
        </p:nvSpPr>
        <p:spPr/>
        <p:txBody>
          <a:bodyPr/>
          <a:lstStyle/>
          <a:p>
            <a:pPr eaLnBrk="1" hangingPunct="1"/>
            <a:r>
              <a:rPr lang="en-GB" dirty="0"/>
              <a:t>Hints on Technical Writing (John Ringwood) </a:t>
            </a:r>
            <a:r>
              <a:rPr lang="en-GB" dirty="0">
                <a:hlinkClick r:id="rId3"/>
              </a:rPr>
              <a:t>http://odtl.dcu.ie/wp/1999/odtl-1999-03.html</a:t>
            </a:r>
            <a:endParaRPr lang="en-GB" dirty="0"/>
          </a:p>
          <a:p>
            <a:pPr eaLnBrk="1" hangingPunct="1"/>
            <a:r>
              <a:rPr lang="en-GB" dirty="0"/>
              <a:t>Writing Tips – Newcastle Chemical </a:t>
            </a:r>
            <a:r>
              <a:rPr lang="en-GB" dirty="0" err="1"/>
              <a:t>Eng</a:t>
            </a:r>
            <a:r>
              <a:rPr lang="en-GB" dirty="0"/>
              <a:t> </a:t>
            </a:r>
            <a:r>
              <a:rPr lang="en-GB" dirty="0" err="1"/>
              <a:t>Dept</a:t>
            </a:r>
            <a:r>
              <a:rPr lang="en-GB" dirty="0"/>
              <a:t> </a:t>
            </a:r>
            <a:r>
              <a:rPr lang="en-GB" dirty="0">
                <a:hlinkClick r:id="rId4"/>
              </a:rPr>
              <a:t>http://lorien.ncl.ac.uk/ming/Dept/Tips/writing/writeindex.htm</a:t>
            </a:r>
            <a:endParaRPr lang="en-GB" dirty="0"/>
          </a:p>
          <a:p>
            <a:pPr eaLnBrk="1" hangingPunct="1"/>
            <a:r>
              <a:rPr lang="en-GB" dirty="0"/>
              <a:t>Writing Scientifically </a:t>
            </a:r>
            <a:r>
              <a:rPr lang="en-GB" dirty="0">
                <a:hlinkClick r:id="rId5"/>
              </a:rPr>
              <a:t>http://www.academic-skills.soton.ac.uk/studytips/science_writing.htm</a:t>
            </a:r>
            <a:endParaRPr lang="en-GB" dirty="0"/>
          </a:p>
          <a:p>
            <a:pPr eaLnBrk="1" hangingPunct="1"/>
            <a:r>
              <a:rPr lang="en-GB" dirty="0"/>
              <a:t>Instructions on how to enrol on the blackboard course including academic writing skills </a:t>
            </a:r>
            <a:br>
              <a:rPr lang="en-GB" dirty="0"/>
            </a:br>
            <a:r>
              <a:rPr lang="en-GB" dirty="0">
                <a:hlinkClick r:id="rId6"/>
              </a:rPr>
              <a:t>http://www.academic-skills.soton.ac.uk/toolkit.htm</a:t>
            </a:r>
            <a:endParaRPr lang="en-GB" dirty="0"/>
          </a:p>
          <a:p>
            <a:pPr eaLnBrk="1" hangingPunct="1"/>
            <a:endParaRPr lang="en-GB" dirty="0"/>
          </a:p>
          <a:p>
            <a:pPr eaLnBrk="1" hangingPunct="1"/>
            <a:endParaRPr lang="en-GB" dirty="0"/>
          </a:p>
        </p:txBody>
      </p:sp>
      <p:sp>
        <p:nvSpPr>
          <p:cNvPr id="55299" name="Rectangle 2"/>
          <p:cNvSpPr>
            <a:spLocks noGrp="1" noChangeArrowheads="1"/>
          </p:cNvSpPr>
          <p:nvPr>
            <p:ph type="title"/>
          </p:nvPr>
        </p:nvSpPr>
        <p:spPr/>
        <p:txBody>
          <a:bodyPr/>
          <a:lstStyle/>
          <a:p>
            <a:pPr indent="0" eaLnBrk="1" hangingPunct="1"/>
            <a:r>
              <a:rPr lang="en-GB"/>
              <a:t>Some Links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382000" cy="5445224"/>
          </a:xfrm>
        </p:spPr>
        <p:txBody>
          <a:bodyPr/>
          <a:lstStyle/>
          <a:p>
            <a:pPr marL="0" indent="0">
              <a:buNone/>
            </a:pPr>
            <a:r>
              <a:rPr lang="en-GB" dirty="0" smtClean="0"/>
              <a:t>In this lecture we will talk about</a:t>
            </a:r>
          </a:p>
          <a:p>
            <a:r>
              <a:rPr lang="en-GB" dirty="0" smtClean="0"/>
              <a:t>Technical Reports</a:t>
            </a:r>
          </a:p>
          <a:p>
            <a:r>
              <a:rPr lang="en-GB" dirty="0" smtClean="0"/>
              <a:t>How to correctly cite and reference the work of other people</a:t>
            </a:r>
          </a:p>
          <a:p>
            <a:r>
              <a:rPr lang="en-GB" dirty="0" smtClean="0"/>
              <a:t>(and thus how to maintain “Academic Integrity”)</a:t>
            </a:r>
          </a:p>
          <a:p>
            <a:endParaRPr lang="en-GB" dirty="0"/>
          </a:p>
          <a:p>
            <a:pPr marL="0" indent="0">
              <a:buNone/>
            </a:pPr>
            <a:r>
              <a:rPr lang="en-GB" dirty="0" smtClean="0"/>
              <a:t>In this week’s activities you will</a:t>
            </a:r>
          </a:p>
          <a:p>
            <a:r>
              <a:rPr lang="en-GB" dirty="0" smtClean="0"/>
              <a:t>Practice marking other people’s technical reports</a:t>
            </a:r>
          </a:p>
          <a:p>
            <a:r>
              <a:rPr lang="en-GB" dirty="0" smtClean="0"/>
              <a:t>Learn some standard conventions for citing and referencing</a:t>
            </a:r>
          </a:p>
          <a:p>
            <a:r>
              <a:rPr lang="en-GB" dirty="0" smtClean="0"/>
              <a:t>Understand the Academic Integrity rules </a:t>
            </a:r>
            <a:r>
              <a:rPr lang="en-GB" b="1" dirty="0" smtClean="0"/>
              <a:t>and take the AI test on-line</a:t>
            </a:r>
            <a:r>
              <a:rPr lang="en-GB" b="1" dirty="0" smtClean="0"/>
              <a:t>. (deadline next Monday)</a:t>
            </a:r>
            <a:endParaRPr lang="en-GB" b="1" dirty="0"/>
          </a:p>
        </p:txBody>
      </p:sp>
      <p:sp>
        <p:nvSpPr>
          <p:cNvPr id="3" name="Title 2"/>
          <p:cNvSpPr>
            <a:spLocks noGrp="1"/>
          </p:cNvSpPr>
          <p:nvPr>
            <p:ph type="title"/>
          </p:nvPr>
        </p:nvSpPr>
        <p:spPr/>
        <p:txBody>
          <a:bodyPr/>
          <a:lstStyle/>
          <a:p>
            <a:r>
              <a:rPr lang="en-GB" dirty="0" smtClean="0"/>
              <a:t>This Week</a:t>
            </a:r>
            <a:endParaRPr lang="en-GB" dirty="0"/>
          </a:p>
        </p:txBody>
      </p:sp>
    </p:spTree>
    <p:extLst>
      <p:ext uri="{BB962C8B-B14F-4D97-AF65-F5344CB8AC3E}">
        <p14:creationId xmlns:p14="http://schemas.microsoft.com/office/powerpoint/2010/main" val="6486389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t>Academic </a:t>
            </a:r>
            <a:r>
              <a:rPr lang="en-GB" dirty="0" smtClean="0"/>
              <a:t>Integrity</a:t>
            </a:r>
            <a:endParaRPr lang="en-GB" dirty="0"/>
          </a:p>
        </p:txBody>
      </p:sp>
      <p:sp>
        <p:nvSpPr>
          <p:cNvPr id="2" name="TextBox 1"/>
          <p:cNvSpPr txBox="1"/>
          <p:nvPr/>
        </p:nvSpPr>
        <p:spPr>
          <a:xfrm>
            <a:off x="323528" y="4005064"/>
            <a:ext cx="3148518" cy="461665"/>
          </a:xfrm>
          <a:prstGeom prst="rect">
            <a:avLst/>
          </a:prstGeom>
          <a:noFill/>
        </p:spPr>
        <p:txBody>
          <a:bodyPr wrap="none" rtlCol="0">
            <a:spAutoFit/>
          </a:bodyPr>
          <a:lstStyle/>
          <a:p>
            <a:r>
              <a:rPr lang="en-GB" dirty="0">
                <a:solidFill>
                  <a:srgbClr val="FFFFFF"/>
                </a:solidFill>
                <a:latin typeface="+mn-lt"/>
              </a:rPr>
              <a:t>Why this is important</a:t>
            </a:r>
            <a:endParaRPr lang="en-GB" dirty="0">
              <a:solidFill>
                <a:srgbClr val="FFFFFF"/>
              </a:solidFill>
              <a:latin typeface="+mn-lt"/>
            </a:endParaRPr>
          </a:p>
        </p:txBody>
      </p:sp>
      <p:sp>
        <p:nvSpPr>
          <p:cNvPr id="5" name="Rectangle 2"/>
          <p:cNvSpPr txBox="1">
            <a:spLocks noChangeArrowheads="1"/>
          </p:cNvSpPr>
          <p:nvPr/>
        </p:nvSpPr>
        <p:spPr bwMode="auto">
          <a:xfrm>
            <a:off x="228600" y="4406900"/>
            <a:ext cx="8686799" cy="136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800">
                <a:solidFill>
                  <a:schemeClr val="bg1"/>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a:lstStyle>
          <a:p>
            <a:r>
              <a:rPr lang="en-GB" dirty="0" smtClean="0">
                <a:solidFill>
                  <a:srgbClr val="FFFFFF"/>
                </a:solidFill>
              </a:rPr>
              <a:t>Background</a:t>
            </a:r>
            <a:endParaRPr lang="en-GB" dirty="0">
              <a:solidFill>
                <a:srgbClr val="FFFFFF"/>
              </a:solidFill>
            </a:endParaRPr>
          </a:p>
        </p:txBody>
      </p:sp>
    </p:spTree>
    <p:extLst>
      <p:ext uri="{BB962C8B-B14F-4D97-AF65-F5344CB8AC3E}">
        <p14:creationId xmlns:p14="http://schemas.microsoft.com/office/powerpoint/2010/main" val="38458680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GB" dirty="0" smtClean="0"/>
              <a:t>We expect you to </a:t>
            </a:r>
          </a:p>
          <a:p>
            <a:pPr lvl="1"/>
            <a:r>
              <a:rPr lang="en-GB" dirty="0" smtClean="0"/>
              <a:t>be </a:t>
            </a:r>
            <a:r>
              <a:rPr lang="en-GB" b="1" dirty="0" smtClean="0"/>
              <a:t>honest</a:t>
            </a:r>
            <a:r>
              <a:rPr lang="en-GB" dirty="0" smtClean="0"/>
              <a:t> and balanced in evaluating the strengths and weaknesses of your own work, and that of others</a:t>
            </a:r>
          </a:p>
          <a:p>
            <a:pPr lvl="1"/>
            <a:r>
              <a:rPr lang="en-GB" b="1" dirty="0" smtClean="0"/>
              <a:t>respect</a:t>
            </a:r>
            <a:r>
              <a:rPr lang="en-GB" dirty="0" smtClean="0"/>
              <a:t> the intellectual property of others, </a:t>
            </a:r>
            <a:r>
              <a:rPr lang="en-GB" dirty="0" smtClean="0"/>
              <a:t>and </a:t>
            </a:r>
            <a:r>
              <a:rPr lang="en-GB" dirty="0" smtClean="0"/>
              <a:t>their </a:t>
            </a:r>
            <a:r>
              <a:rPr lang="en-GB" dirty="0" smtClean="0"/>
              <a:t>moral rights, and copyright</a:t>
            </a:r>
          </a:p>
          <a:p>
            <a:pPr lvl="1"/>
            <a:r>
              <a:rPr lang="en-GB" b="1" dirty="0" smtClean="0"/>
              <a:t>conduct yourself according to the standards </a:t>
            </a:r>
            <a:r>
              <a:rPr lang="en-GB" dirty="0" smtClean="0"/>
              <a:t>and conventions of your discipline</a:t>
            </a:r>
          </a:p>
          <a:p>
            <a:pPr lvl="1"/>
            <a:r>
              <a:rPr lang="en-GB" b="1" dirty="0" smtClean="0"/>
              <a:t>avoid taking unfair advantage </a:t>
            </a:r>
            <a:r>
              <a:rPr lang="en-GB" dirty="0" smtClean="0"/>
              <a:t>of </a:t>
            </a:r>
            <a:r>
              <a:rPr lang="en-GB" dirty="0" smtClean="0"/>
              <a:t>others</a:t>
            </a:r>
          </a:p>
          <a:p>
            <a:pPr lvl="1"/>
            <a:endParaRPr lang="en-GB" dirty="0"/>
          </a:p>
          <a:p>
            <a:pPr lvl="1"/>
            <a:endParaRPr lang="en-GB" dirty="0" smtClean="0"/>
          </a:p>
          <a:p>
            <a:pPr lvl="1"/>
            <a:r>
              <a:rPr lang="en-GB" dirty="0" smtClean="0"/>
              <a:t>i.e. to be honest and not to lie or cheat</a:t>
            </a:r>
            <a:endParaRPr lang="en-US" dirty="0"/>
          </a:p>
        </p:txBody>
      </p:sp>
      <p:sp>
        <p:nvSpPr>
          <p:cNvPr id="38914" name="Rectangle 2"/>
          <p:cNvSpPr>
            <a:spLocks noGrp="1" noChangeArrowheads="1"/>
          </p:cNvSpPr>
          <p:nvPr>
            <p:ph type="title"/>
          </p:nvPr>
        </p:nvSpPr>
        <p:spPr/>
        <p:txBody>
          <a:bodyPr/>
          <a:lstStyle/>
          <a:p>
            <a:r>
              <a:rPr lang="en-GB" dirty="0" smtClean="0"/>
              <a:t>Basic Principles</a:t>
            </a:r>
            <a:endParaRPr lang="en-US" dirty="0"/>
          </a:p>
        </p:txBody>
      </p:sp>
    </p:spTree>
    <p:extLst>
      <p:ext uri="{BB962C8B-B14F-4D97-AF65-F5344CB8AC3E}">
        <p14:creationId xmlns:p14="http://schemas.microsoft.com/office/powerpoint/2010/main" val="35213478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GB" dirty="0" smtClean="0"/>
              <a:t>Academic</a:t>
            </a:r>
            <a:endParaRPr lang="en-US" dirty="0" smtClean="0"/>
          </a:p>
          <a:p>
            <a:pPr lvl="1">
              <a:buNone/>
            </a:pPr>
            <a:r>
              <a:rPr lang="en-US" dirty="0" smtClean="0"/>
              <a:t>	Of or belonging to an academy or institution for higher learning; hence, collegiate, scholarly</a:t>
            </a:r>
          </a:p>
          <a:p>
            <a:endParaRPr lang="en-GB" dirty="0" smtClean="0"/>
          </a:p>
          <a:p>
            <a:r>
              <a:rPr lang="en-GB" dirty="0" smtClean="0"/>
              <a:t>Integrity</a:t>
            </a:r>
            <a:endParaRPr lang="en-US" dirty="0" smtClean="0"/>
          </a:p>
          <a:p>
            <a:pPr lvl="1">
              <a:buNone/>
            </a:pPr>
            <a:r>
              <a:rPr lang="en-US" dirty="0" smtClean="0"/>
              <a:t>	Soundness of moral principle; the character of uncorrupted virtue, especially in relation to truth and fair dealing; uprightness, honesty, sincerity</a:t>
            </a:r>
            <a:endParaRPr lang="en-US" dirty="0"/>
          </a:p>
        </p:txBody>
      </p:sp>
      <p:sp>
        <p:nvSpPr>
          <p:cNvPr id="33794" name="Rectangle 2"/>
          <p:cNvSpPr>
            <a:spLocks noGrp="1" noChangeArrowheads="1"/>
          </p:cNvSpPr>
          <p:nvPr>
            <p:ph type="title"/>
          </p:nvPr>
        </p:nvSpPr>
        <p:spPr/>
        <p:txBody>
          <a:bodyPr/>
          <a:lstStyle/>
          <a:p>
            <a:r>
              <a:rPr lang="en-GB" dirty="0" smtClean="0"/>
              <a:t>Definitions (taken from the OED)</a:t>
            </a:r>
            <a:endParaRPr lang="en-US" dirty="0"/>
          </a:p>
        </p:txBody>
      </p:sp>
    </p:spTree>
    <p:extLst>
      <p:ext uri="{BB962C8B-B14F-4D97-AF65-F5344CB8AC3E}">
        <p14:creationId xmlns:p14="http://schemas.microsoft.com/office/powerpoint/2010/main" val="12701347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048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GB" dirty="0" smtClean="0">
                <a:solidFill>
                  <a:srgbClr val="FFFFFF"/>
                </a:solidFill>
              </a:rPr>
              <a:t>Important Guidelines</a:t>
            </a:r>
            <a:endParaRPr lang="en-GB" dirty="0">
              <a:solidFill>
                <a:srgbClr val="FFFFFF"/>
              </a:solidFill>
            </a:endParaRPr>
          </a:p>
        </p:txBody>
      </p:sp>
      <p:sp>
        <p:nvSpPr>
          <p:cNvPr id="20483" name="Rectangle 3"/>
          <p:cNvSpPr>
            <a:spLocks noGrp="1" noChangeArrowheads="1"/>
          </p:cNvSpPr>
          <p:nvPr>
            <p:ph type="body" idx="1"/>
          </p:nvPr>
        </p:nvSpPr>
        <p:spPr>
          <a:effectLst>
            <a:outerShdw blurRad="50800" dist="38100" dir="2700000" algn="tl" rotWithShape="0">
              <a:prstClr val="black">
                <a:alpha val="40000"/>
              </a:prstClr>
            </a:outerShdw>
          </a:effectLst>
        </p:spPr>
        <p:txBody>
          <a:bodyPr/>
          <a:lstStyle/>
          <a:p>
            <a:r>
              <a:rPr lang="en-GB" dirty="0" smtClean="0"/>
              <a:t>Some details of what you have to know</a:t>
            </a:r>
            <a:endParaRPr lang="en-GB" dirty="0"/>
          </a:p>
        </p:txBody>
      </p:sp>
      <p:sp>
        <p:nvSpPr>
          <p:cNvPr id="6" name="Rectangle 5"/>
          <p:cNvSpPr/>
          <p:nvPr/>
        </p:nvSpPr>
        <p:spPr>
          <a:xfrm>
            <a:off x="251520" y="6381328"/>
            <a:ext cx="6671772" cy="276999"/>
          </a:xfrm>
          <a:prstGeom prst="rect">
            <a:avLst/>
          </a:prstGeom>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1200" b="1" kern="0" dirty="0">
                <a:solidFill>
                  <a:srgbClr val="FFFFFF"/>
                </a:solidFill>
                <a:latin typeface="Georgia"/>
                <a:cs typeface="Georgia"/>
              </a:rPr>
              <a:t>http://</a:t>
            </a:r>
            <a:r>
              <a:rPr lang="pl-PL" sz="1200" b="1" kern="0" dirty="0" err="1">
                <a:solidFill>
                  <a:srgbClr val="FFFFFF"/>
                </a:solidFill>
                <a:latin typeface="Georgia"/>
                <a:cs typeface="Georgia"/>
              </a:rPr>
              <a:t>www.flickr.com</a:t>
            </a:r>
            <a:r>
              <a:rPr lang="pl-PL" sz="1200" b="1" kern="0" dirty="0">
                <a:solidFill>
                  <a:srgbClr val="FFFFFF"/>
                </a:solidFill>
                <a:latin typeface="Georgia"/>
                <a:cs typeface="Georgia"/>
              </a:rPr>
              <a:t>/</a:t>
            </a:r>
            <a:r>
              <a:rPr lang="pl-PL" sz="1200" b="1" kern="0" dirty="0" err="1">
                <a:solidFill>
                  <a:srgbClr val="FFFFFF"/>
                </a:solidFill>
                <a:latin typeface="Georgia"/>
                <a:cs typeface="Georgia"/>
              </a:rPr>
              <a:t>photos</a:t>
            </a:r>
            <a:r>
              <a:rPr lang="pl-PL" sz="1200" b="1" kern="0" dirty="0">
                <a:solidFill>
                  <a:srgbClr val="FFFFFF"/>
                </a:solidFill>
                <a:latin typeface="Georgia"/>
                <a:cs typeface="Georgia"/>
              </a:rPr>
              <a:t>/</a:t>
            </a:r>
            <a:r>
              <a:rPr lang="pl-PL" sz="1200" b="1" kern="0" dirty="0" err="1">
                <a:solidFill>
                  <a:srgbClr val="FFFFFF"/>
                </a:solidFill>
                <a:latin typeface="Georgia"/>
                <a:cs typeface="Georgia"/>
              </a:rPr>
              <a:t>nifmus</a:t>
            </a:r>
            <a:r>
              <a:rPr lang="pl-PL" sz="1200" b="1" kern="0" dirty="0">
                <a:solidFill>
                  <a:srgbClr val="FFFFFF"/>
                </a:solidFill>
                <a:latin typeface="Georgia"/>
                <a:cs typeface="Georgia"/>
              </a:rPr>
              <a:t>/2590380482/</a:t>
            </a:r>
            <a:endParaRPr kumimoji="0" lang="en-US" sz="1200" b="1" i="0" u="none" strike="noStrike" kern="0" cap="none" spc="0" normalizeH="0" baseline="0" noProof="0" dirty="0">
              <a:ln>
                <a:noFill/>
              </a:ln>
              <a:solidFill>
                <a:srgbClr val="FFFFFF"/>
              </a:solidFill>
              <a:effectLst/>
              <a:uLnTx/>
              <a:uFillTx/>
              <a:latin typeface="Georgia"/>
              <a:cs typeface="Georgia"/>
            </a:endParaRPr>
          </a:p>
        </p:txBody>
      </p:sp>
    </p:spTree>
    <p:extLst>
      <p:ext uri="{BB962C8B-B14F-4D97-AF65-F5344CB8AC3E}">
        <p14:creationId xmlns:p14="http://schemas.microsoft.com/office/powerpoint/2010/main" val="27761261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GB" dirty="0" smtClean="0"/>
              <a:t>The University has adopted policy and procedures regarding the standards we expect from our students, and what should be done in cases where students fall short of these standards</a:t>
            </a:r>
          </a:p>
          <a:p>
            <a:pPr lvl="1"/>
            <a:r>
              <a:rPr lang="en-GB" dirty="0" smtClean="0"/>
              <a:t>“breaches” of academic integrity</a:t>
            </a:r>
          </a:p>
          <a:p>
            <a:endParaRPr lang="en-GB" dirty="0" smtClean="0"/>
          </a:p>
          <a:p>
            <a:r>
              <a:rPr lang="en-GB" dirty="0" smtClean="0"/>
              <a:t>See the Calendar and the QA handbook </a:t>
            </a:r>
            <a:br>
              <a:rPr lang="en-GB" dirty="0" smtClean="0"/>
            </a:br>
            <a:r>
              <a:rPr lang="en-GB" dirty="0" smtClean="0"/>
              <a:t>(both available on-line via SUSSED)</a:t>
            </a:r>
            <a:endParaRPr lang="en-US" dirty="0"/>
          </a:p>
        </p:txBody>
      </p:sp>
      <p:sp>
        <p:nvSpPr>
          <p:cNvPr id="32770" name="Rectangle 2"/>
          <p:cNvSpPr>
            <a:spLocks noGrp="1" noChangeArrowheads="1"/>
          </p:cNvSpPr>
          <p:nvPr>
            <p:ph type="title"/>
          </p:nvPr>
        </p:nvSpPr>
        <p:spPr/>
        <p:txBody>
          <a:bodyPr/>
          <a:lstStyle/>
          <a:p>
            <a:r>
              <a:rPr lang="en-GB" smtClean="0"/>
              <a:t>University Policy</a:t>
            </a:r>
            <a:endParaRPr lang="en-US"/>
          </a:p>
        </p:txBody>
      </p:sp>
    </p:spTree>
    <p:extLst>
      <p:ext uri="{BB962C8B-B14F-4D97-AF65-F5344CB8AC3E}">
        <p14:creationId xmlns:p14="http://schemas.microsoft.com/office/powerpoint/2010/main" val="12972746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GB" sz="2800" dirty="0"/>
              <a:t>You must ensure you </a:t>
            </a:r>
            <a:r>
              <a:rPr lang="en-GB" sz="2800" dirty="0" smtClean="0"/>
              <a:t>avoid:</a:t>
            </a:r>
          </a:p>
          <a:p>
            <a:pPr lvl="1"/>
            <a:r>
              <a:rPr lang="en-GB" sz="2400" dirty="0"/>
              <a:t>plagiarism</a:t>
            </a:r>
            <a:endParaRPr lang="en-GB" sz="2400" dirty="0" smtClean="0"/>
          </a:p>
          <a:p>
            <a:pPr lvl="2">
              <a:buNone/>
            </a:pPr>
            <a:r>
              <a:rPr lang="en-GB" sz="2000" dirty="0" smtClean="0"/>
              <a:t>	copying </a:t>
            </a:r>
            <a:r>
              <a:rPr lang="en-GB" sz="2000" dirty="0"/>
              <a:t>or paraphrasing without acknowledgement material attributable to, or the intellectual property of, someone else</a:t>
            </a:r>
            <a:endParaRPr lang="en-GB" sz="2000" dirty="0" smtClean="0"/>
          </a:p>
          <a:p>
            <a:pPr lvl="1"/>
            <a:r>
              <a:rPr lang="en-GB" sz="2400" dirty="0" smtClean="0"/>
              <a:t>cheating</a:t>
            </a:r>
          </a:p>
          <a:p>
            <a:pPr lvl="2">
              <a:buNone/>
            </a:pPr>
            <a:r>
              <a:rPr lang="en-GB" sz="2000" dirty="0" smtClean="0"/>
              <a:t>	gaining </a:t>
            </a:r>
            <a:r>
              <a:rPr lang="en-GB" sz="2000" dirty="0"/>
              <a:t>unfair advantage for yourself or another</a:t>
            </a:r>
            <a:endParaRPr lang="en-GB" sz="2000" dirty="0" smtClean="0"/>
          </a:p>
          <a:p>
            <a:pPr lvl="1"/>
            <a:r>
              <a:rPr lang="en-GB" sz="2400" dirty="0" smtClean="0"/>
              <a:t>falsification</a:t>
            </a:r>
          </a:p>
          <a:p>
            <a:pPr lvl="2">
              <a:buNone/>
            </a:pPr>
            <a:r>
              <a:rPr lang="en-GB" sz="2000" dirty="0" smtClean="0"/>
              <a:t>	fictitious </a:t>
            </a:r>
            <a:r>
              <a:rPr lang="en-GB" sz="2000" dirty="0"/>
              <a:t>or distorted data, false claims</a:t>
            </a:r>
            <a:endParaRPr lang="en-GB" sz="2000" dirty="0" smtClean="0"/>
          </a:p>
          <a:p>
            <a:pPr lvl="1"/>
            <a:r>
              <a:rPr lang="en-GB" sz="2400" dirty="0" smtClean="0"/>
              <a:t>re</a:t>
            </a:r>
            <a:r>
              <a:rPr lang="en-GB" sz="2400" dirty="0"/>
              <a:t>-</a:t>
            </a:r>
            <a:r>
              <a:rPr lang="en-GB" sz="2400" dirty="0" smtClean="0"/>
              <a:t>cycling /self-plagiarism</a:t>
            </a:r>
            <a:endParaRPr lang="en-GB" sz="2400" dirty="0" smtClean="0"/>
          </a:p>
          <a:p>
            <a:pPr lvl="2">
              <a:buNone/>
            </a:pPr>
            <a:r>
              <a:rPr lang="en-GB" sz="2000" dirty="0" smtClean="0"/>
              <a:t>	re</a:t>
            </a:r>
            <a:r>
              <a:rPr lang="en-GB" sz="2000" dirty="0"/>
              <a:t>-using your own work without declaring you have done </a:t>
            </a:r>
            <a:r>
              <a:rPr lang="en-GB" sz="2000" dirty="0" smtClean="0"/>
              <a:t>so</a:t>
            </a:r>
          </a:p>
          <a:p>
            <a:pPr lvl="1"/>
            <a:r>
              <a:rPr lang="en-GB" sz="2400" dirty="0" smtClean="0"/>
              <a:t>collusion</a:t>
            </a:r>
          </a:p>
          <a:p>
            <a:pPr marL="540000" lvl="2" indent="0">
              <a:buNone/>
            </a:pPr>
            <a:r>
              <a:rPr lang="en-GB" sz="2400" dirty="0"/>
              <a:t>	</a:t>
            </a:r>
            <a:r>
              <a:rPr lang="en-GB" dirty="0" smtClean="0"/>
              <a:t>submitting essentially the same work as someone else</a:t>
            </a:r>
            <a:endParaRPr lang="en-US" dirty="0"/>
          </a:p>
        </p:txBody>
      </p:sp>
      <p:sp>
        <p:nvSpPr>
          <p:cNvPr id="39938" name="Rectangle 2"/>
          <p:cNvSpPr>
            <a:spLocks noGrp="1" noChangeArrowheads="1"/>
          </p:cNvSpPr>
          <p:nvPr>
            <p:ph type="title"/>
          </p:nvPr>
        </p:nvSpPr>
        <p:spPr/>
        <p:txBody>
          <a:bodyPr/>
          <a:lstStyle/>
          <a:p>
            <a:r>
              <a:rPr lang="en-GB"/>
              <a:t>Summary of Policy</a:t>
            </a:r>
            <a:endParaRPr lang="en-US"/>
          </a:p>
        </p:txBody>
      </p:sp>
    </p:spTree>
    <p:extLst>
      <p:ext uri="{BB962C8B-B14F-4D97-AF65-F5344CB8AC3E}">
        <p14:creationId xmlns:p14="http://schemas.microsoft.com/office/powerpoint/2010/main" val="38634958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GB" smtClean="0"/>
              <a:t>Your mark for the affected work may be reduced</a:t>
            </a:r>
          </a:p>
          <a:p>
            <a:pPr lvl="1"/>
            <a:r>
              <a:rPr lang="en-GB" smtClean="0"/>
              <a:t>for example, by ignoring any plagiarised material</a:t>
            </a:r>
          </a:p>
          <a:p>
            <a:r>
              <a:rPr lang="en-GB" smtClean="0"/>
              <a:t>A mark of zero may be returned</a:t>
            </a:r>
          </a:p>
          <a:p>
            <a:r>
              <a:rPr lang="en-GB" smtClean="0"/>
              <a:t>You may fail the whole module</a:t>
            </a:r>
          </a:p>
          <a:p>
            <a:r>
              <a:rPr lang="en-GB" smtClean="0"/>
              <a:t>You may fail the whole year</a:t>
            </a:r>
          </a:p>
          <a:p>
            <a:r>
              <a:rPr lang="en-GB" smtClean="0"/>
              <a:t>Your degree classification may be reduced</a:t>
            </a:r>
          </a:p>
          <a:p>
            <a:r>
              <a:rPr lang="en-GB" smtClean="0"/>
              <a:t>Your studies may be terminated</a:t>
            </a:r>
          </a:p>
          <a:p>
            <a:r>
              <a:rPr lang="en-GB" smtClean="0"/>
              <a:t>You may be deprived of a degree</a:t>
            </a:r>
          </a:p>
          <a:p>
            <a:pPr lvl="1"/>
            <a:r>
              <a:rPr lang="en-GB" smtClean="0"/>
              <a:t>even after it has been awarded</a:t>
            </a:r>
            <a:endParaRPr lang="en-US"/>
          </a:p>
        </p:txBody>
      </p:sp>
      <p:sp>
        <p:nvSpPr>
          <p:cNvPr id="40962" name="Rectangle 2"/>
          <p:cNvSpPr>
            <a:spLocks noGrp="1" noChangeArrowheads="1"/>
          </p:cNvSpPr>
          <p:nvPr>
            <p:ph type="title"/>
          </p:nvPr>
        </p:nvSpPr>
        <p:spPr/>
        <p:txBody>
          <a:bodyPr/>
          <a:lstStyle/>
          <a:p>
            <a:r>
              <a:rPr lang="en-GB" smtClean="0"/>
              <a:t>Range of Penalties</a:t>
            </a:r>
            <a:endParaRPr lang="en-US"/>
          </a:p>
        </p:txBody>
      </p:sp>
    </p:spTree>
    <p:extLst>
      <p:ext uri="{BB962C8B-B14F-4D97-AF65-F5344CB8AC3E}">
        <p14:creationId xmlns:p14="http://schemas.microsoft.com/office/powerpoint/2010/main" val="37851037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198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GB" dirty="0" smtClean="0">
                <a:solidFill>
                  <a:srgbClr val="FFFFFF"/>
                </a:solidFill>
              </a:rPr>
              <a:t>Plagiarism</a:t>
            </a:r>
            <a:endParaRPr lang="en-GB" dirty="0">
              <a:solidFill>
                <a:srgbClr val="FFFFFF"/>
              </a:solidFill>
            </a:endParaRPr>
          </a:p>
        </p:txBody>
      </p:sp>
      <p:sp>
        <p:nvSpPr>
          <p:cNvPr id="41987" name="Rectangle 3"/>
          <p:cNvSpPr>
            <a:spLocks noGrp="1" noChangeArrowheads="1"/>
          </p:cNvSpPr>
          <p:nvPr>
            <p:ph type="body" idx="1"/>
          </p:nvPr>
        </p:nvSpPr>
        <p:spPr>
          <a:effectLst>
            <a:outerShdw blurRad="50800" dist="38100" dir="2700000" algn="tl" rotWithShape="0">
              <a:prstClr val="black">
                <a:alpha val="40000"/>
              </a:prstClr>
            </a:outerShdw>
          </a:effectLst>
        </p:spPr>
        <p:txBody>
          <a:bodyPr/>
          <a:lstStyle/>
          <a:p>
            <a:r>
              <a:rPr lang="en-GB" dirty="0" smtClean="0"/>
              <a:t>What it is, and how to avoid it</a:t>
            </a:r>
            <a:endParaRPr lang="en-GB" dirty="0"/>
          </a:p>
        </p:txBody>
      </p:sp>
      <p:sp>
        <p:nvSpPr>
          <p:cNvPr id="7" name="Rectangle 6"/>
          <p:cNvSpPr/>
          <p:nvPr/>
        </p:nvSpPr>
        <p:spPr>
          <a:xfrm>
            <a:off x="251520" y="6381328"/>
            <a:ext cx="6671772" cy="276999"/>
          </a:xfrm>
          <a:prstGeom prst="rect">
            <a:avLst/>
          </a:prstGeom>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200" b="1" kern="0" dirty="0">
                <a:solidFill>
                  <a:srgbClr val="FFFFFF"/>
                </a:solidFill>
                <a:latin typeface="Georgia"/>
                <a:cs typeface="Georgia"/>
              </a:rPr>
              <a:t>http://</a:t>
            </a:r>
            <a:r>
              <a:rPr lang="nl-NL" sz="1200" b="1" kern="0" dirty="0" err="1">
                <a:solidFill>
                  <a:srgbClr val="FFFFFF"/>
                </a:solidFill>
                <a:latin typeface="Georgia"/>
                <a:cs typeface="Georgia"/>
              </a:rPr>
              <a:t>www.flickr.com</a:t>
            </a:r>
            <a:r>
              <a:rPr lang="nl-NL" sz="1200" b="1" kern="0" dirty="0">
                <a:solidFill>
                  <a:srgbClr val="FFFFFF"/>
                </a:solidFill>
                <a:latin typeface="Georgia"/>
                <a:cs typeface="Georgia"/>
              </a:rPr>
              <a:t>/</a:t>
            </a:r>
            <a:r>
              <a:rPr lang="nl-NL" sz="1200" b="1" kern="0" dirty="0" err="1">
                <a:solidFill>
                  <a:srgbClr val="FFFFFF"/>
                </a:solidFill>
                <a:latin typeface="Georgia"/>
                <a:cs typeface="Georgia"/>
              </a:rPr>
              <a:t>photos</a:t>
            </a:r>
            <a:r>
              <a:rPr lang="nl-NL" sz="1200" b="1" kern="0" dirty="0">
                <a:solidFill>
                  <a:srgbClr val="FFFFFF"/>
                </a:solidFill>
                <a:latin typeface="Georgia"/>
                <a:cs typeface="Georgia"/>
              </a:rPr>
              <a:t>/</a:t>
            </a:r>
            <a:r>
              <a:rPr lang="nl-NL" sz="1200" b="1" kern="0" dirty="0" err="1">
                <a:solidFill>
                  <a:srgbClr val="FFFFFF"/>
                </a:solidFill>
                <a:latin typeface="Georgia"/>
                <a:cs typeface="Georgia"/>
              </a:rPr>
              <a:t>doegox</a:t>
            </a:r>
            <a:r>
              <a:rPr lang="nl-NL" sz="1200" b="1" kern="0" dirty="0">
                <a:solidFill>
                  <a:srgbClr val="FFFFFF"/>
                </a:solidFill>
                <a:latin typeface="Georgia"/>
                <a:cs typeface="Georgia"/>
              </a:rPr>
              <a:t>/1060145642/</a:t>
            </a:r>
            <a:endParaRPr kumimoji="0" lang="en-US" sz="1200" b="1" i="0" u="none" strike="noStrike" kern="0" cap="none" spc="0" normalizeH="0" baseline="0" noProof="0" dirty="0">
              <a:ln>
                <a:noFill/>
              </a:ln>
              <a:solidFill>
                <a:srgbClr val="FFFFFF"/>
              </a:solidFill>
              <a:effectLst/>
              <a:uLnTx/>
              <a:uFillTx/>
              <a:latin typeface="Georgia"/>
              <a:cs typeface="Georgia"/>
            </a:endParaRPr>
          </a:p>
        </p:txBody>
      </p:sp>
    </p:spTree>
    <p:extLst>
      <p:ext uri="{BB962C8B-B14F-4D97-AF65-F5344CB8AC3E}">
        <p14:creationId xmlns:p14="http://schemas.microsoft.com/office/powerpoint/2010/main" val="22467369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What is Plagiarism?</a:t>
            </a:r>
          </a:p>
        </p:txBody>
      </p:sp>
      <p:pic>
        <p:nvPicPr>
          <p:cNvPr id="22532" name="Picture 4" descr="MCj00843820000[1]"/>
          <p:cNvPicPr>
            <a:picLocks noGrp="1" noChangeAspect="1" noChangeArrowheads="1"/>
          </p:cNvPicPr>
          <p:nvPr>
            <p:ph sz="half" idx="1"/>
          </p:nvPr>
        </p:nvPicPr>
        <p:blipFill>
          <a:blip r:embed="rId3"/>
          <a:srcRect/>
          <a:stretch>
            <a:fillRect/>
          </a:stretch>
        </p:blipFill>
        <p:spPr>
          <a:xfrm>
            <a:off x="468313" y="1773238"/>
            <a:ext cx="4033837" cy="3190875"/>
          </a:xfrm>
        </p:spPr>
      </p:pic>
      <p:sp>
        <p:nvSpPr>
          <p:cNvPr id="22531" name="Rectangle 3"/>
          <p:cNvSpPr>
            <a:spLocks noGrp="1" noChangeArrowheads="1"/>
          </p:cNvSpPr>
          <p:nvPr>
            <p:ph type="body" sz="half" idx="2"/>
          </p:nvPr>
        </p:nvSpPr>
        <p:spPr>
          <a:xfrm>
            <a:off x="4932363" y="1484313"/>
            <a:ext cx="3810000" cy="3384550"/>
          </a:xfrm>
        </p:spPr>
        <p:txBody>
          <a:bodyPr/>
          <a:lstStyle/>
          <a:p>
            <a:pPr>
              <a:lnSpc>
                <a:spcPct val="90000"/>
              </a:lnSpc>
            </a:pPr>
            <a:endParaRPr lang="en-GB" sz="1600"/>
          </a:p>
          <a:p>
            <a:pPr>
              <a:lnSpc>
                <a:spcPct val="90000"/>
              </a:lnSpc>
            </a:pPr>
            <a:r>
              <a:rPr lang="en-GB" sz="2000"/>
              <a:t>In some countries/cultures students may expect to copy</a:t>
            </a:r>
          </a:p>
          <a:p>
            <a:pPr>
              <a:lnSpc>
                <a:spcPct val="90000"/>
              </a:lnSpc>
            </a:pPr>
            <a:r>
              <a:rPr lang="en-GB" sz="2000"/>
              <a:t>Teachers may want students to repeat exactly what is in text books or lecture notes. </a:t>
            </a:r>
          </a:p>
          <a:p>
            <a:pPr>
              <a:lnSpc>
                <a:spcPct val="90000"/>
              </a:lnSpc>
            </a:pPr>
            <a:r>
              <a:rPr lang="en-GB" sz="2000"/>
              <a:t>At the University of Southampton, however, all work you submit for marking must be your own original creation</a:t>
            </a:r>
          </a:p>
        </p:txBody>
      </p:sp>
      <p:sp>
        <p:nvSpPr>
          <p:cNvPr id="22533" name="Rectangle 5"/>
          <p:cNvSpPr>
            <a:spLocks noChangeArrowheads="1"/>
          </p:cNvSpPr>
          <p:nvPr/>
        </p:nvSpPr>
        <p:spPr bwMode="auto">
          <a:xfrm>
            <a:off x="1547813" y="5300663"/>
            <a:ext cx="5292725" cy="1130300"/>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lnSpc>
                <a:spcPct val="80000"/>
              </a:lnSpc>
              <a:spcBef>
                <a:spcPct val="20000"/>
              </a:spcBef>
              <a:buClr>
                <a:schemeClr val="accent1"/>
              </a:buClr>
              <a:buSzPct val="80000"/>
              <a:buFont typeface="Wingdings" charset="2"/>
              <a:buNone/>
            </a:pPr>
            <a:r>
              <a:rPr lang="en-GB" sz="2000">
                <a:latin typeface="Tahoma" charset="0"/>
              </a:rPr>
              <a:t>Plagiarism is using someone else’s work…</a:t>
            </a:r>
            <a:br>
              <a:rPr lang="en-GB" sz="2000">
                <a:latin typeface="Tahoma" charset="0"/>
              </a:rPr>
            </a:br>
            <a:r>
              <a:rPr lang="en-GB" sz="2000">
                <a:latin typeface="Tahoma" charset="0"/>
              </a:rPr>
              <a:t/>
            </a:r>
            <a:br>
              <a:rPr lang="en-GB" sz="2000">
                <a:latin typeface="Tahoma" charset="0"/>
              </a:rPr>
            </a:br>
            <a:r>
              <a:rPr lang="en-GB" sz="2000">
                <a:latin typeface="Tahoma" charset="0"/>
              </a:rPr>
              <a:t>…</a:t>
            </a:r>
            <a:r>
              <a:rPr lang="en-GB" sz="2000" u="sng">
                <a:latin typeface="Tahoma" charset="0"/>
              </a:rPr>
              <a:t>without indicating</a:t>
            </a:r>
            <a:r>
              <a:rPr lang="en-GB" sz="2000">
                <a:latin typeface="Tahoma" charset="0"/>
              </a:rPr>
              <a:t> that it is </a:t>
            </a:r>
            <a:r>
              <a:rPr lang="en-GB" sz="2000" u="sng">
                <a:latin typeface="Tahoma" charset="0"/>
              </a:rPr>
              <a:t>not your own</a:t>
            </a:r>
          </a:p>
          <a:p>
            <a:pPr eaLnBrk="0" hangingPunct="0">
              <a:lnSpc>
                <a:spcPct val="80000"/>
              </a:lnSpc>
              <a:spcBef>
                <a:spcPct val="20000"/>
              </a:spcBef>
              <a:buClr>
                <a:schemeClr val="accent1"/>
              </a:buClr>
              <a:buSzPct val="80000"/>
              <a:buFont typeface="Wingdings" charset="2"/>
              <a:buNone/>
            </a:pPr>
            <a:r>
              <a:rPr lang="en-GB" sz="2000">
                <a:latin typeface="Tahoma" charset="0"/>
              </a:rPr>
              <a:t>…without </a:t>
            </a:r>
            <a:r>
              <a:rPr lang="en-GB" sz="2000" u="sng">
                <a:latin typeface="Tahoma" charset="0"/>
              </a:rPr>
              <a:t>crediting</a:t>
            </a:r>
            <a:r>
              <a:rPr lang="en-GB" sz="2000">
                <a:latin typeface="Tahoma" charset="0"/>
              </a:rPr>
              <a:t> the original author</a:t>
            </a:r>
            <a:r>
              <a:rPr lang="en-GB" sz="2000" u="sng">
                <a:latin typeface="Tahoma" charset="0"/>
              </a:rPr>
              <a:t> </a:t>
            </a:r>
            <a:endParaRPr lang="en-GB" sz="2000">
              <a:latin typeface="Tahoma" charset="0"/>
            </a:endParaRPr>
          </a:p>
        </p:txBody>
      </p:sp>
    </p:spTree>
    <p:extLst>
      <p:ext uri="{BB962C8B-B14F-4D97-AF65-F5344CB8AC3E}">
        <p14:creationId xmlns:p14="http://schemas.microsoft.com/office/powerpoint/2010/main" val="1213193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pPr marL="457200" indent="-457200">
              <a:buFont typeface="+mj-lt"/>
              <a:buAutoNum type="arabicPeriod"/>
            </a:pPr>
            <a:r>
              <a:rPr lang="en-GB" dirty="0" smtClean="0"/>
              <a:t>Quote any material copied from elsewhere</a:t>
            </a:r>
          </a:p>
          <a:p>
            <a:pPr lvl="1"/>
            <a:r>
              <a:rPr lang="en-GB" dirty="0" smtClean="0"/>
              <a:t>it may be appropriate to paraphrase rather than copy and quote, as discussed below</a:t>
            </a:r>
          </a:p>
          <a:p>
            <a:pPr marL="457200" indent="-457200">
              <a:buFont typeface="+mj-lt"/>
              <a:buAutoNum type="arabicPeriod"/>
            </a:pPr>
            <a:r>
              <a:rPr lang="en-GB" dirty="0" smtClean="0"/>
              <a:t>Follow the quotation (or paraphrased material) with a citation such as [3] which clearly identifies an item in your </a:t>
            </a:r>
            <a:r>
              <a:rPr lang="en-GB" dirty="0" smtClean="0"/>
              <a:t>references section</a:t>
            </a:r>
            <a:endParaRPr lang="en-GB" dirty="0" smtClean="0"/>
          </a:p>
          <a:p>
            <a:pPr marL="457200" indent="-457200">
              <a:buFont typeface="+mj-lt"/>
              <a:buAutoNum type="arabicPeriod"/>
            </a:pPr>
            <a:r>
              <a:rPr lang="en-GB" dirty="0" smtClean="0"/>
              <a:t>Put the </a:t>
            </a:r>
            <a:r>
              <a:rPr lang="en-GB" dirty="0" smtClean="0"/>
              <a:t>references section at </a:t>
            </a:r>
            <a:r>
              <a:rPr lang="en-GB" dirty="0" smtClean="0"/>
              <a:t>the end of your report</a:t>
            </a:r>
          </a:p>
          <a:p>
            <a:pPr lvl="1"/>
            <a:r>
              <a:rPr lang="en-GB" dirty="0" smtClean="0"/>
              <a:t>this must give bibliographic details such as title, author, and year for each source you have cited</a:t>
            </a:r>
          </a:p>
          <a:p>
            <a:pPr marL="457200" indent="-457200">
              <a:buFont typeface="+mj-lt"/>
              <a:buAutoNum type="arabicPeriod"/>
            </a:pPr>
            <a:r>
              <a:rPr lang="en-GB" dirty="0" smtClean="0"/>
              <a:t>You must do this for all sources</a:t>
            </a:r>
            <a:endParaRPr lang="en-US" dirty="0"/>
          </a:p>
        </p:txBody>
      </p:sp>
      <p:sp>
        <p:nvSpPr>
          <p:cNvPr id="71682" name="Rectangle 2"/>
          <p:cNvSpPr>
            <a:spLocks noGrp="1" noChangeArrowheads="1"/>
          </p:cNvSpPr>
          <p:nvPr>
            <p:ph type="title"/>
          </p:nvPr>
        </p:nvSpPr>
        <p:spPr/>
        <p:txBody>
          <a:bodyPr/>
          <a:lstStyle/>
          <a:p>
            <a:r>
              <a:rPr lang="en-GB" smtClean="0"/>
              <a:t>How to Avoid Plagiarism</a:t>
            </a:r>
            <a:endParaRPr lang="en-US"/>
          </a:p>
        </p:txBody>
      </p:sp>
    </p:spTree>
    <p:extLst>
      <p:ext uri="{BB962C8B-B14F-4D97-AF65-F5344CB8AC3E}">
        <p14:creationId xmlns:p14="http://schemas.microsoft.com/office/powerpoint/2010/main" val="1840050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10"/>
          <p:cNvSpPr>
            <a:spLocks noGrp="1" noChangeArrowheads="1"/>
          </p:cNvSpPr>
          <p:nvPr>
            <p:ph idx="1"/>
          </p:nvPr>
        </p:nvSpPr>
        <p:spPr/>
        <p:txBody>
          <a:bodyPr/>
          <a:lstStyle/>
          <a:p>
            <a:pPr eaLnBrk="1" hangingPunct="1"/>
            <a:r>
              <a:rPr lang="en-GB" sz="2400" dirty="0"/>
              <a:t>The purpose of a technical report is to communicate. </a:t>
            </a:r>
          </a:p>
          <a:p>
            <a:pPr eaLnBrk="1" hangingPunct="1"/>
            <a:endParaRPr lang="en-GB" sz="2400" dirty="0"/>
          </a:p>
          <a:p>
            <a:pPr eaLnBrk="1" hangingPunct="1"/>
            <a:r>
              <a:rPr lang="en-GB" sz="2400" dirty="0"/>
              <a:t>You wish to communicate:</a:t>
            </a:r>
          </a:p>
          <a:p>
            <a:pPr lvl="1" eaLnBrk="1" hangingPunct="1"/>
            <a:r>
              <a:rPr lang="en-GB" sz="2000" dirty="0"/>
              <a:t>What you did</a:t>
            </a:r>
          </a:p>
          <a:p>
            <a:pPr lvl="1" eaLnBrk="1" hangingPunct="1"/>
            <a:r>
              <a:rPr lang="en-GB" sz="2000" dirty="0"/>
              <a:t>Why you did it</a:t>
            </a:r>
          </a:p>
          <a:p>
            <a:pPr lvl="1" eaLnBrk="1" hangingPunct="1"/>
            <a:r>
              <a:rPr lang="en-GB" sz="2000" dirty="0"/>
              <a:t>What you have found out</a:t>
            </a:r>
          </a:p>
        </p:txBody>
      </p:sp>
      <p:sp>
        <p:nvSpPr>
          <p:cNvPr id="22531" name="Rectangle 9"/>
          <p:cNvSpPr>
            <a:spLocks noGrp="1" noChangeArrowheads="1"/>
          </p:cNvSpPr>
          <p:nvPr>
            <p:ph type="title"/>
          </p:nvPr>
        </p:nvSpPr>
        <p:spPr/>
        <p:txBody>
          <a:bodyPr/>
          <a:lstStyle/>
          <a:p>
            <a:pPr indent="0" eaLnBrk="1" hangingPunct="1"/>
            <a:r>
              <a:rPr lang="en-GB" dirty="0"/>
              <a:t>Technical Report </a:t>
            </a:r>
            <a:r>
              <a:rPr lang="en-GB" dirty="0" smtClean="0"/>
              <a:t>Writing – Basic Principles</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lstStyle/>
          <a:p>
            <a:r>
              <a:rPr lang="en-GB" dirty="0" smtClean="0"/>
              <a:t>The easiest and clearest way to identify a quotation is with quote marks “…”</a:t>
            </a:r>
          </a:p>
          <a:p>
            <a:pPr lvl="1"/>
            <a:r>
              <a:rPr lang="en-GB" dirty="0" smtClean="0"/>
              <a:t>for example “</a:t>
            </a:r>
            <a:r>
              <a:rPr lang="en-US" dirty="0" smtClean="0"/>
              <a:t>the other pre-eminent name in British Computing, Maurice Wilkes, arguably contributed rather more than Turing, certainly in practical terms, but is much less prominent in the popular </a:t>
            </a:r>
            <a:r>
              <a:rPr lang="en-US" dirty="0" smtClean="0"/>
              <a:t>perception”(Citation goes here)</a:t>
            </a:r>
            <a:endParaRPr lang="en-US" dirty="0" smtClean="0"/>
          </a:p>
          <a:p>
            <a:r>
              <a:rPr lang="en-GB" dirty="0" smtClean="0"/>
              <a:t>An alternative is to indent, or display, the quoted material, which is usually in </a:t>
            </a:r>
            <a:r>
              <a:rPr lang="en-GB" dirty="0" smtClean="0"/>
              <a:t>italics and sometimes indented</a:t>
            </a:r>
            <a:endParaRPr lang="en-GB" dirty="0" smtClean="0"/>
          </a:p>
          <a:p>
            <a:pPr lvl="2">
              <a:buNone/>
            </a:pPr>
            <a:r>
              <a:rPr lang="en-US" dirty="0" smtClean="0"/>
              <a:t>	</a:t>
            </a:r>
            <a:r>
              <a:rPr lang="en-US" i="1" dirty="0" smtClean="0"/>
              <a:t>The other pre-eminent name in British Computing, Maurice Wilkes, arguably contributed rather more than Turing, certainly in practical terms, but is much less prominent in the popular </a:t>
            </a:r>
            <a:r>
              <a:rPr lang="en-US" i="1" dirty="0" smtClean="0"/>
              <a:t>perception </a:t>
            </a:r>
            <a:r>
              <a:rPr lang="en-US" dirty="0" smtClean="0"/>
              <a:t>(Citation here)</a:t>
            </a:r>
            <a:endParaRPr lang="en-US" i="1" dirty="0"/>
          </a:p>
        </p:txBody>
      </p:sp>
      <p:sp>
        <p:nvSpPr>
          <p:cNvPr id="75778" name="Rectangle 2"/>
          <p:cNvSpPr>
            <a:spLocks noGrp="1" noChangeArrowheads="1"/>
          </p:cNvSpPr>
          <p:nvPr>
            <p:ph type="title"/>
          </p:nvPr>
        </p:nvSpPr>
        <p:spPr/>
        <p:txBody>
          <a:bodyPr/>
          <a:lstStyle/>
          <a:p>
            <a:r>
              <a:rPr lang="en-GB" smtClean="0"/>
              <a:t>How to Quote</a:t>
            </a:r>
            <a:endParaRPr lang="en-US"/>
          </a:p>
        </p:txBody>
      </p:sp>
    </p:spTree>
    <p:extLst>
      <p:ext uri="{BB962C8B-B14F-4D97-AF65-F5344CB8AC3E}">
        <p14:creationId xmlns:p14="http://schemas.microsoft.com/office/powerpoint/2010/main" val="25498050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5" name="Object 5"/>
          <p:cNvGraphicFramePr>
            <a:graphicFrameLocks noGrp="1" noChangeAspect="1"/>
          </p:cNvGraphicFramePr>
          <p:nvPr>
            <p:ph idx="1"/>
          </p:nvPr>
        </p:nvGraphicFramePr>
        <p:xfrm>
          <a:off x="684213" y="4184650"/>
          <a:ext cx="7704137" cy="622300"/>
        </p:xfrm>
        <a:graphic>
          <a:graphicData uri="http://schemas.openxmlformats.org/presentationml/2006/ole">
            <mc:AlternateContent xmlns:mc="http://schemas.openxmlformats.org/markup-compatibility/2006">
              <mc:Choice xmlns:v="urn:schemas-microsoft-com:vml" Requires="v">
                <p:oleObj spid="_x0000_s1034" name="Visio" r:id="rId4" imgW="4718876" imgH="381476" progId="Visio.Drawing.11">
                  <p:embed/>
                </p:oleObj>
              </mc:Choice>
              <mc:Fallback>
                <p:oleObj name="Visio" r:id="rId4" imgW="4718876" imgH="38147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184650"/>
                        <a:ext cx="77041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2" name="Rectangle 2"/>
          <p:cNvSpPr>
            <a:spLocks noGrp="1" noChangeArrowheads="1"/>
          </p:cNvSpPr>
          <p:nvPr>
            <p:ph type="title"/>
          </p:nvPr>
        </p:nvSpPr>
        <p:spPr/>
        <p:txBody>
          <a:bodyPr/>
          <a:lstStyle/>
          <a:p>
            <a:r>
              <a:rPr lang="en-GB" smtClean="0"/>
              <a:t>Referencing Figures Correctly</a:t>
            </a:r>
            <a:endParaRPr lang="en-US"/>
          </a:p>
        </p:txBody>
      </p:sp>
      <p:pic>
        <p:nvPicPr>
          <p:cNvPr id="102403" name="Picture 3"/>
          <p:cNvPicPr>
            <a:picLocks noChangeAspect="1" noChangeArrowheads="1"/>
          </p:cNvPicPr>
          <p:nvPr/>
        </p:nvPicPr>
        <p:blipFill>
          <a:blip r:embed="rId6"/>
          <a:srcRect/>
          <a:stretch>
            <a:fillRect/>
          </a:stretch>
        </p:blipFill>
        <p:spPr bwMode="auto">
          <a:xfrm>
            <a:off x="684213" y="1700213"/>
            <a:ext cx="7543800" cy="720725"/>
          </a:xfrm>
          <a:prstGeom prst="rect">
            <a:avLst/>
          </a:prstGeom>
          <a:noFill/>
          <a:ln w="9525">
            <a:noFill/>
            <a:miter lim="800000"/>
            <a:headEnd/>
            <a:tailEnd/>
          </a:ln>
          <a:effectLst/>
        </p:spPr>
      </p:pic>
      <p:sp>
        <p:nvSpPr>
          <p:cNvPr id="102404" name="Text Box 4"/>
          <p:cNvSpPr txBox="1">
            <a:spLocks noChangeArrowheads="1"/>
          </p:cNvSpPr>
          <p:nvPr/>
        </p:nvSpPr>
        <p:spPr bwMode="auto">
          <a:xfrm>
            <a:off x="611188" y="2781300"/>
            <a:ext cx="7704137"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dirty="0">
                <a:latin typeface="Times New Roman"/>
              </a:rPr>
              <a:t>Figure 1: a UML communication diagram (</a:t>
            </a:r>
            <a:r>
              <a:rPr lang="en-GB" dirty="0" err="1">
                <a:latin typeface="Times New Roman"/>
              </a:rPr>
              <a:t>Lethbridge</a:t>
            </a:r>
            <a:r>
              <a:rPr lang="en-GB" dirty="0">
                <a:latin typeface="Times New Roman"/>
              </a:rPr>
              <a:t> and </a:t>
            </a:r>
            <a:r>
              <a:rPr lang="en-GB" dirty="0" err="1">
                <a:latin typeface="Times New Roman"/>
              </a:rPr>
              <a:t>Laganiere</a:t>
            </a:r>
            <a:r>
              <a:rPr lang="en-GB" dirty="0">
                <a:latin typeface="Times New Roman"/>
              </a:rPr>
              <a:t> [5], chapter 8, page 290)</a:t>
            </a:r>
            <a:endParaRPr lang="en-US" dirty="0">
              <a:latin typeface="Times New Roman"/>
            </a:endParaRPr>
          </a:p>
        </p:txBody>
      </p:sp>
      <p:sp>
        <p:nvSpPr>
          <p:cNvPr id="102406" name="Text Box 6"/>
          <p:cNvSpPr txBox="1">
            <a:spLocks noChangeArrowheads="1"/>
          </p:cNvSpPr>
          <p:nvPr/>
        </p:nvSpPr>
        <p:spPr bwMode="auto">
          <a:xfrm>
            <a:off x="611188" y="5013325"/>
            <a:ext cx="7704137"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dirty="0">
                <a:latin typeface="Times New Roman"/>
              </a:rPr>
              <a:t>Figure 2: a UML communication diagram (based on one in </a:t>
            </a:r>
            <a:r>
              <a:rPr lang="en-GB" dirty="0" err="1">
                <a:latin typeface="Times New Roman"/>
              </a:rPr>
              <a:t>Lethbridge</a:t>
            </a:r>
            <a:r>
              <a:rPr lang="en-GB" dirty="0">
                <a:latin typeface="Times New Roman"/>
              </a:rPr>
              <a:t> and </a:t>
            </a:r>
            <a:r>
              <a:rPr lang="en-GB" dirty="0" err="1">
                <a:latin typeface="Times New Roman"/>
              </a:rPr>
              <a:t>Laganiere</a:t>
            </a:r>
            <a:r>
              <a:rPr lang="en-GB" dirty="0">
                <a:latin typeface="Times New Roman"/>
              </a:rPr>
              <a:t> [5], chapter 8, page 290)</a:t>
            </a:r>
            <a:endParaRPr lang="en-US" dirty="0">
              <a:latin typeface="Times New Roman"/>
            </a:endParaRPr>
          </a:p>
        </p:txBody>
      </p:sp>
    </p:spTree>
    <p:extLst>
      <p:ext uri="{BB962C8B-B14F-4D97-AF65-F5344CB8AC3E}">
        <p14:creationId xmlns:p14="http://schemas.microsoft.com/office/powerpoint/2010/main" val="17436444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r>
              <a:rPr lang="en-GB" smtClean="0"/>
              <a:t>Copyright law only allows you to copy small amounts of text (one or two line)</a:t>
            </a:r>
          </a:p>
          <a:p>
            <a:pPr lvl="1"/>
            <a:r>
              <a:rPr lang="en-GB" smtClean="0"/>
              <a:t>longer quotes require the author to give permission</a:t>
            </a:r>
          </a:p>
          <a:p>
            <a:r>
              <a:rPr lang="en-GB" smtClean="0"/>
              <a:t>In such cases you should paraphrase the source by putting the material in your own words</a:t>
            </a:r>
          </a:p>
          <a:p>
            <a:pPr lvl="1"/>
            <a:r>
              <a:rPr lang="en-GB" smtClean="0"/>
              <a:t>Wilkes, though not as famous as Turing, perhaps made greater practical contribution</a:t>
            </a:r>
          </a:p>
          <a:p>
            <a:r>
              <a:rPr lang="en-GB" smtClean="0"/>
              <a:t>You should also paraphrase to make sure your report flows smoothly and reads well</a:t>
            </a:r>
          </a:p>
          <a:p>
            <a:pPr lvl="1"/>
            <a:r>
              <a:rPr lang="en-GB" smtClean="0"/>
              <a:t>a sequence of quotations can confuse your reader</a:t>
            </a:r>
            <a:endParaRPr lang="en-US"/>
          </a:p>
        </p:txBody>
      </p:sp>
      <p:sp>
        <p:nvSpPr>
          <p:cNvPr id="76802" name="Rectangle 2"/>
          <p:cNvSpPr>
            <a:spLocks noGrp="1" noChangeArrowheads="1"/>
          </p:cNvSpPr>
          <p:nvPr>
            <p:ph type="title"/>
          </p:nvPr>
        </p:nvSpPr>
        <p:spPr/>
        <p:txBody>
          <a:bodyPr/>
          <a:lstStyle/>
          <a:p>
            <a:r>
              <a:rPr lang="en-GB" smtClean="0"/>
              <a:t>How and When to Paraphrase</a:t>
            </a:r>
            <a:endParaRPr lang="en-US"/>
          </a:p>
        </p:txBody>
      </p:sp>
    </p:spTree>
    <p:extLst>
      <p:ext uri="{BB962C8B-B14F-4D97-AF65-F5344CB8AC3E}">
        <p14:creationId xmlns:p14="http://schemas.microsoft.com/office/powerpoint/2010/main" val="10624602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r>
              <a:rPr lang="en-GB" smtClean="0"/>
              <a:t>It could be plagiarism if you</a:t>
            </a:r>
          </a:p>
          <a:p>
            <a:pPr lvl="1"/>
            <a:r>
              <a:rPr lang="en-GB" smtClean="0"/>
              <a:t>take too much from one source, </a:t>
            </a:r>
          </a:p>
          <a:p>
            <a:pPr lvl="1"/>
            <a:r>
              <a:rPr lang="en-GB" smtClean="0"/>
              <a:t>only replace some words with synonyms, or</a:t>
            </a:r>
          </a:p>
          <a:p>
            <a:pPr lvl="1"/>
            <a:r>
              <a:rPr lang="en-GB" smtClean="0"/>
              <a:t>simply swap words or phrases round to make the sentence look different</a:t>
            </a:r>
          </a:p>
          <a:p>
            <a:r>
              <a:rPr lang="en-GB" smtClean="0"/>
              <a:t>Instead you should</a:t>
            </a:r>
          </a:p>
          <a:p>
            <a:pPr lvl="1"/>
            <a:r>
              <a:rPr lang="en-GB" smtClean="0"/>
              <a:t>summarise the key points from your source</a:t>
            </a:r>
          </a:p>
          <a:p>
            <a:pPr lvl="1"/>
            <a:r>
              <a:rPr lang="en-GB" smtClean="0"/>
              <a:t>use your own words and phrases</a:t>
            </a:r>
          </a:p>
          <a:p>
            <a:pPr lvl="1"/>
            <a:r>
              <a:rPr lang="en-GB" smtClean="0"/>
              <a:t>comment on and evaluate your source</a:t>
            </a:r>
            <a:endParaRPr lang="en-US"/>
          </a:p>
        </p:txBody>
      </p:sp>
      <p:sp>
        <p:nvSpPr>
          <p:cNvPr id="98306" name="Rectangle 2"/>
          <p:cNvSpPr>
            <a:spLocks noGrp="1" noChangeArrowheads="1"/>
          </p:cNvSpPr>
          <p:nvPr>
            <p:ph type="title"/>
          </p:nvPr>
        </p:nvSpPr>
        <p:spPr/>
        <p:txBody>
          <a:bodyPr/>
          <a:lstStyle/>
          <a:p>
            <a:r>
              <a:rPr lang="en-GB" smtClean="0"/>
              <a:t>Paraphrasing vs Plagiarism</a:t>
            </a:r>
            <a:endParaRPr lang="en-US"/>
          </a:p>
        </p:txBody>
      </p:sp>
    </p:spTree>
    <p:extLst>
      <p:ext uri="{BB962C8B-B14F-4D97-AF65-F5344CB8AC3E}">
        <p14:creationId xmlns:p14="http://schemas.microsoft.com/office/powerpoint/2010/main" val="29079103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GB" dirty="0" smtClean="0"/>
              <a:t>We are </a:t>
            </a:r>
            <a:r>
              <a:rPr lang="en-GB" i="1" dirty="0" smtClean="0"/>
              <a:t>legally </a:t>
            </a:r>
            <a:r>
              <a:rPr lang="en-GB" dirty="0" smtClean="0"/>
              <a:t>obliged to respect the author’s moral right to be acknowledged as the source</a:t>
            </a:r>
          </a:p>
          <a:p>
            <a:r>
              <a:rPr lang="en-GB" dirty="0" smtClean="0"/>
              <a:t>And also to support the scientific process:</a:t>
            </a:r>
          </a:p>
          <a:p>
            <a:pPr lvl="1"/>
            <a:r>
              <a:rPr lang="en-GB" dirty="0" smtClean="0"/>
              <a:t>new results are published</a:t>
            </a:r>
          </a:p>
          <a:p>
            <a:pPr lvl="1"/>
            <a:r>
              <a:rPr lang="en-GB" dirty="0" smtClean="0"/>
              <a:t>leading to new claims being made</a:t>
            </a:r>
          </a:p>
          <a:p>
            <a:pPr lvl="1"/>
            <a:r>
              <a:rPr lang="en-GB" dirty="0" smtClean="0"/>
              <a:t>these results and claims may be challenged </a:t>
            </a:r>
          </a:p>
          <a:p>
            <a:pPr lvl="1"/>
            <a:r>
              <a:rPr lang="en-GB" dirty="0" smtClean="0"/>
              <a:t>or they may be supported by further findings</a:t>
            </a:r>
          </a:p>
          <a:p>
            <a:r>
              <a:rPr lang="en-GB" dirty="0" smtClean="0"/>
              <a:t>This is how scientific understanding develops </a:t>
            </a:r>
          </a:p>
          <a:p>
            <a:r>
              <a:rPr lang="en-GB" dirty="0" smtClean="0"/>
              <a:t>And the process requires a clear audit trail</a:t>
            </a:r>
            <a:endParaRPr lang="en-GB" dirty="0"/>
          </a:p>
        </p:txBody>
      </p:sp>
      <p:sp>
        <p:nvSpPr>
          <p:cNvPr id="16386" name="Rectangle 2"/>
          <p:cNvSpPr>
            <a:spLocks noGrp="1" noChangeArrowheads="1"/>
          </p:cNvSpPr>
          <p:nvPr>
            <p:ph type="title"/>
          </p:nvPr>
        </p:nvSpPr>
        <p:spPr/>
        <p:txBody>
          <a:bodyPr/>
          <a:lstStyle/>
          <a:p>
            <a:r>
              <a:rPr lang="en-GB" smtClean="0"/>
              <a:t>Why Do We Cite Our Sources?</a:t>
            </a:r>
            <a:endParaRPr lang="en-GB"/>
          </a:p>
        </p:txBody>
      </p:sp>
    </p:spTree>
    <p:extLst>
      <p:ext uri="{BB962C8B-B14F-4D97-AF65-F5344CB8AC3E}">
        <p14:creationId xmlns:p14="http://schemas.microsoft.com/office/powerpoint/2010/main" val="31106545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sz="half" idx="1"/>
          </p:nvPr>
        </p:nvSpPr>
        <p:spPr/>
        <p:txBody>
          <a:bodyPr/>
          <a:lstStyle/>
          <a:p>
            <a:r>
              <a:rPr lang="en-GB" dirty="0" smtClean="0"/>
              <a:t>If you plagiarise</a:t>
            </a:r>
          </a:p>
          <a:p>
            <a:pPr lvl="1"/>
            <a:r>
              <a:rPr lang="en-GB" dirty="0" smtClean="0"/>
              <a:t>you deny the true author the credit, and</a:t>
            </a:r>
          </a:p>
          <a:p>
            <a:pPr lvl="1"/>
            <a:r>
              <a:rPr lang="en-GB" dirty="0" smtClean="0"/>
              <a:t>undermine the scientific publication process</a:t>
            </a:r>
          </a:p>
          <a:p>
            <a:r>
              <a:rPr lang="en-GB" dirty="0" smtClean="0"/>
              <a:t>All breaches of academic integrity</a:t>
            </a:r>
          </a:p>
          <a:p>
            <a:pPr lvl="1"/>
            <a:r>
              <a:rPr lang="en-GB" dirty="0" smtClean="0"/>
              <a:t>divert staff from more constructive activities, and</a:t>
            </a:r>
          </a:p>
          <a:p>
            <a:pPr lvl="1"/>
            <a:r>
              <a:rPr lang="en-GB" dirty="0" smtClean="0"/>
              <a:t>undermine the reputation of ECS degrees</a:t>
            </a:r>
            <a:endParaRPr lang="en-GB" dirty="0"/>
          </a:p>
        </p:txBody>
      </p:sp>
      <p:sp>
        <p:nvSpPr>
          <p:cNvPr id="108546" name="Rectangle 2"/>
          <p:cNvSpPr>
            <a:spLocks noGrp="1" noChangeArrowheads="1"/>
          </p:cNvSpPr>
          <p:nvPr>
            <p:ph type="title"/>
          </p:nvPr>
        </p:nvSpPr>
        <p:spPr/>
        <p:txBody>
          <a:bodyPr/>
          <a:lstStyle/>
          <a:p>
            <a:r>
              <a:rPr lang="en-GB" smtClean="0"/>
              <a:t>A “Victimless Crime”?</a:t>
            </a:r>
            <a:endParaRPr lang="en-US"/>
          </a:p>
        </p:txBody>
      </p:sp>
      <p:pic>
        <p:nvPicPr>
          <p:cNvPr id="108548" name="Picture 4" descr="MCj00843820000[1]"/>
          <p:cNvPicPr>
            <a:picLocks noChangeAspect="1" noChangeArrowheads="1"/>
          </p:cNvPicPr>
          <p:nvPr/>
        </p:nvPicPr>
        <p:blipFill>
          <a:blip r:embed="rId3"/>
          <a:srcRect/>
          <a:stretch>
            <a:fillRect/>
          </a:stretch>
        </p:blipFill>
        <p:spPr bwMode="auto">
          <a:xfrm>
            <a:off x="5435600" y="1484313"/>
            <a:ext cx="3048000" cy="2411412"/>
          </a:xfrm>
          <a:prstGeom prst="rect">
            <a:avLst/>
          </a:prstGeom>
          <a:noFill/>
          <a:ln w="9525">
            <a:noFill/>
            <a:miter lim="800000"/>
            <a:headEnd/>
            <a:tailEnd/>
          </a:ln>
          <a:effectLst/>
        </p:spPr>
      </p:pic>
    </p:spTree>
    <p:extLst>
      <p:ext uri="{BB962C8B-B14F-4D97-AF65-F5344CB8AC3E}">
        <p14:creationId xmlns:p14="http://schemas.microsoft.com/office/powerpoint/2010/main" val="41625463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33" y="0"/>
            <a:ext cx="9153733" cy="6858000"/>
          </a:xfrm>
          <a:prstGeom prst="rect">
            <a:avLst/>
          </a:prstGeom>
        </p:spPr>
      </p:pic>
      <p:sp>
        <p:nvSpPr>
          <p:cNvPr id="8909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GB" dirty="0">
                <a:solidFill>
                  <a:srgbClr val="FFFFFF"/>
                </a:solidFill>
              </a:rPr>
              <a:t>Group Work,</a:t>
            </a:r>
            <a:r>
              <a:rPr lang="en-GB" dirty="0" smtClean="0">
                <a:solidFill>
                  <a:srgbClr val="FFFFFF"/>
                </a:solidFill>
              </a:rPr>
              <a:t> </a:t>
            </a:r>
            <a:br>
              <a:rPr lang="en-GB" dirty="0" smtClean="0">
                <a:solidFill>
                  <a:srgbClr val="FFFFFF"/>
                </a:solidFill>
              </a:rPr>
            </a:br>
            <a:r>
              <a:rPr lang="en-GB" dirty="0" smtClean="0">
                <a:solidFill>
                  <a:srgbClr val="FFFFFF"/>
                </a:solidFill>
              </a:rPr>
              <a:t>Collaboration </a:t>
            </a:r>
            <a:r>
              <a:rPr lang="en-GB" dirty="0">
                <a:solidFill>
                  <a:srgbClr val="FFFFFF"/>
                </a:solidFill>
              </a:rPr>
              <a:t>and </a:t>
            </a:r>
            <a:r>
              <a:rPr lang="en-GB" dirty="0" smtClean="0">
                <a:solidFill>
                  <a:srgbClr val="FFFFFF"/>
                </a:solidFill>
              </a:rPr>
              <a:t>Collusion</a:t>
            </a:r>
            <a:endParaRPr lang="en-GB" dirty="0">
              <a:solidFill>
                <a:srgbClr val="FFFFFF"/>
              </a:solidFill>
            </a:endParaRPr>
          </a:p>
        </p:txBody>
      </p:sp>
      <p:sp>
        <p:nvSpPr>
          <p:cNvPr id="89091" name="Rectangle 3"/>
          <p:cNvSpPr>
            <a:spLocks noGrp="1" noChangeArrowheads="1"/>
          </p:cNvSpPr>
          <p:nvPr>
            <p:ph type="body" idx="1"/>
          </p:nvPr>
        </p:nvSpPr>
        <p:spPr>
          <a:effectLst>
            <a:outerShdw blurRad="50800" dist="38100" dir="2700000" algn="tl" rotWithShape="0">
              <a:prstClr val="black">
                <a:alpha val="40000"/>
              </a:prstClr>
            </a:outerShdw>
          </a:effectLst>
        </p:spPr>
        <p:txBody>
          <a:bodyPr/>
          <a:lstStyle/>
          <a:p>
            <a:r>
              <a:rPr lang="en-GB"/>
              <a:t>Where to draw the line</a:t>
            </a:r>
          </a:p>
        </p:txBody>
      </p:sp>
      <p:sp>
        <p:nvSpPr>
          <p:cNvPr id="6" name="Rectangle 5"/>
          <p:cNvSpPr/>
          <p:nvPr/>
        </p:nvSpPr>
        <p:spPr>
          <a:xfrm>
            <a:off x="251520" y="6381328"/>
            <a:ext cx="6671772" cy="276999"/>
          </a:xfrm>
          <a:prstGeom prst="rect">
            <a:avLst/>
          </a:prstGeom>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1200" b="1" kern="0" dirty="0">
                <a:solidFill>
                  <a:srgbClr val="FFFFFF"/>
                </a:solidFill>
                <a:latin typeface="Georgia"/>
                <a:cs typeface="Georgia"/>
              </a:rPr>
              <a:t>http://</a:t>
            </a:r>
            <a:r>
              <a:rPr lang="pl-PL" sz="1200" b="1" kern="0" dirty="0" err="1">
                <a:solidFill>
                  <a:srgbClr val="FFFFFF"/>
                </a:solidFill>
                <a:latin typeface="Georgia"/>
                <a:cs typeface="Georgia"/>
              </a:rPr>
              <a:t>www.flickr.com</a:t>
            </a:r>
            <a:r>
              <a:rPr lang="pl-PL" sz="1200" b="1" kern="0" dirty="0">
                <a:solidFill>
                  <a:srgbClr val="FFFFFF"/>
                </a:solidFill>
                <a:latin typeface="Georgia"/>
                <a:cs typeface="Georgia"/>
              </a:rPr>
              <a:t>/</a:t>
            </a:r>
            <a:r>
              <a:rPr lang="pl-PL" sz="1200" b="1" kern="0" dirty="0" err="1">
                <a:solidFill>
                  <a:srgbClr val="FFFFFF"/>
                </a:solidFill>
                <a:latin typeface="Georgia"/>
                <a:cs typeface="Georgia"/>
              </a:rPr>
              <a:t>photos</a:t>
            </a:r>
            <a:r>
              <a:rPr lang="pl-PL" sz="1200" b="1" kern="0" dirty="0">
                <a:solidFill>
                  <a:srgbClr val="FFFFFF"/>
                </a:solidFill>
                <a:latin typeface="Georgia"/>
                <a:cs typeface="Georgia"/>
              </a:rPr>
              <a:t>/</a:t>
            </a:r>
            <a:r>
              <a:rPr lang="pl-PL" sz="1200" b="1" kern="0" dirty="0" err="1">
                <a:solidFill>
                  <a:srgbClr val="FFFFFF"/>
                </a:solidFill>
                <a:latin typeface="Georgia"/>
                <a:cs typeface="Georgia"/>
              </a:rPr>
              <a:t>bowtoo</a:t>
            </a:r>
            <a:r>
              <a:rPr lang="pl-PL" sz="1200" b="1" kern="0" dirty="0">
                <a:solidFill>
                  <a:srgbClr val="FFFFFF"/>
                </a:solidFill>
                <a:latin typeface="Georgia"/>
                <a:cs typeface="Georgia"/>
              </a:rPr>
              <a:t>/4661839109/</a:t>
            </a:r>
            <a:endParaRPr kumimoji="0" lang="en-US" sz="1200" b="1" i="0" u="none" strike="noStrike" kern="0" cap="none" spc="0" normalizeH="0" baseline="0" noProof="0" dirty="0">
              <a:ln>
                <a:noFill/>
              </a:ln>
              <a:solidFill>
                <a:srgbClr val="FFFFFF"/>
              </a:solidFill>
              <a:effectLst/>
              <a:uLnTx/>
              <a:uFillTx/>
              <a:latin typeface="Georgia"/>
              <a:cs typeface="Georgia"/>
            </a:endParaRPr>
          </a:p>
        </p:txBody>
      </p:sp>
    </p:spTree>
    <p:extLst>
      <p:ext uri="{BB962C8B-B14F-4D97-AF65-F5344CB8AC3E}">
        <p14:creationId xmlns:p14="http://schemas.microsoft.com/office/powerpoint/2010/main" val="26453462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lstStyle/>
          <a:p>
            <a:r>
              <a:rPr lang="en-GB" smtClean="0"/>
              <a:t>Some assignments, labs, and projects are carried out in groups</a:t>
            </a:r>
          </a:p>
          <a:p>
            <a:r>
              <a:rPr lang="en-GB" smtClean="0"/>
              <a:t>For small tasks it will be assumed that everyone contributed equally</a:t>
            </a:r>
          </a:p>
          <a:p>
            <a:pPr lvl="1"/>
            <a:r>
              <a:rPr lang="en-GB" smtClean="0"/>
              <a:t>if a member of your group is not doing their share of the work, you must tell the lecturer</a:t>
            </a:r>
          </a:p>
          <a:p>
            <a:r>
              <a:rPr lang="en-GB" smtClean="0"/>
              <a:t>For major pieces of work you will be asked to indicate your contribution and that of others</a:t>
            </a:r>
          </a:p>
          <a:p>
            <a:pPr lvl="1"/>
            <a:r>
              <a:rPr lang="en-GB" smtClean="0"/>
              <a:t>so keep a record of this in your log book</a:t>
            </a:r>
            <a:endParaRPr lang="en-GB"/>
          </a:p>
        </p:txBody>
      </p:sp>
      <p:sp>
        <p:nvSpPr>
          <p:cNvPr id="92162" name="Rectangle 2"/>
          <p:cNvSpPr>
            <a:spLocks noGrp="1" noChangeArrowheads="1"/>
          </p:cNvSpPr>
          <p:nvPr>
            <p:ph type="title"/>
          </p:nvPr>
        </p:nvSpPr>
        <p:spPr/>
        <p:txBody>
          <a:bodyPr/>
          <a:lstStyle/>
          <a:p>
            <a:r>
              <a:rPr lang="en-GB" smtClean="0"/>
              <a:t>Group Working</a:t>
            </a:r>
            <a:endParaRPr lang="en-GB"/>
          </a:p>
        </p:txBody>
      </p:sp>
    </p:spTree>
    <p:extLst>
      <p:ext uri="{BB962C8B-B14F-4D97-AF65-F5344CB8AC3E}">
        <p14:creationId xmlns:p14="http://schemas.microsoft.com/office/powerpoint/2010/main" val="394426902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p:txBody>
          <a:bodyPr/>
          <a:lstStyle/>
          <a:p>
            <a:r>
              <a:rPr lang="en-GB" smtClean="0"/>
              <a:t>Occasionally you may ask a friend for help</a:t>
            </a:r>
          </a:p>
          <a:p>
            <a:r>
              <a:rPr lang="en-GB" smtClean="0"/>
              <a:t>They can go through the material to you, and try to clarify any misunderstandings, but what you submit must be your own work</a:t>
            </a:r>
          </a:p>
          <a:p>
            <a:pPr lvl="1"/>
            <a:r>
              <a:rPr lang="en-GB" smtClean="0"/>
              <a:t>you must be able to explain it if asked to do so</a:t>
            </a:r>
          </a:p>
          <a:p>
            <a:r>
              <a:rPr lang="en-GB" smtClean="0"/>
              <a:t>If you copy or paraphrase some material from your friend’s solution you must declare this</a:t>
            </a:r>
          </a:p>
          <a:p>
            <a:pPr lvl="1"/>
            <a:r>
              <a:rPr lang="en-GB" smtClean="0"/>
              <a:t>this is my own work except for &lt;material&gt; which I have copied from &lt;friend&gt;</a:t>
            </a:r>
          </a:p>
          <a:p>
            <a:r>
              <a:rPr lang="en-GB" smtClean="0"/>
              <a:t>Similarly if you download code from the Internet</a:t>
            </a:r>
          </a:p>
          <a:p>
            <a:pPr lvl="1"/>
            <a:r>
              <a:rPr lang="en-GB" smtClean="0"/>
              <a:t>this is my own code except for &lt;class/method&gt; which I have downloaded from &lt;Internet site/author&gt;</a:t>
            </a:r>
            <a:endParaRPr lang="en-GB"/>
          </a:p>
        </p:txBody>
      </p:sp>
      <p:sp>
        <p:nvSpPr>
          <p:cNvPr id="94210" name="Rectangle 2"/>
          <p:cNvSpPr>
            <a:spLocks noGrp="1" noChangeArrowheads="1"/>
          </p:cNvSpPr>
          <p:nvPr>
            <p:ph type="title"/>
          </p:nvPr>
        </p:nvSpPr>
        <p:spPr/>
        <p:txBody>
          <a:bodyPr/>
          <a:lstStyle/>
          <a:p>
            <a:r>
              <a:rPr lang="en-GB" smtClean="0"/>
              <a:t>Outside Help</a:t>
            </a:r>
            <a:endParaRPr lang="en-US"/>
          </a:p>
        </p:txBody>
      </p:sp>
    </p:spTree>
    <p:extLst>
      <p:ext uri="{BB962C8B-B14F-4D97-AF65-F5344CB8AC3E}">
        <p14:creationId xmlns:p14="http://schemas.microsoft.com/office/powerpoint/2010/main" val="38963007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r>
              <a:rPr lang="en-GB" dirty="0" smtClean="0"/>
              <a:t>Occasionally when you have worked on a problem together it is difficult to know who should get the credit – this is collaboration</a:t>
            </a:r>
          </a:p>
          <a:p>
            <a:r>
              <a:rPr lang="en-GB" dirty="0" smtClean="0"/>
              <a:t>You should declare this also</a:t>
            </a:r>
          </a:p>
          <a:p>
            <a:pPr lvl="1"/>
            <a:r>
              <a:rPr lang="en-GB" dirty="0" smtClean="0"/>
              <a:t>this is my own work except for &lt;material&gt; which &lt;friend&gt; and I developed together</a:t>
            </a:r>
          </a:p>
          <a:p>
            <a:r>
              <a:rPr lang="en-GB" dirty="0" smtClean="0"/>
              <a:t>If you don’t declare your collaboration, this is called collusion which will be treated as a breach of academic integrity</a:t>
            </a:r>
            <a:endParaRPr lang="en-GB" dirty="0"/>
          </a:p>
        </p:txBody>
      </p:sp>
      <p:sp>
        <p:nvSpPr>
          <p:cNvPr id="96258" name="Rectangle 2"/>
          <p:cNvSpPr>
            <a:spLocks noGrp="1" noChangeArrowheads="1"/>
          </p:cNvSpPr>
          <p:nvPr>
            <p:ph type="title"/>
          </p:nvPr>
        </p:nvSpPr>
        <p:spPr/>
        <p:txBody>
          <a:bodyPr/>
          <a:lstStyle/>
          <a:p>
            <a:r>
              <a:rPr lang="en-GB" smtClean="0"/>
              <a:t>Collaboration and Collusion</a:t>
            </a:r>
            <a:endParaRPr lang="en-US"/>
          </a:p>
        </p:txBody>
      </p:sp>
    </p:spTree>
    <p:extLst>
      <p:ext uri="{BB962C8B-B14F-4D97-AF65-F5344CB8AC3E}">
        <p14:creationId xmlns:p14="http://schemas.microsoft.com/office/powerpoint/2010/main" val="3140280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p:txBody>
          <a:bodyPr/>
          <a:lstStyle/>
          <a:p>
            <a:pPr eaLnBrk="1" hangingPunct="1"/>
            <a:r>
              <a:rPr lang="en-GB"/>
              <a:t>You wish to communicate “What you have found out”. If you didn’t find anything out : STOP NOW!</a:t>
            </a:r>
          </a:p>
          <a:p>
            <a:pPr eaLnBrk="1" hangingPunct="1"/>
            <a:r>
              <a:rPr lang="en-GB"/>
              <a:t>Most technical reports are intended as communication of new knowledge. </a:t>
            </a:r>
            <a:br>
              <a:rPr lang="en-GB"/>
            </a:br>
            <a:r>
              <a:rPr lang="en-GB"/>
              <a:t>“I had this hypothesis and I tested it like this; here are my results and this is what we learn from them”</a:t>
            </a:r>
          </a:p>
          <a:p>
            <a:pPr eaLnBrk="1" hangingPunct="1"/>
            <a:r>
              <a:rPr lang="en-GB"/>
              <a:t>BUT as a student you are asked to write technical reports about things that you know that the person who reads it (the marker) will already know. Don’t worry – your marker is not your audience (see later) – and your task is still to express what *you* found out. </a:t>
            </a:r>
          </a:p>
        </p:txBody>
      </p:sp>
      <p:sp>
        <p:nvSpPr>
          <p:cNvPr id="24579" name="Rectangle 2"/>
          <p:cNvSpPr>
            <a:spLocks noGrp="1" noChangeArrowheads="1"/>
          </p:cNvSpPr>
          <p:nvPr>
            <p:ph type="title"/>
          </p:nvPr>
        </p:nvSpPr>
        <p:spPr/>
        <p:txBody>
          <a:bodyPr/>
          <a:lstStyle/>
          <a:p>
            <a:pPr indent="0" eaLnBrk="1" hangingPunct="1"/>
            <a:r>
              <a:rPr lang="en-GB"/>
              <a:t>Before Getting Started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42867604_a2aed7604c_b.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6041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GB" dirty="0">
                <a:solidFill>
                  <a:srgbClr val="FFFFFF"/>
                </a:solidFill>
              </a:rPr>
              <a:t>Plagiarism Detection</a:t>
            </a:r>
          </a:p>
        </p:txBody>
      </p:sp>
      <p:sp>
        <p:nvSpPr>
          <p:cNvPr id="60419" name="Rectangle 3"/>
          <p:cNvSpPr>
            <a:spLocks noGrp="1" noChangeArrowheads="1"/>
          </p:cNvSpPr>
          <p:nvPr>
            <p:ph type="body" idx="1"/>
          </p:nvPr>
        </p:nvSpPr>
        <p:spPr>
          <a:effectLst>
            <a:outerShdw blurRad="50800" dist="38100" dir="2700000" algn="tl" rotWithShape="0">
              <a:prstClr val="black">
                <a:alpha val="40000"/>
              </a:prstClr>
            </a:outerShdw>
          </a:effectLst>
        </p:spPr>
        <p:txBody>
          <a:bodyPr/>
          <a:lstStyle/>
          <a:p>
            <a:r>
              <a:rPr lang="en-GB"/>
              <a:t>How we detect cases of plagiarism</a:t>
            </a:r>
          </a:p>
        </p:txBody>
      </p:sp>
      <p:sp>
        <p:nvSpPr>
          <p:cNvPr id="5" name="Rectangle 4"/>
          <p:cNvSpPr/>
          <p:nvPr/>
        </p:nvSpPr>
        <p:spPr>
          <a:xfrm>
            <a:off x="251520" y="6381328"/>
            <a:ext cx="6671772" cy="276999"/>
          </a:xfrm>
          <a:prstGeom prst="rect">
            <a:avLst/>
          </a:prstGeom>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1200" b="1" kern="0" dirty="0">
                <a:solidFill>
                  <a:srgbClr val="FFFFFF"/>
                </a:solidFill>
                <a:latin typeface="Georgia"/>
                <a:cs typeface="Georgia"/>
              </a:rPr>
              <a:t>http://</a:t>
            </a:r>
            <a:r>
              <a:rPr lang="pl-PL" sz="1200" b="1" kern="0" dirty="0" err="1">
                <a:solidFill>
                  <a:srgbClr val="FFFFFF"/>
                </a:solidFill>
                <a:latin typeface="Georgia"/>
                <a:cs typeface="Georgia"/>
              </a:rPr>
              <a:t>www.flickr.com</a:t>
            </a:r>
            <a:r>
              <a:rPr lang="pl-PL" sz="1200" b="1" kern="0" dirty="0">
                <a:solidFill>
                  <a:srgbClr val="FFFFFF"/>
                </a:solidFill>
                <a:latin typeface="Georgia"/>
                <a:cs typeface="Georgia"/>
              </a:rPr>
              <a:t>/</a:t>
            </a:r>
            <a:r>
              <a:rPr lang="pl-PL" sz="1200" b="1" kern="0" dirty="0" err="1">
                <a:solidFill>
                  <a:srgbClr val="FFFFFF"/>
                </a:solidFill>
                <a:latin typeface="Georgia"/>
                <a:cs typeface="Georgia"/>
              </a:rPr>
              <a:t>photos</a:t>
            </a:r>
            <a:r>
              <a:rPr lang="pl-PL" sz="1200" b="1" kern="0" dirty="0">
                <a:solidFill>
                  <a:srgbClr val="FFFFFF"/>
                </a:solidFill>
                <a:latin typeface="Georgia"/>
                <a:cs typeface="Georgia"/>
              </a:rPr>
              <a:t>/</a:t>
            </a:r>
            <a:r>
              <a:rPr lang="pl-PL" sz="1200" b="1" kern="0" dirty="0" err="1">
                <a:solidFill>
                  <a:srgbClr val="FFFFFF"/>
                </a:solidFill>
                <a:latin typeface="Georgia"/>
                <a:cs typeface="Georgia"/>
              </a:rPr>
              <a:t>jmabel</a:t>
            </a:r>
            <a:r>
              <a:rPr lang="pl-PL" sz="1200" b="1" kern="0" dirty="0">
                <a:solidFill>
                  <a:srgbClr val="FFFFFF"/>
                </a:solidFill>
                <a:latin typeface="Georgia"/>
                <a:cs typeface="Georgia"/>
              </a:rPr>
              <a:t>/4342867604/</a:t>
            </a:r>
            <a:endParaRPr kumimoji="0" lang="en-US" sz="1200" b="1" i="0" u="none" strike="noStrike" kern="0" cap="none" spc="0" normalizeH="0" baseline="0" noProof="0" dirty="0">
              <a:ln>
                <a:noFill/>
              </a:ln>
              <a:solidFill>
                <a:srgbClr val="FFFFFF"/>
              </a:solidFill>
              <a:effectLst/>
              <a:uLnTx/>
              <a:uFillTx/>
              <a:latin typeface="Georgia"/>
              <a:cs typeface="Georgia"/>
            </a:endParaRPr>
          </a:p>
        </p:txBody>
      </p:sp>
    </p:spTree>
    <p:extLst>
      <p:ext uri="{BB962C8B-B14F-4D97-AF65-F5344CB8AC3E}">
        <p14:creationId xmlns:p14="http://schemas.microsoft.com/office/powerpoint/2010/main" val="28761570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sz="half" idx="1"/>
          </p:nvPr>
        </p:nvSpPr>
        <p:spPr/>
        <p:txBody>
          <a:bodyPr/>
          <a:lstStyle/>
          <a:p>
            <a:r>
              <a:rPr lang="en-GB" dirty="0" smtClean="0"/>
              <a:t>The concept of plagiarism extends to all sorts of academic work, lab work, design and build, programming and written work</a:t>
            </a:r>
          </a:p>
          <a:p>
            <a:r>
              <a:rPr lang="en-GB" dirty="0" smtClean="0"/>
              <a:t>We have an electronic </a:t>
            </a:r>
            <a:r>
              <a:rPr lang="en-GB" dirty="0" err="1" smtClean="0"/>
              <a:t>handin</a:t>
            </a:r>
            <a:r>
              <a:rPr lang="en-GB" dirty="0" smtClean="0"/>
              <a:t> machine for </a:t>
            </a:r>
            <a:r>
              <a:rPr lang="en-GB" dirty="0" err="1" smtClean="0"/>
              <a:t>courseworks</a:t>
            </a:r>
            <a:r>
              <a:rPr lang="en-GB" dirty="0" smtClean="0"/>
              <a:t>:</a:t>
            </a:r>
          </a:p>
          <a:p>
            <a:pPr lvl="1"/>
            <a:r>
              <a:rPr lang="en-GB" dirty="0" err="1" smtClean="0"/>
              <a:t>handin.ecs.soton.ac.uk</a:t>
            </a:r>
            <a:endParaRPr lang="en-GB" dirty="0" smtClean="0"/>
          </a:p>
          <a:p>
            <a:r>
              <a:rPr lang="en-GB" dirty="0" smtClean="0"/>
              <a:t>We make use of programs which check for plagiarism in program code and in written assignments </a:t>
            </a:r>
          </a:p>
          <a:p>
            <a:pPr lvl="1"/>
            <a:r>
              <a:rPr lang="en-GB" dirty="0" smtClean="0"/>
              <a:t>across student groups</a:t>
            </a:r>
          </a:p>
          <a:p>
            <a:pPr lvl="1"/>
            <a:r>
              <a:rPr lang="en-GB" dirty="0" smtClean="0"/>
              <a:t>across externally published work</a:t>
            </a:r>
            <a:endParaRPr lang="en-GB" dirty="0"/>
          </a:p>
        </p:txBody>
      </p:sp>
      <p:sp>
        <p:nvSpPr>
          <p:cNvPr id="87044" name="Rectangle 4"/>
          <p:cNvSpPr>
            <a:spLocks noGrp="1" noChangeArrowheads="1"/>
          </p:cNvSpPr>
          <p:nvPr>
            <p:ph sz="half" idx="2"/>
          </p:nvPr>
        </p:nvSpPr>
        <p:spPr/>
        <p:txBody>
          <a:bodyPr/>
          <a:lstStyle/>
          <a:p>
            <a:endParaRPr lang="en-GB" dirty="0" smtClean="0"/>
          </a:p>
          <a:p>
            <a:endParaRPr lang="en-GB" dirty="0" smtClean="0"/>
          </a:p>
          <a:p>
            <a:endParaRPr lang="en-GB" dirty="0" smtClean="0"/>
          </a:p>
          <a:p>
            <a:endParaRPr lang="en-GB" dirty="0" smtClean="0"/>
          </a:p>
          <a:p>
            <a:endParaRPr lang="en-GB" dirty="0" smtClean="0"/>
          </a:p>
          <a:p>
            <a:r>
              <a:rPr lang="en-GB" dirty="0" smtClean="0"/>
              <a:t>When you complete a </a:t>
            </a:r>
            <a:r>
              <a:rPr lang="en-GB" dirty="0" err="1" smtClean="0"/>
              <a:t>handin</a:t>
            </a:r>
            <a:r>
              <a:rPr lang="en-GB" dirty="0" smtClean="0"/>
              <a:t> you will be asked to confirm that the work is your own.  Make sure you</a:t>
            </a:r>
          </a:p>
          <a:p>
            <a:pPr lvl="1"/>
            <a:r>
              <a:rPr lang="en-GB" dirty="0" smtClean="0"/>
              <a:t>explain any collaborative work you may have done, and</a:t>
            </a:r>
          </a:p>
          <a:p>
            <a:pPr lvl="1"/>
            <a:r>
              <a:rPr lang="en-GB" dirty="0" smtClean="0"/>
              <a:t>acknowledge the use of other people’s work such as code, design, graphs and diagrams</a:t>
            </a:r>
            <a:endParaRPr lang="en-GB" dirty="0"/>
          </a:p>
        </p:txBody>
      </p:sp>
      <p:sp>
        <p:nvSpPr>
          <p:cNvPr id="87042" name="Rectangle 2"/>
          <p:cNvSpPr>
            <a:spLocks noGrp="1" noChangeArrowheads="1"/>
          </p:cNvSpPr>
          <p:nvPr>
            <p:ph type="title"/>
          </p:nvPr>
        </p:nvSpPr>
        <p:spPr/>
        <p:txBody>
          <a:bodyPr/>
          <a:lstStyle/>
          <a:p>
            <a:r>
              <a:rPr lang="en-GB" smtClean="0"/>
              <a:t>Avoiding Plagiarism In ECS</a:t>
            </a:r>
            <a:endParaRPr lang="en-GB"/>
          </a:p>
        </p:txBody>
      </p:sp>
      <p:pic>
        <p:nvPicPr>
          <p:cNvPr id="87045" name="Picture 5"/>
          <p:cNvPicPr>
            <a:picLocks noChangeAspect="1" noChangeArrowheads="1"/>
          </p:cNvPicPr>
          <p:nvPr/>
        </p:nvPicPr>
        <p:blipFill>
          <a:blip r:embed="rId3"/>
          <a:srcRect/>
          <a:stretch>
            <a:fillRect/>
          </a:stretch>
        </p:blipFill>
        <p:spPr bwMode="auto">
          <a:xfrm>
            <a:off x="5292725" y="1447800"/>
            <a:ext cx="2390775" cy="1323975"/>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val="23291105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GB" smtClean="0"/>
              <a:t>To help us detect breaches of academic integrity, we use automated plagiarism detection systems</a:t>
            </a:r>
          </a:p>
          <a:p>
            <a:r>
              <a:rPr lang="en-GB" smtClean="0"/>
              <a:t>In the last two years, these have detected a small number of cases where there has been a major level of plagiarism</a:t>
            </a:r>
          </a:p>
          <a:p>
            <a:pPr lvl="1"/>
            <a:r>
              <a:rPr lang="en-GB" smtClean="0"/>
              <a:t>and some students have failed their degrees as a result </a:t>
            </a:r>
            <a:r>
              <a:rPr lang="en-GB" smtClean="0">
                <a:sym typeface="Wingdings" charset="2"/>
              </a:rPr>
              <a:t></a:t>
            </a:r>
            <a:endParaRPr lang="en-US"/>
          </a:p>
        </p:txBody>
      </p:sp>
      <p:sp>
        <p:nvSpPr>
          <p:cNvPr id="50178" name="Rectangle 2"/>
          <p:cNvSpPr>
            <a:spLocks noGrp="1" noChangeArrowheads="1"/>
          </p:cNvSpPr>
          <p:nvPr>
            <p:ph type="title"/>
          </p:nvPr>
        </p:nvSpPr>
        <p:spPr/>
        <p:txBody>
          <a:bodyPr/>
          <a:lstStyle/>
          <a:p>
            <a:r>
              <a:rPr lang="en-GB" smtClean="0"/>
              <a:t>Plagiarism Detection Service</a:t>
            </a:r>
            <a:endParaRPr lang="en-US"/>
          </a:p>
        </p:txBody>
      </p:sp>
    </p:spTree>
    <p:extLst>
      <p:ext uri="{BB962C8B-B14F-4D97-AF65-F5344CB8AC3E}">
        <p14:creationId xmlns:p14="http://schemas.microsoft.com/office/powerpoint/2010/main" val="26649730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lgn="ctr">
              <a:buFontTx/>
              <a:buNone/>
            </a:pPr>
            <a:r>
              <a:rPr lang="en-GB" sz="2800" b="1"/>
              <a:t>An Example Report by Angela Brown</a:t>
            </a:r>
          </a:p>
          <a:p>
            <a:pPr lvl="1">
              <a:buFontTx/>
              <a:buNone/>
            </a:pPr>
            <a:endParaRPr lang="en-GB" sz="2400"/>
          </a:p>
          <a:p>
            <a:pPr algn="just">
              <a:buFontTx/>
              <a:buNone/>
            </a:pPr>
            <a:r>
              <a:rPr lang="en-GB" sz="2800"/>
              <a:t>   This is a short example to show the importance of using your own words in the reports that you write.  Here is an additional sentence with a long and unusual structure in it that will definitely be tracked as a distinctive item by the plagiarism detection software that we use.  </a:t>
            </a:r>
          </a:p>
          <a:p>
            <a:pPr algn="just">
              <a:buFontTx/>
              <a:buNone/>
            </a:pPr>
            <a:endParaRPr lang="en-GB" sz="2000"/>
          </a:p>
          <a:p>
            <a:pPr lvl="1">
              <a:buFontTx/>
              <a:buNone/>
            </a:pPr>
            <a:r>
              <a:rPr lang="en-GB" sz="2400"/>
              <a:t>This is my own work (signed) Angela Brown.</a:t>
            </a:r>
            <a:endParaRPr lang="en-US" sz="2400"/>
          </a:p>
        </p:txBody>
      </p:sp>
      <p:sp>
        <p:nvSpPr>
          <p:cNvPr id="52226" name="Rectangle 2"/>
          <p:cNvSpPr>
            <a:spLocks noGrp="1" noChangeArrowheads="1"/>
          </p:cNvSpPr>
          <p:nvPr>
            <p:ph type="title"/>
          </p:nvPr>
        </p:nvSpPr>
        <p:spPr/>
        <p:txBody>
          <a:bodyPr/>
          <a:lstStyle/>
          <a:p>
            <a:r>
              <a:rPr lang="en-GB"/>
              <a:t>A Fictional Case Study</a:t>
            </a:r>
            <a:endParaRPr lang="en-US"/>
          </a:p>
        </p:txBody>
      </p:sp>
    </p:spTree>
    <p:extLst>
      <p:ext uri="{BB962C8B-B14F-4D97-AF65-F5344CB8AC3E}">
        <p14:creationId xmlns:p14="http://schemas.microsoft.com/office/powerpoint/2010/main" val="1075878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algn="ctr">
              <a:lnSpc>
                <a:spcPct val="80000"/>
              </a:lnSpc>
              <a:buFontTx/>
              <a:buNone/>
            </a:pPr>
            <a:r>
              <a:rPr lang="en-GB" sz="2800" b="1"/>
              <a:t>An Example Report by Cheating Dastard</a:t>
            </a:r>
          </a:p>
          <a:p>
            <a:pPr lvl="1">
              <a:lnSpc>
                <a:spcPct val="80000"/>
              </a:lnSpc>
              <a:buFontTx/>
              <a:buNone/>
            </a:pPr>
            <a:endParaRPr lang="en-GB" sz="2400"/>
          </a:p>
          <a:p>
            <a:pPr algn="just">
              <a:lnSpc>
                <a:spcPct val="80000"/>
              </a:lnSpc>
              <a:buFontTx/>
              <a:buNone/>
            </a:pPr>
            <a:r>
              <a:rPr lang="en-GB" sz="2800"/>
              <a:t>   Another student has copied Angela’s report, without any reference to the original work.  This is a short example to show the importance of using your own words in the reports that you write.  Here is an additional sentence with a long and unusual structure in it that will definitely be tracked as a distinctive item by the plagiarism detection software that we use. </a:t>
            </a:r>
            <a:r>
              <a:rPr lang="en-US" sz="2800"/>
              <a:t>To make the report a little longer, some material has been included from another source off the Internet….</a:t>
            </a:r>
            <a:r>
              <a:rPr lang="en-GB" sz="2800"/>
              <a:t> </a:t>
            </a:r>
          </a:p>
        </p:txBody>
      </p:sp>
      <p:sp>
        <p:nvSpPr>
          <p:cNvPr id="54274" name="Rectangle 2"/>
          <p:cNvSpPr>
            <a:spLocks noGrp="1" noChangeArrowheads="1"/>
          </p:cNvSpPr>
          <p:nvPr>
            <p:ph type="title"/>
          </p:nvPr>
        </p:nvSpPr>
        <p:spPr/>
        <p:txBody>
          <a:bodyPr/>
          <a:lstStyle/>
          <a:p>
            <a:r>
              <a:rPr lang="en-GB"/>
              <a:t>The Case Study Continued</a:t>
            </a:r>
            <a:endParaRPr lang="en-US"/>
          </a:p>
        </p:txBody>
      </p:sp>
    </p:spTree>
    <p:extLst>
      <p:ext uri="{BB962C8B-B14F-4D97-AF65-F5344CB8AC3E}">
        <p14:creationId xmlns:p14="http://schemas.microsoft.com/office/powerpoint/2010/main" val="92407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a:lnSpc>
                <a:spcPct val="80000"/>
              </a:lnSpc>
            </a:pPr>
            <a:r>
              <a:rPr lang="en-US" sz="1800"/>
              <a:t>Overall Similarity Index: 71% </a:t>
            </a:r>
          </a:p>
          <a:p>
            <a:pPr>
              <a:lnSpc>
                <a:spcPct val="80000"/>
              </a:lnSpc>
              <a:buFontTx/>
              <a:buAutoNum type="arabicPeriod"/>
            </a:pPr>
            <a:r>
              <a:rPr lang="en-US" sz="1800">
                <a:solidFill>
                  <a:srgbClr val="FB1B03"/>
                </a:solidFill>
              </a:rPr>
              <a:t>38% match (internet, wikipedia)</a:t>
            </a:r>
            <a:r>
              <a:rPr lang="en-US" sz="1800"/>
              <a:t> </a:t>
            </a:r>
          </a:p>
          <a:p>
            <a:pPr>
              <a:lnSpc>
                <a:spcPct val="80000"/>
              </a:lnSpc>
              <a:buFontTx/>
              <a:buAutoNum type="arabicPeriod"/>
            </a:pPr>
            <a:r>
              <a:rPr lang="en-US" sz="1800">
                <a:solidFill>
                  <a:srgbClr val="0000CC"/>
                </a:solidFill>
              </a:rPr>
              <a:t>33% match (student papers from 06/16/06)</a:t>
            </a:r>
          </a:p>
          <a:p>
            <a:pPr>
              <a:lnSpc>
                <a:spcPct val="80000"/>
              </a:lnSpc>
              <a:buFontTx/>
              <a:buNone/>
            </a:pPr>
            <a:endParaRPr lang="en-US" sz="1800"/>
          </a:p>
          <a:p>
            <a:pPr lvl="1">
              <a:lnSpc>
                <a:spcPct val="80000"/>
              </a:lnSpc>
              <a:buFontTx/>
              <a:buNone/>
            </a:pPr>
            <a:r>
              <a:rPr lang="en-US" sz="1800"/>
              <a:t>An Example Report by Cheating Dastard</a:t>
            </a:r>
          </a:p>
          <a:p>
            <a:pPr>
              <a:lnSpc>
                <a:spcPct val="80000"/>
              </a:lnSpc>
              <a:buFontTx/>
              <a:buNone/>
            </a:pPr>
            <a:r>
              <a:rPr lang="en-US" sz="1800"/>
              <a:t/>
            </a:r>
            <a:br>
              <a:rPr lang="en-US" sz="1800"/>
            </a:br>
            <a:r>
              <a:rPr lang="en-US" sz="1800"/>
              <a:t>Another student has copied Angela's report, without any reference to the original work. </a:t>
            </a:r>
            <a:r>
              <a:rPr lang="en-US" sz="1800">
                <a:solidFill>
                  <a:srgbClr val="0000CC"/>
                </a:solidFill>
              </a:rPr>
              <a:t>This is a short example to show the importance of using your own words in the reports that you write. Here is an additional sentence with a long and unusual structure in it that will definitely be tracked as a distinctive item by the plagiarism detection software that we use.</a:t>
            </a:r>
            <a:r>
              <a:rPr lang="en-US" sz="1800"/>
              <a:t/>
            </a:r>
            <a:br>
              <a:rPr lang="en-US" sz="1800"/>
            </a:br>
            <a:r>
              <a:rPr lang="en-US" sz="1800"/>
              <a:t>To make the report a little longer, some material has been included from another source off the Internet. </a:t>
            </a:r>
            <a:r>
              <a:rPr lang="en-US" sz="1800">
                <a:solidFill>
                  <a:srgbClr val="FB1B03"/>
                </a:solidFill>
              </a:rPr>
              <a:t>Integrity comprises the personal inner sense of "wholeness" deriving from honesty and consistent uprightness of character. The etymology of the word relates it to the Latin adjective integer (whole, complete). Evaluators, of course, usually assess integrity from some point of view, such as that of a given ethical tradition or in the context of an ethical relationship.  </a:t>
            </a:r>
            <a:r>
              <a:rPr lang="en-US" sz="1800"/>
              <a:t>This is my own work (signed) Cheating Dastard.</a:t>
            </a:r>
          </a:p>
        </p:txBody>
      </p:sp>
      <p:sp>
        <p:nvSpPr>
          <p:cNvPr id="56322" name="Rectangle 2"/>
          <p:cNvSpPr>
            <a:spLocks noGrp="1" noChangeArrowheads="1"/>
          </p:cNvSpPr>
          <p:nvPr>
            <p:ph type="title"/>
          </p:nvPr>
        </p:nvSpPr>
        <p:spPr/>
        <p:txBody>
          <a:bodyPr/>
          <a:lstStyle/>
          <a:p>
            <a:r>
              <a:rPr lang="en-GB"/>
              <a:t>An Example Plagiarism Report</a:t>
            </a:r>
            <a:endParaRPr lang="en-US"/>
          </a:p>
        </p:txBody>
      </p:sp>
    </p:spTree>
    <p:extLst>
      <p:ext uri="{BB962C8B-B14F-4D97-AF65-F5344CB8AC3E}">
        <p14:creationId xmlns:p14="http://schemas.microsoft.com/office/powerpoint/2010/main" val="1458294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1341438"/>
            <a:ext cx="8842375" cy="5286375"/>
          </a:xfrm>
          <a:prstGeom prst="rect">
            <a:avLst/>
          </a:prstGeom>
          <a:noFill/>
          <a:ln w="9525">
            <a:noFill/>
            <a:miter lim="800000"/>
            <a:headEnd/>
            <a:tailEnd/>
          </a:ln>
          <a:effectLst/>
        </p:spPr>
      </p:pic>
      <p:sp>
        <p:nvSpPr>
          <p:cNvPr id="8" name="Title 7"/>
          <p:cNvSpPr>
            <a:spLocks noGrp="1"/>
          </p:cNvSpPr>
          <p:nvPr>
            <p:ph type="title"/>
          </p:nvPr>
        </p:nvSpPr>
        <p:spPr/>
        <p:txBody>
          <a:bodyPr/>
          <a:lstStyle/>
          <a:p>
            <a:r>
              <a:rPr lang="en-US" dirty="0" smtClean="0"/>
              <a:t>Actual Screen Shot</a:t>
            </a:r>
            <a:endParaRPr lang="en-US" dirty="0"/>
          </a:p>
        </p:txBody>
      </p:sp>
    </p:spTree>
    <p:extLst>
      <p:ext uri="{BB962C8B-B14F-4D97-AF65-F5344CB8AC3E}">
        <p14:creationId xmlns:p14="http://schemas.microsoft.com/office/powerpoint/2010/main" val="1571638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dirty="0">
                <a:solidFill>
                  <a:srgbClr val="FFFFFF"/>
                </a:solidFill>
              </a:rPr>
              <a:t>Summary</a:t>
            </a:r>
          </a:p>
        </p:txBody>
      </p:sp>
    </p:spTree>
    <p:extLst>
      <p:ext uri="{BB962C8B-B14F-4D97-AF65-F5344CB8AC3E}">
        <p14:creationId xmlns:p14="http://schemas.microsoft.com/office/powerpoint/2010/main" val="118593179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GB" dirty="0" smtClean="0"/>
              <a:t>Academic Integrity is important</a:t>
            </a:r>
          </a:p>
          <a:p>
            <a:r>
              <a:rPr lang="en-GB" dirty="0" smtClean="0"/>
              <a:t>Breaches include plagiarism, cheating, falsification, </a:t>
            </a:r>
            <a:r>
              <a:rPr lang="en-GB" dirty="0" smtClean="0"/>
              <a:t>re</a:t>
            </a:r>
            <a:r>
              <a:rPr lang="en-GB" dirty="0" smtClean="0"/>
              <a:t>-</a:t>
            </a:r>
            <a:r>
              <a:rPr lang="en-GB" dirty="0" smtClean="0"/>
              <a:t>cycling and collusion</a:t>
            </a:r>
            <a:endParaRPr lang="en-GB" dirty="0" smtClean="0"/>
          </a:p>
          <a:p>
            <a:r>
              <a:rPr lang="en-GB" dirty="0" smtClean="0"/>
              <a:t>We use automatic plagiarism detection software to help us identify breaches</a:t>
            </a:r>
          </a:p>
          <a:p>
            <a:r>
              <a:rPr lang="en-GB" dirty="0" smtClean="0"/>
              <a:t>Students have been caught, and some have failed their degree as a result</a:t>
            </a:r>
          </a:p>
          <a:p>
            <a:r>
              <a:rPr lang="en-GB" dirty="0" smtClean="0"/>
              <a:t>Make sure you quote (or paraphrase) and cite all your sources in a clear and standard way</a:t>
            </a:r>
            <a:endParaRPr lang="en-US" dirty="0"/>
          </a:p>
        </p:txBody>
      </p:sp>
      <p:sp>
        <p:nvSpPr>
          <p:cNvPr id="64514" name="Rectangle 2"/>
          <p:cNvSpPr>
            <a:spLocks noGrp="1" noChangeArrowheads="1"/>
          </p:cNvSpPr>
          <p:nvPr>
            <p:ph type="title"/>
          </p:nvPr>
        </p:nvSpPr>
        <p:spPr/>
        <p:txBody>
          <a:bodyPr/>
          <a:lstStyle/>
          <a:p>
            <a:r>
              <a:rPr lang="en-GB" smtClean="0"/>
              <a:t>Please Remember</a:t>
            </a:r>
            <a:endParaRPr lang="en-US"/>
          </a:p>
        </p:txBody>
      </p:sp>
    </p:spTree>
    <p:extLst>
      <p:ext uri="{BB962C8B-B14F-4D97-AF65-F5344CB8AC3E}">
        <p14:creationId xmlns:p14="http://schemas.microsoft.com/office/powerpoint/2010/main" val="58380105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r>
              <a:rPr lang="en-GB" dirty="0" smtClean="0"/>
              <a:t>University of Southampton Academic Skills Guides</a:t>
            </a:r>
            <a:br>
              <a:rPr lang="en-GB" dirty="0" smtClean="0"/>
            </a:br>
            <a:r>
              <a:rPr lang="en-GB" dirty="0" smtClean="0"/>
              <a:t>provides advice on academic integrity, and how to research, cite, and reference your sources</a:t>
            </a:r>
          </a:p>
          <a:p>
            <a:pPr lvl="1"/>
            <a:r>
              <a:rPr lang="en-GB" dirty="0" err="1" smtClean="0"/>
              <a:t>http://www.academic-skills.soton.ac.uk</a:t>
            </a:r>
            <a:r>
              <a:rPr lang="en-GB" dirty="0" smtClean="0"/>
              <a:t>/</a:t>
            </a:r>
          </a:p>
          <a:p>
            <a:endParaRPr lang="en-GB" dirty="0" smtClean="0"/>
          </a:p>
          <a:p>
            <a:r>
              <a:rPr lang="en-GB" dirty="0" smtClean="0"/>
              <a:t>University of Southampton Plagiarism Policy </a:t>
            </a:r>
          </a:p>
          <a:p>
            <a:pPr lvl="1"/>
            <a:r>
              <a:rPr lang="en-GB" dirty="0" smtClean="0"/>
              <a:t>Student Handbook</a:t>
            </a:r>
          </a:p>
          <a:p>
            <a:pPr lvl="2"/>
            <a:r>
              <a:rPr lang="en-GB" dirty="0" smtClean="0"/>
              <a:t>http://</a:t>
            </a:r>
            <a:r>
              <a:rPr lang="en-GB" dirty="0" err="1" smtClean="0"/>
              <a:t>www.studentservices.soton.ac.uk/studenthbk/plag.html</a:t>
            </a:r>
            <a:endParaRPr lang="en-GB" dirty="0" smtClean="0"/>
          </a:p>
          <a:p>
            <a:pPr lvl="1"/>
            <a:r>
              <a:rPr lang="en-GB" dirty="0" smtClean="0"/>
              <a:t>Calendar: Plagiarism and Cheating: Policy and Procedures </a:t>
            </a:r>
          </a:p>
          <a:p>
            <a:pPr lvl="2"/>
            <a:r>
              <a:rPr lang="en-GB" dirty="0" smtClean="0"/>
              <a:t>http://www.calendar.soton.ac.uk/sectionIV/part8.html</a:t>
            </a:r>
          </a:p>
          <a:p>
            <a:pPr lvl="2"/>
            <a:endParaRPr lang="en-GB" dirty="0" smtClean="0"/>
          </a:p>
          <a:p>
            <a:r>
              <a:rPr lang="en-GB" dirty="0" smtClean="0"/>
              <a:t>ECS Student Handbook</a:t>
            </a:r>
          </a:p>
          <a:p>
            <a:pPr lvl="1"/>
            <a:r>
              <a:rPr lang="en-GB" dirty="0" smtClean="0"/>
              <a:t>Section 3.1.2 Originality of Work</a:t>
            </a:r>
          </a:p>
          <a:p>
            <a:pPr lvl="2"/>
            <a:r>
              <a:rPr lang="en-GB" dirty="0" smtClean="0"/>
              <a:t>https://</a:t>
            </a:r>
            <a:r>
              <a:rPr lang="en-GB" dirty="0" err="1" smtClean="0"/>
              <a:t>secure.ecs.soton.ac.uk/ug/handbook</a:t>
            </a:r>
            <a:r>
              <a:rPr lang="en-GB" dirty="0" smtClean="0"/>
              <a:t>/</a:t>
            </a:r>
            <a:endParaRPr lang="en-GB" dirty="0"/>
          </a:p>
        </p:txBody>
      </p:sp>
      <p:sp>
        <p:nvSpPr>
          <p:cNvPr id="67586" name="Rectangle 2"/>
          <p:cNvSpPr>
            <a:spLocks noGrp="1" noChangeArrowheads="1"/>
          </p:cNvSpPr>
          <p:nvPr>
            <p:ph type="title"/>
          </p:nvPr>
        </p:nvSpPr>
        <p:spPr/>
        <p:txBody>
          <a:bodyPr/>
          <a:lstStyle/>
          <a:p>
            <a:r>
              <a:rPr lang="en-GB" smtClean="0"/>
              <a:t>Further Information</a:t>
            </a:r>
            <a:endParaRPr lang="en-GB"/>
          </a:p>
        </p:txBody>
      </p:sp>
    </p:spTree>
    <p:extLst>
      <p:ext uri="{BB962C8B-B14F-4D97-AF65-F5344CB8AC3E}">
        <p14:creationId xmlns:p14="http://schemas.microsoft.com/office/powerpoint/2010/main" val="314999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lstStyle/>
          <a:p>
            <a:pPr eaLnBrk="1" hangingPunct="1"/>
            <a:r>
              <a:rPr lang="en-GB"/>
              <a:t>Lab Report</a:t>
            </a:r>
          </a:p>
          <a:p>
            <a:pPr eaLnBrk="1" hangingPunct="1"/>
            <a:r>
              <a:rPr lang="en-GB"/>
              <a:t>Blog</a:t>
            </a:r>
          </a:p>
          <a:p>
            <a:pPr eaLnBrk="1" hangingPunct="1"/>
            <a:r>
              <a:rPr lang="en-GB"/>
              <a:t>Magazine Article</a:t>
            </a:r>
          </a:p>
          <a:p>
            <a:pPr eaLnBrk="1" hangingPunct="1"/>
            <a:r>
              <a:rPr lang="en-GB"/>
              <a:t>Essay</a:t>
            </a:r>
          </a:p>
          <a:p>
            <a:pPr eaLnBrk="1" hangingPunct="1"/>
            <a:r>
              <a:rPr lang="en-GB" b="1"/>
              <a:t>Technical Report &lt;- </a:t>
            </a:r>
            <a:r>
              <a:rPr lang="en-GB"/>
              <a:t>what this lecture is about</a:t>
            </a:r>
          </a:p>
          <a:p>
            <a:pPr eaLnBrk="1" hangingPunct="1"/>
            <a:r>
              <a:rPr lang="en-GB"/>
              <a:t>Technical reports may be:</a:t>
            </a:r>
          </a:p>
          <a:p>
            <a:pPr lvl="1" eaLnBrk="1" hangingPunct="1"/>
            <a:r>
              <a:rPr lang="en-GB"/>
              <a:t>Academic Papers</a:t>
            </a:r>
          </a:p>
          <a:p>
            <a:pPr lvl="1" eaLnBrk="1" hangingPunct="1"/>
            <a:r>
              <a:rPr lang="en-GB"/>
              <a:t>Industry “White Papers”</a:t>
            </a:r>
          </a:p>
          <a:p>
            <a:pPr lvl="1" eaLnBrk="1" hangingPunct="1"/>
            <a:r>
              <a:rPr lang="en-GB"/>
              <a:t>Description of a project undertaken</a:t>
            </a:r>
          </a:p>
          <a:p>
            <a:pPr lvl="1" eaLnBrk="1" hangingPunct="1"/>
            <a:endParaRPr lang="en-GB"/>
          </a:p>
          <a:p>
            <a:pPr lvl="1" eaLnBrk="1" hangingPunct="1"/>
            <a:r>
              <a:rPr lang="en-GB"/>
              <a:t>And they may be published on paper or on-line. The rules do not change.</a:t>
            </a:r>
          </a:p>
          <a:p>
            <a:pPr eaLnBrk="1" hangingPunct="1">
              <a:buFont typeface="Wingdings" charset="2"/>
              <a:buNone/>
            </a:pPr>
            <a:endParaRPr lang="en-GB"/>
          </a:p>
        </p:txBody>
      </p:sp>
      <p:sp>
        <p:nvSpPr>
          <p:cNvPr id="26627" name="Rectangle 2"/>
          <p:cNvSpPr>
            <a:spLocks noGrp="1" noChangeArrowheads="1"/>
          </p:cNvSpPr>
          <p:nvPr>
            <p:ph type="title"/>
          </p:nvPr>
        </p:nvSpPr>
        <p:spPr/>
        <p:txBody>
          <a:bodyPr/>
          <a:lstStyle/>
          <a:p>
            <a:pPr indent="0" eaLnBrk="1" hangingPunct="1"/>
            <a:r>
              <a:rPr lang="en-GB"/>
              <a:t>What Sort of report are you producing?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341438"/>
          <a:ext cx="8382000" cy="3840480"/>
        </p:xfrm>
        <a:graphic>
          <a:graphicData uri="http://schemas.openxmlformats.org/drawingml/2006/table">
            <a:tbl>
              <a:tblPr>
                <a:tableStyleId>{8EC20E35-A176-4012-BC5E-935CFFF8708E}</a:tableStyleId>
              </a:tblPr>
              <a:tblGrid>
                <a:gridCol w="2971800"/>
                <a:gridCol w="5410200"/>
              </a:tblGrid>
              <a:tr h="370840">
                <a:tc>
                  <a:txBody>
                    <a:bodyPr/>
                    <a:lstStyle/>
                    <a:p>
                      <a:r>
                        <a:rPr lang="en-US" dirty="0" smtClean="0"/>
                        <a:t>Lab Report</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smtClean="0"/>
                        <a:t>You? Evidence of your actual results</a:t>
                      </a:r>
                    </a:p>
                    <a:p>
                      <a:endParaRPr lang="en-US" dirty="0"/>
                    </a:p>
                  </a:txBody>
                  <a:tcPr>
                    <a:lnR w="12700" cap="flat" cmpd="sng" algn="ctr">
                      <a:no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70840">
                <a:tc>
                  <a:txBody>
                    <a:bodyPr/>
                    <a:lstStyle/>
                    <a:p>
                      <a:r>
                        <a:rPr lang="en-US" dirty="0" smtClean="0"/>
                        <a:t>University Coursework</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u="none" strike="noStrike" cap="none" normalizeH="0" baseline="0" dirty="0" smtClean="0">
                          <a:ln>
                            <a:noFill/>
                          </a:ln>
                          <a:effectLst/>
                        </a:rPr>
                        <a:t>Should aim to explain what you have done to your “kid sibling”</a:t>
                      </a:r>
                      <a:endParaRPr kumimoji="0" lang="en-GB" sz="1800" b="0" i="0" u="none" strike="noStrike" cap="none" normalizeH="0" baseline="0" dirty="0" smtClean="0">
                        <a:ln>
                          <a:noFill/>
                        </a:ln>
                        <a:solidFill>
                          <a:schemeClr val="bg2"/>
                        </a:solidFill>
                        <a:effectLst/>
                        <a:latin typeface="GillSans" pitchFamily="34" charset="0"/>
                      </a:endParaRPr>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Third Year Project</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u="none" strike="noStrike" cap="none" normalizeH="0" baseline="0" dirty="0" smtClean="0">
                          <a:ln>
                            <a:noFill/>
                          </a:ln>
                          <a:effectLst/>
                        </a:rPr>
                        <a:t>Write for a first year student of CS/IT</a:t>
                      </a:r>
                      <a:endParaRPr kumimoji="0" lang="en-GB" sz="1800" b="0" i="0" u="none" strike="noStrike" cap="none" normalizeH="0" baseline="0" dirty="0" smtClean="0">
                        <a:ln>
                          <a:noFill/>
                        </a:ln>
                        <a:solidFill>
                          <a:schemeClr val="bg2"/>
                        </a:solidFill>
                        <a:effectLst/>
                        <a:latin typeface="GillSans" pitchFamily="34" charset="0"/>
                      </a:endParaRPr>
                    </a:p>
                    <a:p>
                      <a:endParaRPr lang="en-US" dirty="0"/>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PhD Thesis</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u="none" strike="noStrike" cap="none" normalizeH="0" baseline="0" dirty="0" smtClean="0">
                          <a:ln>
                            <a:noFill/>
                          </a:ln>
                          <a:effectLst/>
                        </a:rPr>
                        <a:t>Write for a CS/IT expert but not necessarily in this domain</a:t>
                      </a:r>
                      <a:endParaRPr kumimoji="0" lang="en-GB" sz="1800" b="0" i="0" u="none" strike="noStrike" cap="none" normalizeH="0" baseline="0" dirty="0" smtClean="0">
                        <a:ln>
                          <a:noFill/>
                        </a:ln>
                        <a:solidFill>
                          <a:schemeClr val="bg2"/>
                        </a:solidFill>
                        <a:effectLst/>
                        <a:latin typeface="GillSans" pitchFamily="34" charset="0"/>
                      </a:endParaRPr>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Published Scientific Paper</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u="none" strike="noStrike" cap="none" normalizeH="0" baseline="0" dirty="0" smtClean="0">
                          <a:ln>
                            <a:noFill/>
                          </a:ln>
                          <a:effectLst/>
                        </a:rPr>
                        <a:t>Write for a CS/IT expert but not necessarily in this domain</a:t>
                      </a:r>
                      <a:endParaRPr kumimoji="0" lang="en-GB" sz="1800" b="0" i="0" u="none" strike="noStrike" cap="none" normalizeH="0" baseline="0" dirty="0" smtClean="0">
                        <a:ln>
                          <a:noFill/>
                        </a:ln>
                        <a:solidFill>
                          <a:schemeClr val="bg2"/>
                        </a:solidFill>
                        <a:effectLst/>
                        <a:latin typeface="GillSans" pitchFamily="34" charset="0"/>
                      </a:endParaRPr>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Magazine Article</a:t>
                      </a:r>
                      <a:endParaRPr lang="en-US" dirty="0"/>
                    </a:p>
                  </a:txBody>
                  <a:tcPr>
                    <a:lnT w="12700" cap="flat" cmpd="sng" algn="ctr">
                      <a:solidFill>
                        <a:scrgbClr r="0" g="0" b="0"/>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u="none" strike="noStrike" cap="none" normalizeH="0" baseline="0" dirty="0" smtClean="0">
                          <a:ln>
                            <a:noFill/>
                          </a:ln>
                          <a:effectLst/>
                        </a:rPr>
                        <a:t>Write for an intelligent person who knows nothing about the area (the ‘intelligent layman’)</a:t>
                      </a:r>
                      <a:endParaRPr kumimoji="0" lang="en-GB" sz="1800" b="0" i="0" u="none" strike="noStrike" cap="none" normalizeH="0" baseline="0" dirty="0" smtClean="0">
                        <a:ln>
                          <a:noFill/>
                        </a:ln>
                        <a:solidFill>
                          <a:schemeClr val="bg2"/>
                        </a:solidFill>
                        <a:effectLst/>
                        <a:latin typeface="GillSans" pitchFamily="34" charset="0"/>
                      </a:endParaRPr>
                    </a:p>
                  </a:txBody>
                  <a:tcPr>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bl>
          </a:graphicData>
        </a:graphic>
      </p:graphicFrame>
      <p:sp>
        <p:nvSpPr>
          <p:cNvPr id="4" name="Title 3"/>
          <p:cNvSpPr>
            <a:spLocks noGrp="1"/>
          </p:cNvSpPr>
          <p:nvPr>
            <p:ph type="title"/>
          </p:nvPr>
        </p:nvSpPr>
        <p:spPr/>
        <p:txBody>
          <a:bodyPr/>
          <a:lstStyle/>
          <a:p>
            <a:r>
              <a:rPr lang="en-US" dirty="0" smtClean="0"/>
              <a:t>Who are you writing for?</a:t>
            </a:r>
            <a:endParaRPr lang="en-US" dirty="0"/>
          </a:p>
        </p:txBody>
      </p:sp>
      <p:sp>
        <p:nvSpPr>
          <p:cNvPr id="6" name="Rectangle 5"/>
          <p:cNvSpPr/>
          <p:nvPr/>
        </p:nvSpPr>
        <p:spPr bwMode="auto">
          <a:xfrm>
            <a:off x="3429000" y="1371600"/>
            <a:ext cx="5334000" cy="5334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Rectangle 6"/>
          <p:cNvSpPr/>
          <p:nvPr/>
        </p:nvSpPr>
        <p:spPr bwMode="auto">
          <a:xfrm>
            <a:off x="3429000" y="2057400"/>
            <a:ext cx="5334000" cy="5334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Rectangle 7"/>
          <p:cNvSpPr/>
          <p:nvPr/>
        </p:nvSpPr>
        <p:spPr bwMode="auto">
          <a:xfrm>
            <a:off x="3429000" y="2667000"/>
            <a:ext cx="5334000" cy="5334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Rectangle 8"/>
          <p:cNvSpPr/>
          <p:nvPr/>
        </p:nvSpPr>
        <p:spPr bwMode="auto">
          <a:xfrm>
            <a:off x="3429000" y="3276600"/>
            <a:ext cx="5334000" cy="6096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0" name="Rectangle 9"/>
          <p:cNvSpPr/>
          <p:nvPr/>
        </p:nvSpPr>
        <p:spPr bwMode="auto">
          <a:xfrm>
            <a:off x="3429000" y="3962400"/>
            <a:ext cx="5334000" cy="5334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Rectangle 10"/>
          <p:cNvSpPr/>
          <p:nvPr/>
        </p:nvSpPr>
        <p:spPr bwMode="auto">
          <a:xfrm>
            <a:off x="3429000" y="4608000"/>
            <a:ext cx="5334000" cy="5334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p:txBody>
          <a:bodyPr/>
          <a:lstStyle/>
          <a:p>
            <a:pPr eaLnBrk="1" hangingPunct="1"/>
            <a:r>
              <a:rPr lang="en-GB"/>
              <a:t>The convention is to write everything in the third person (objectively, not subjectively) </a:t>
            </a:r>
          </a:p>
          <a:p>
            <a:pPr eaLnBrk="1" hangingPunct="1"/>
            <a:r>
              <a:rPr lang="en-GB"/>
              <a:t>This does not apply to Blogs and Magazine articles which are often intentionally subjective</a:t>
            </a:r>
          </a:p>
          <a:p>
            <a:pPr eaLnBrk="1" hangingPunct="1"/>
            <a:r>
              <a:rPr lang="en-GB"/>
              <a:t>Can lead to unpleasant use of passive voice. Compare</a:t>
            </a:r>
          </a:p>
          <a:p>
            <a:pPr lvl="1" eaLnBrk="1" hangingPunct="1"/>
            <a:r>
              <a:rPr lang="en-GB"/>
              <a:t>“I did a survey of one hundred web sites to ascertain….”</a:t>
            </a:r>
          </a:p>
          <a:p>
            <a:pPr lvl="1" eaLnBrk="1" hangingPunct="1"/>
            <a:r>
              <a:rPr lang="en-GB"/>
              <a:t>“One Hundred web sites were surveyed to ascertain….” </a:t>
            </a:r>
          </a:p>
          <a:p>
            <a:pPr lvl="1" eaLnBrk="1" hangingPunct="1"/>
            <a:r>
              <a:rPr lang="en-GB"/>
              <a:t>“The author surveyed one hundred web sites to ascertain….”</a:t>
            </a:r>
          </a:p>
          <a:p>
            <a:pPr eaLnBrk="1" hangingPunct="1"/>
            <a:r>
              <a:rPr lang="en-GB"/>
              <a:t>Some “expert writers” break the rules – just as some expert artists break the rules. In both cases you need to make sure you know how to do the job “properly” before you try!</a:t>
            </a:r>
          </a:p>
        </p:txBody>
      </p:sp>
      <p:sp>
        <p:nvSpPr>
          <p:cNvPr id="30723" name="Rectangle 2"/>
          <p:cNvSpPr>
            <a:spLocks noGrp="1" noChangeArrowheads="1"/>
          </p:cNvSpPr>
          <p:nvPr>
            <p:ph type="title"/>
          </p:nvPr>
        </p:nvSpPr>
        <p:spPr/>
        <p:txBody>
          <a:bodyPr/>
          <a:lstStyle/>
          <a:p>
            <a:pPr indent="0" eaLnBrk="1" hangingPunct="1"/>
            <a:r>
              <a:rPr lang="en-GB"/>
              <a:t>Who is writing this report?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595438"/>
          <a:ext cx="8382000" cy="4881880"/>
        </p:xfrm>
        <a:graphic>
          <a:graphicData uri="http://schemas.openxmlformats.org/drawingml/2006/table">
            <a:tbl>
              <a:tblPr bandRow="1">
                <a:tableStyleId>{912C8C85-51F0-491E-9774-3900AFEF0FD7}</a:tableStyleId>
              </a:tblPr>
              <a:tblGrid>
                <a:gridCol w="2133600"/>
                <a:gridCol w="6248400"/>
              </a:tblGrid>
              <a:tr h="0">
                <a:tc>
                  <a:txBody>
                    <a:bodyPr/>
                    <a:lstStyle/>
                    <a:p>
                      <a:r>
                        <a:rPr lang="en-US" dirty="0" smtClean="0"/>
                        <a:t>Title Page</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Name, affiliation, date, contact details, etc. </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Declaration</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Who did this work?</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Acknowledgement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People who have helped or influenced your work </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Contents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Sections, sub-sections and page numbers </a:t>
                      </a:r>
                      <a:br>
                        <a:rPr lang="en-GB" sz="1800" dirty="0" smtClean="0"/>
                      </a:br>
                      <a:r>
                        <a:rPr lang="en-GB" sz="1800" dirty="0" smtClean="0"/>
                        <a:t>(probably not sub-sub-sections)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Abstract</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Stand-alone summary of report </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Introduction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Provides the motivation and context and outlines other related work</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Main Body</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Theory, experimental method, results, discussion </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Conclusions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Including </a:t>
                      </a:r>
                      <a:r>
                        <a:rPr lang="en-GB" sz="1800" dirty="0" smtClean="0"/>
                        <a:t>appropriate future work</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References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Works that you have cited</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Bibliography</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Sources of further information</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Appendices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Anything which would interfere with the continuity of the main report (typically detail) </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itle 3"/>
          <p:cNvSpPr>
            <a:spLocks noGrp="1"/>
          </p:cNvSpPr>
          <p:nvPr>
            <p:ph type="title"/>
          </p:nvPr>
        </p:nvSpPr>
        <p:spPr/>
        <p:txBody>
          <a:bodyPr/>
          <a:lstStyle/>
          <a:p>
            <a:r>
              <a:rPr lang="en-US" dirty="0" smtClean="0"/>
              <a:t>Technical Report Structure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ECS.thmx</Template>
  <TotalTime>2671</TotalTime>
  <Words>3459</Words>
  <Application>Microsoft Macintosh PowerPoint</Application>
  <PresentationFormat>On-screen Show (4:3)</PresentationFormat>
  <Paragraphs>482</Paragraphs>
  <Slides>59</Slides>
  <Notes>44</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ECS</vt:lpstr>
      <vt:lpstr>Visio</vt:lpstr>
      <vt:lpstr>COMP1205 Formal Technical Reports, Referencing and Academic Integrity</vt:lpstr>
      <vt:lpstr>PowerPoint Presentation</vt:lpstr>
      <vt:lpstr>This Week</vt:lpstr>
      <vt:lpstr>Technical Report Writing – Basic Principles</vt:lpstr>
      <vt:lpstr>Before Getting Started</vt:lpstr>
      <vt:lpstr>What Sort of report are you producing?</vt:lpstr>
      <vt:lpstr>Who are you writing for?</vt:lpstr>
      <vt:lpstr>Who is writing this report?</vt:lpstr>
      <vt:lpstr>Technical Report Structure</vt:lpstr>
      <vt:lpstr>The Abstract</vt:lpstr>
      <vt:lpstr>PowerPoint Presentation</vt:lpstr>
      <vt:lpstr>Experimental Report Abstract</vt:lpstr>
      <vt:lpstr>Review Report Abstract</vt:lpstr>
      <vt:lpstr>Implementation Project Abstract</vt:lpstr>
      <vt:lpstr>Introduction and Conclusion</vt:lpstr>
      <vt:lpstr>Checklist before you submit</vt:lpstr>
      <vt:lpstr>Citations and Referencing</vt:lpstr>
      <vt:lpstr>The Basic Principle</vt:lpstr>
      <vt:lpstr>Citations, References and Bibliography</vt:lpstr>
      <vt:lpstr>Citation and Reference Styles</vt:lpstr>
      <vt:lpstr>Building a Reference</vt:lpstr>
      <vt:lpstr>General shape of references</vt:lpstr>
      <vt:lpstr>Referencing a Book</vt:lpstr>
      <vt:lpstr>Referencing a Journal Article</vt:lpstr>
      <vt:lpstr>Referencing a Conference Article</vt:lpstr>
      <vt:lpstr>In-text citation (Harvard)</vt:lpstr>
      <vt:lpstr>In-text citation (IEEE/ACM)</vt:lpstr>
      <vt:lpstr>Referencing a Webpage</vt:lpstr>
      <vt:lpstr>Some Links</vt:lpstr>
      <vt:lpstr>  Academic Integrity</vt:lpstr>
      <vt:lpstr>Basic Principles</vt:lpstr>
      <vt:lpstr>Definitions (taken from the OED)</vt:lpstr>
      <vt:lpstr>Important Guidelines</vt:lpstr>
      <vt:lpstr>University Policy</vt:lpstr>
      <vt:lpstr>Summary of Policy</vt:lpstr>
      <vt:lpstr>Range of Penalties</vt:lpstr>
      <vt:lpstr>Plagiarism</vt:lpstr>
      <vt:lpstr>What is Plagiarism?</vt:lpstr>
      <vt:lpstr>How to Avoid Plagiarism</vt:lpstr>
      <vt:lpstr>How to Quote</vt:lpstr>
      <vt:lpstr>Referencing Figures Correctly</vt:lpstr>
      <vt:lpstr>How and When to Paraphrase</vt:lpstr>
      <vt:lpstr>Paraphrasing vs Plagiarism</vt:lpstr>
      <vt:lpstr>Why Do We Cite Our Sources?</vt:lpstr>
      <vt:lpstr>A “Victimless Crime”?</vt:lpstr>
      <vt:lpstr>Group Work,  Collaboration and Collusion</vt:lpstr>
      <vt:lpstr>Group Working</vt:lpstr>
      <vt:lpstr>Outside Help</vt:lpstr>
      <vt:lpstr>Collaboration and Collusion</vt:lpstr>
      <vt:lpstr>Plagiarism Detection</vt:lpstr>
      <vt:lpstr>Avoiding Plagiarism In ECS</vt:lpstr>
      <vt:lpstr>Plagiarism Detection Service</vt:lpstr>
      <vt:lpstr>A Fictional Case Study</vt:lpstr>
      <vt:lpstr>The Case Study Continued</vt:lpstr>
      <vt:lpstr>An Example Plagiarism Report</vt:lpstr>
      <vt:lpstr>Actual Screen Shot</vt:lpstr>
      <vt:lpstr>Summary</vt:lpstr>
      <vt:lpstr>Please Remember</vt:lpstr>
      <vt:lpstr>Further Information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Davis</dc:creator>
  <cp:lastModifiedBy>Hugh Davis</cp:lastModifiedBy>
  <cp:revision>45</cp:revision>
  <cp:lastPrinted>2009-04-22T19:24:48Z</cp:lastPrinted>
  <dcterms:created xsi:type="dcterms:W3CDTF">2009-10-29T11:40:08Z</dcterms:created>
  <dcterms:modified xsi:type="dcterms:W3CDTF">2013-02-10T17:53:38Z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