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317" r:id="rId3"/>
    <p:sldId id="318" r:id="rId4"/>
    <p:sldId id="282" r:id="rId5"/>
    <p:sldId id="285" r:id="rId6"/>
    <p:sldId id="286" r:id="rId7"/>
    <p:sldId id="287" r:id="rId8"/>
    <p:sldId id="302" r:id="rId9"/>
    <p:sldId id="303" r:id="rId10"/>
    <p:sldId id="307" r:id="rId11"/>
    <p:sldId id="300" r:id="rId12"/>
    <p:sldId id="301" r:id="rId13"/>
    <p:sldId id="308" r:id="rId14"/>
    <p:sldId id="288" r:id="rId15"/>
    <p:sldId id="289" r:id="rId16"/>
    <p:sldId id="310" r:id="rId17"/>
    <p:sldId id="290" r:id="rId18"/>
    <p:sldId id="291" r:id="rId19"/>
    <p:sldId id="292" r:id="rId20"/>
    <p:sldId id="294" r:id="rId21"/>
    <p:sldId id="295" r:id="rId22"/>
    <p:sldId id="305" r:id="rId23"/>
    <p:sldId id="296" r:id="rId24"/>
    <p:sldId id="297" r:id="rId25"/>
    <p:sldId id="298" r:id="rId26"/>
    <p:sldId id="304" r:id="rId27"/>
    <p:sldId id="309" r:id="rId28"/>
    <p:sldId id="312" r:id="rId29"/>
    <p:sldId id="313" r:id="rId30"/>
    <p:sldId id="314" r:id="rId31"/>
    <p:sldId id="315" r:id="rId32"/>
    <p:sldId id="320" r:id="rId33"/>
    <p:sldId id="322" r:id="rId34"/>
    <p:sldId id="321" r:id="rId35"/>
    <p:sldId id="319" r:id="rId36"/>
    <p:sldId id="316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77" autoAdjust="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-1424" y="-112"/>
      </p:cViewPr>
      <p:guideLst>
        <p:guide orient="horz" pos="253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B8F7AE-321F-A04D-A81B-EAFCDF4D4373}" type="datetimeFigureOut">
              <a:rPr lang="en-US" smtClean="0"/>
              <a:t>31/01/2013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C17AC-EB22-3C4F-BD22-E558A3127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905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0ECEB-7693-E64D-8941-3AE9B0650C3B}" type="datetimeFigureOut">
              <a:rPr lang="en-US" smtClean="0"/>
              <a:t>29/01/2013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C5394-2DDC-654F-BC95-F0B72F5F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105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C5394-2DDC-654F-BC95-F0B72F5F31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6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C5394-2DDC-654F-BC95-F0B72F5F31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985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ODI is open by default.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C5394-2DDC-654F-BC95-F0B72F5F31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945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C5394-2DDC-654F-BC95-F0B72F5F31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51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43466-01AE-574F-BA29-658D327D1AD6}" type="datetimeFigureOut">
              <a:rPr lang="en-US" smtClean="0"/>
              <a:t>29/01/2013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605D-782E-C449-852F-3982DDB85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280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43466-01AE-574F-BA29-658D327D1AD6}" type="datetimeFigureOut">
              <a:rPr lang="en-US" smtClean="0"/>
              <a:t>29/01/2013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605D-782E-C449-852F-3982DDB85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60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43466-01AE-574F-BA29-658D327D1AD6}" type="datetimeFigureOut">
              <a:rPr lang="en-US" smtClean="0"/>
              <a:t>29/01/2013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605D-782E-C449-852F-3982DDB85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43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43466-01AE-574F-BA29-658D327D1AD6}" type="datetimeFigureOut">
              <a:rPr lang="en-US" smtClean="0"/>
              <a:t>29/01/2013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605D-782E-C449-852F-3982DDB85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98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43466-01AE-574F-BA29-658D327D1AD6}" type="datetimeFigureOut">
              <a:rPr lang="en-US" smtClean="0"/>
              <a:t>29/01/2013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605D-782E-C449-852F-3982DDB85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704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43466-01AE-574F-BA29-658D327D1AD6}" type="datetimeFigureOut">
              <a:rPr lang="en-US" smtClean="0"/>
              <a:t>29/01/2013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605D-782E-C449-852F-3982DDB85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182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43466-01AE-574F-BA29-658D327D1AD6}" type="datetimeFigureOut">
              <a:rPr lang="en-US" smtClean="0"/>
              <a:t>29/01/2013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605D-782E-C449-852F-3982DDB85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72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43466-01AE-574F-BA29-658D327D1AD6}" type="datetimeFigureOut">
              <a:rPr lang="en-US" smtClean="0"/>
              <a:t>29/01/2013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605D-782E-C449-852F-3982DDB85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279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43466-01AE-574F-BA29-658D327D1AD6}" type="datetimeFigureOut">
              <a:rPr lang="en-US" smtClean="0"/>
              <a:t>29/01/2013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605D-782E-C449-852F-3982DDB85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281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43466-01AE-574F-BA29-658D327D1AD6}" type="datetimeFigureOut">
              <a:rPr lang="en-US" smtClean="0"/>
              <a:t>29/01/2013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605D-782E-C449-852F-3982DDB85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25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43466-01AE-574F-BA29-658D327D1AD6}" type="datetimeFigureOut">
              <a:rPr lang="en-US" smtClean="0"/>
              <a:t>29/01/2013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605D-782E-C449-852F-3982DDB85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65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43466-01AE-574F-BA29-658D327D1AD6}" type="datetimeFigureOut">
              <a:rPr lang="en-US" smtClean="0"/>
              <a:t>01/02/2013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6605D-782E-C449-852F-3982DDB850F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39396" y="6371665"/>
            <a:ext cx="1117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1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cs.soton.ac.uk/people/username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odi.org/faq" TargetMode="External"/><Relationship Id="rId4" Type="http://schemas.openxmlformats.org/officeDocument/2006/relationships/hyperlink" Target="http://opendatahandbook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3.org/TR/rdf-primer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4.png"/><Relationship Id="rId5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84000"/>
          </a:blip>
          <a:stretch>
            <a:fillRect/>
          </a:stretch>
        </p:blipFill>
        <p:spPr>
          <a:xfrm>
            <a:off x="-157035" y="-721156"/>
            <a:ext cx="9464532" cy="10250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735736"/>
          </a:xfrm>
        </p:spPr>
        <p:txBody>
          <a:bodyPr>
            <a:noAutofit/>
          </a:bodyPr>
          <a:lstStyle/>
          <a:p>
            <a:r>
              <a:rPr lang="en-US" sz="7200" dirty="0" smtClean="0"/>
              <a:t>Changing the World</a:t>
            </a:r>
            <a:br>
              <a:rPr lang="en-US" sz="7200" dirty="0" smtClean="0"/>
            </a:br>
            <a:r>
              <a:rPr lang="en-US" sz="7200" dirty="0" smtClean="0"/>
              <a:t>with Open Data</a:t>
            </a:r>
            <a:br>
              <a:rPr lang="en-US" sz="7200" dirty="0" smtClean="0"/>
            </a:b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396" y="4943231"/>
            <a:ext cx="8818899" cy="1625284"/>
          </a:xfrm>
        </p:spPr>
        <p:txBody>
          <a:bodyPr>
            <a:noAutofit/>
          </a:bodyPr>
          <a:lstStyle/>
          <a:p>
            <a:pPr algn="r"/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</a:rPr>
              <a:t>Dr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 David Tarrant</a:t>
            </a:r>
          </a:p>
          <a:p>
            <a:pPr algn="r"/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</a:rPr>
              <a:t>Dr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 Les 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Carr</a:t>
            </a:r>
          </a:p>
          <a:p>
            <a:pPr algn="r"/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University 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of 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Southampton</a:t>
            </a:r>
            <a:endParaRPr lang="en-US" sz="24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4949" y="6287947"/>
            <a:ext cx="6172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/>
              <a:t>This work is licensed under a Creative Commons Attribution 3.0 </a:t>
            </a:r>
            <a:r>
              <a:rPr lang="en-US" sz="1400" dirty="0" err="1" smtClean="0"/>
              <a:t>Unported</a:t>
            </a:r>
            <a:r>
              <a:rPr lang="en-US" sz="1400" dirty="0" smtClean="0"/>
              <a:t> License.</a:t>
            </a:r>
          </a:p>
          <a:p>
            <a:pPr algn="l"/>
            <a:r>
              <a:rPr lang="en-US" sz="1400" dirty="0" smtClean="0"/>
              <a:t>Image attribution included when available.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96" y="6371665"/>
            <a:ext cx="1117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92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Global Supporters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09019" y="1528824"/>
            <a:ext cx="14211135" cy="53291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1322" y="1961780"/>
            <a:ext cx="8398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FFFF"/>
                </a:solidFill>
              </a:rPr>
              <a:t>UK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7894" y="4557904"/>
            <a:ext cx="8222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FFFF"/>
                </a:solidFill>
              </a:rPr>
              <a:t>EU 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568" y="5773897"/>
            <a:ext cx="1249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sym typeface="Wingdings"/>
              </a:rPr>
              <a:t> </a:t>
            </a:r>
            <a:r>
              <a:rPr lang="en-US" sz="3600" dirty="0" smtClean="0">
                <a:solidFill>
                  <a:srgbClr val="FFFFFF"/>
                </a:solidFill>
              </a:rPr>
              <a:t>US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43330" y="6097062"/>
            <a:ext cx="1431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sym typeface="Wingdings"/>
              </a:rPr>
              <a:t> </a:t>
            </a:r>
            <a:r>
              <a:rPr lang="en-US" sz="3600" dirty="0" smtClean="0">
                <a:solidFill>
                  <a:srgbClr val="FFFFFF"/>
                </a:solidFill>
              </a:rPr>
              <a:t>Kenya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390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3845"/>
            <a:ext cx="6757392" cy="521676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30585" y="2173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Quality of Datasets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06769" y="6115538"/>
            <a:ext cx="7463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Braunschweig</a:t>
            </a:r>
            <a:r>
              <a:rPr lang="en-US" dirty="0"/>
              <a:t>, K., J. </a:t>
            </a:r>
            <a:r>
              <a:rPr lang="en-US" dirty="0" err="1"/>
              <a:t>Eberius</a:t>
            </a:r>
            <a:r>
              <a:rPr lang="en-US" dirty="0"/>
              <a:t>, M. Thiele, and W. </a:t>
            </a:r>
            <a:r>
              <a:rPr lang="en-US" dirty="0" err="1"/>
              <a:t>Lehner</a:t>
            </a:r>
            <a:r>
              <a:rPr lang="en-US" dirty="0"/>
              <a:t>. "The State of the Open Data-Limits of Current Open Data Platforms." In Proceedings of WWW. 2012.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301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460" y="840154"/>
            <a:ext cx="6675439" cy="550984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30585" y="2173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Dataset Availability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70000" y="6115538"/>
            <a:ext cx="7600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Braunschweig</a:t>
            </a:r>
            <a:r>
              <a:rPr lang="en-US" dirty="0"/>
              <a:t>, K., J. </a:t>
            </a:r>
            <a:r>
              <a:rPr lang="en-US" dirty="0" err="1"/>
              <a:t>Eberius</a:t>
            </a:r>
            <a:r>
              <a:rPr lang="en-US" dirty="0"/>
              <a:t>, M. Thiele, and W. </a:t>
            </a:r>
            <a:r>
              <a:rPr lang="en-US" dirty="0" err="1"/>
              <a:t>Lehner</a:t>
            </a:r>
            <a:r>
              <a:rPr lang="en-US" dirty="0"/>
              <a:t>. "The State of the Open Data-Limits of Current Open Data Platforms." In Proceedings of WWW. 2012.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822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Question?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7200" dirty="0" smtClean="0"/>
          </a:p>
          <a:p>
            <a:pPr marL="0" indent="0" algn="ctr">
              <a:buNone/>
            </a:pPr>
            <a:r>
              <a:rPr lang="en-US" sz="7200" dirty="0" smtClean="0"/>
              <a:t>Why expose data?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358227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Data: The New Raw Material?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Data:</a:t>
            </a:r>
          </a:p>
          <a:p>
            <a:pPr lvl="1"/>
            <a:r>
              <a:rPr lang="en-GB" sz="3600" dirty="0" smtClean="0"/>
              <a:t>Single piece</a:t>
            </a:r>
          </a:p>
          <a:p>
            <a:pPr marL="457200" lvl="1" indent="0">
              <a:buNone/>
            </a:pPr>
            <a:r>
              <a:rPr lang="en-GB" sz="3600" dirty="0" smtClean="0"/>
              <a:t>	of information</a:t>
            </a:r>
          </a:p>
          <a:p>
            <a:pPr marL="457200" lvl="1" indent="0">
              <a:buNone/>
            </a:pPr>
            <a:r>
              <a:rPr lang="en-GB" sz="3600" dirty="0" smtClean="0"/>
              <a:t>		of every nature</a:t>
            </a:r>
          </a:p>
          <a:p>
            <a:pPr marL="457200" lvl="1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US" dirty="0" smtClean="0"/>
              <a:t>Data --&gt; Information --&gt; Knowledge --&gt; Wisdom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4" name="Magnetic Disk 3"/>
          <p:cNvSpPr/>
          <p:nvPr/>
        </p:nvSpPr>
        <p:spPr>
          <a:xfrm>
            <a:off x="918307" y="5518470"/>
            <a:ext cx="513541" cy="607984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91687" y="5158146"/>
            <a:ext cx="6887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i="1" dirty="0" err="1" smtClean="0">
                <a:latin typeface="Times"/>
                <a:cs typeface="Times"/>
              </a:rPr>
              <a:t>i</a:t>
            </a:r>
            <a:endParaRPr lang="en-US" sz="7200" b="1" i="1" dirty="0">
              <a:latin typeface="Times"/>
              <a:cs typeface="Time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831" y="5233015"/>
            <a:ext cx="1023445" cy="1197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269" y="5220050"/>
            <a:ext cx="1147731" cy="126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45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expose data?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47411" cy="2499175"/>
          </a:xfrm>
        </p:spPr>
        <p:txBody>
          <a:bodyPr>
            <a:normAutofit/>
          </a:bodyPr>
          <a:lstStyle/>
          <a:p>
            <a:r>
              <a:rPr lang="en-GB" dirty="0" smtClean="0"/>
              <a:t>Transparency</a:t>
            </a:r>
          </a:p>
          <a:p>
            <a:r>
              <a:rPr lang="en-GB" dirty="0" smtClean="0"/>
              <a:t>Trust</a:t>
            </a:r>
          </a:p>
          <a:p>
            <a:r>
              <a:rPr lang="en-GB" dirty="0" smtClean="0"/>
              <a:t>Marketing</a:t>
            </a:r>
          </a:p>
          <a:p>
            <a:r>
              <a:rPr lang="en-GB" dirty="0" smtClean="0"/>
              <a:t>Domain-Leadership</a:t>
            </a:r>
          </a:p>
          <a:p>
            <a:endParaRPr lang="en-GB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898564" y="4099375"/>
            <a:ext cx="4047411" cy="2499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Crowd Sourcing</a:t>
            </a:r>
          </a:p>
          <a:p>
            <a:r>
              <a:rPr lang="en-GB" dirty="0" smtClean="0"/>
              <a:t>Streamlining	</a:t>
            </a:r>
          </a:p>
          <a:p>
            <a:r>
              <a:rPr lang="en-GB" dirty="0" smtClean="0"/>
              <a:t>Knowledge Building</a:t>
            </a:r>
          </a:p>
          <a:p>
            <a:r>
              <a:rPr lang="en-GB" dirty="0" smtClean="0"/>
              <a:t>Money Saving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5" name="Picture 25" descr="imgr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320" y="4379065"/>
            <a:ext cx="3239363" cy="192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760" y="1433200"/>
            <a:ext cx="3435350" cy="264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43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200"/>
            <a:ext cx="9144000" cy="56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94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0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9691" y="274638"/>
            <a:ext cx="6310923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Public Service Improvement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692" y="1600200"/>
            <a:ext cx="5470770" cy="452596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sz="3600" dirty="0" smtClean="0"/>
              <a:t>UK released data on 300,000 bus stops. </a:t>
            </a:r>
          </a:p>
          <a:p>
            <a:endParaRPr lang="en-US" sz="3600" dirty="0" smtClean="0"/>
          </a:p>
          <a:p>
            <a:r>
              <a:rPr lang="en-US" sz="3600" dirty="0" smtClean="0"/>
              <a:t>18,000 corrected by Open Street Map community.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63775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29877" y="274638"/>
            <a:ext cx="8229600" cy="1143000"/>
          </a:xfrm>
        </p:spPr>
        <p:txBody>
          <a:bodyPr/>
          <a:lstStyle/>
          <a:p>
            <a:r>
              <a:rPr lang="en-US" dirty="0" smtClean="0"/>
              <a:t>Health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3087076"/>
            <a:ext cx="8550031" cy="3770923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Prescription savings worth millions identified by using open data. </a:t>
            </a:r>
          </a:p>
          <a:p>
            <a:pPr lvl="1"/>
            <a:r>
              <a:rPr lang="en-US" dirty="0" smtClean="0"/>
              <a:t>Combined usage data with drug effectiveness data.</a:t>
            </a:r>
          </a:p>
          <a:p>
            <a:endParaRPr lang="en-US" dirty="0"/>
          </a:p>
          <a:p>
            <a:r>
              <a:rPr lang="en-US" dirty="0" smtClean="0"/>
              <a:t>95% reduction in MRSA following open release of hospital performance data.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33235" y="6581001"/>
            <a:ext cx="8161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www.mja.com.au</a:t>
            </a:r>
            <a:r>
              <a:rPr lang="en-US" sz="1200" dirty="0"/>
              <a:t>/journal/2008/188/11/significant-reductions-methicillin-resistant-staphylococcus-aureus-bacteraemia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64786" y="5080000"/>
            <a:ext cx="7513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www.theodi.org</a:t>
            </a:r>
            <a:r>
              <a:rPr lang="en-US" sz="1400" dirty="0"/>
              <a:t>/news/prescription-savings-worth-millions-identified-odi-incubated-company</a:t>
            </a:r>
          </a:p>
        </p:txBody>
      </p:sp>
    </p:spTree>
    <p:extLst>
      <p:ext uri="{BB962C8B-B14F-4D97-AF65-F5344CB8AC3E}">
        <p14:creationId xmlns:p14="http://schemas.microsoft.com/office/powerpoint/2010/main" val="2752343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393723" cy="1143000"/>
          </a:xfrm>
        </p:spPr>
        <p:txBody>
          <a:bodyPr/>
          <a:lstStyle/>
          <a:p>
            <a:pPr algn="r"/>
            <a:r>
              <a:rPr lang="en-US" dirty="0" smtClean="0"/>
              <a:t>The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970" y="1113693"/>
            <a:ext cx="4486030" cy="4847494"/>
          </a:xfrm>
        </p:spPr>
        <p:txBody>
          <a:bodyPr>
            <a:normAutofit/>
          </a:bodyPr>
          <a:lstStyle/>
          <a:p>
            <a:pPr algn="ctr"/>
            <a:endParaRPr lang="en-US" sz="4000" dirty="0" smtClean="0"/>
          </a:p>
          <a:p>
            <a:pPr marL="0" indent="0" algn="ctr">
              <a:buNone/>
            </a:pPr>
            <a:r>
              <a:rPr lang="en-US" sz="4000" dirty="0" smtClean="0"/>
              <a:t>When </a:t>
            </a:r>
            <a:r>
              <a:rPr lang="en-US" sz="4000" dirty="0"/>
              <a:t>o</a:t>
            </a:r>
            <a:r>
              <a:rPr lang="en-US" sz="4000" dirty="0" smtClean="0"/>
              <a:t>pen access becomes open data</a:t>
            </a: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5" y="274638"/>
            <a:ext cx="4636945" cy="41455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2224" y="3603869"/>
            <a:ext cx="3073400" cy="29591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191845" y="5119076"/>
            <a:ext cx="3673231" cy="1509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 smtClean="0"/>
              <a:t>Bike sharing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5587997" y="6541553"/>
            <a:ext cx="2659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citydashboard.org</a:t>
            </a:r>
            <a:r>
              <a:rPr lang="en-US" sz="1400" dirty="0"/>
              <a:t>/</a:t>
            </a:r>
            <a:r>
              <a:rPr lang="en-US" sz="1400" dirty="0" err="1"/>
              <a:t>london</a:t>
            </a:r>
            <a:r>
              <a:rPr lang="en-US" sz="1400" dirty="0"/>
              <a:t>/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025" y="-33140"/>
            <a:ext cx="7918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www.desmogblog.com</a:t>
            </a:r>
            <a:r>
              <a:rPr lang="en-US" sz="1400" dirty="0"/>
              <a:t>/2012/11/15/why-climate-deniers-have-no-credibility-science-one-pie-chart</a:t>
            </a:r>
          </a:p>
        </p:txBody>
      </p:sp>
    </p:spTree>
    <p:extLst>
      <p:ext uri="{BB962C8B-B14F-4D97-AF65-F5344CB8AC3E}">
        <p14:creationId xmlns:p14="http://schemas.microsoft.com/office/powerpoint/2010/main" val="1686416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592263"/>
            <a:ext cx="3297237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358775" y="1557338"/>
            <a:ext cx="4502150" cy="4140200"/>
          </a:xfrm>
        </p:spPr>
        <p:txBody>
          <a:bodyPr/>
          <a:lstStyle/>
          <a:p>
            <a:pPr marL="0" indent="0" algn="ctr">
              <a:buFont typeface="Wingdings" charset="0"/>
              <a:buNone/>
            </a:pPr>
            <a:r>
              <a:rPr lang="en-US" sz="4400" dirty="0" smtClean="0">
                <a:latin typeface="Lucida Sans" charset="0"/>
                <a:ea typeface="ＭＳ Ｐゴシック" charset="0"/>
                <a:cs typeface="ＭＳ Ｐゴシック" charset="0"/>
              </a:rPr>
              <a:t>Data </a:t>
            </a:r>
            <a:r>
              <a:rPr lang="en-US" sz="4400" dirty="0">
                <a:latin typeface="Lucida Sans" charset="0"/>
                <a:ea typeface="ＭＳ Ｐゴシック" charset="0"/>
                <a:cs typeface="ＭＳ Ｐゴシック" charset="0"/>
              </a:rPr>
              <a:t>Rich Applications and </a:t>
            </a:r>
            <a:endParaRPr lang="en-US" sz="4400" dirty="0" smtClean="0">
              <a:latin typeface="Lucida Sans" charset="0"/>
              <a:ea typeface="ＭＳ Ｐゴシック" charset="0"/>
              <a:cs typeface="ＭＳ Ｐゴシック" charset="0"/>
            </a:endParaRPr>
          </a:p>
          <a:p>
            <a:pPr marL="0" indent="0" algn="ctr">
              <a:buFont typeface="Wingdings" charset="0"/>
              <a:buNone/>
            </a:pPr>
            <a:r>
              <a:rPr lang="en-US" sz="4400" b="1" dirty="0" smtClean="0">
                <a:latin typeface="Lucida Sans" charset="0"/>
                <a:ea typeface="ＭＳ Ｐゴシック" charset="0"/>
                <a:cs typeface="ＭＳ Ｐゴシック" charset="0"/>
              </a:rPr>
              <a:t>Open </a:t>
            </a:r>
            <a:r>
              <a:rPr lang="en-US" sz="4400" b="1" dirty="0">
                <a:latin typeface="Lucida Sans" charset="0"/>
                <a:ea typeface="ＭＳ Ｐゴシック" charset="0"/>
                <a:cs typeface="ＭＳ Ｐゴシック" charset="0"/>
              </a:rPr>
              <a:t>Data</a:t>
            </a: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algn="ctr"/>
            <a:fld id="{454E353B-6FF6-8F45-8C0D-F1FF3E2F0697}" type="slidenum">
              <a:rPr lang="en-GB" sz="1400"/>
              <a:pPr algn="ctr"/>
              <a:t>2</a:t>
            </a:fld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4031434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0" y="-532865"/>
            <a:ext cx="9593385" cy="73908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Finances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0" y="866655"/>
            <a:ext cx="5275385" cy="230898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5400" dirty="0" smtClean="0"/>
          </a:p>
          <a:p>
            <a:pPr marL="0" indent="0">
              <a:buNone/>
            </a:pPr>
            <a:r>
              <a:rPr lang="en-US" sz="4400" dirty="0" smtClean="0"/>
              <a:t>MPs jailed after    </a:t>
            </a:r>
          </a:p>
          <a:p>
            <a:pPr marL="0" indent="0">
              <a:buNone/>
            </a:pPr>
            <a:r>
              <a:rPr lang="en-US" sz="4400" dirty="0"/>
              <a:t> </a:t>
            </a:r>
            <a:r>
              <a:rPr lang="en-US" sz="4400" dirty="0" smtClean="0"/>
              <a:t>   expenses exposed</a:t>
            </a:r>
          </a:p>
          <a:p>
            <a:pPr marL="0" indent="0">
              <a:buNone/>
            </a:pPr>
            <a:endParaRPr lang="en-US" sz="44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17638"/>
            <a:ext cx="4229388" cy="25482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8153" y="3965843"/>
            <a:ext cx="3731847" cy="264768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5385" y="4326206"/>
            <a:ext cx="47869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000" dirty="0" smtClean="0"/>
              <a:t>CAN$3.2 in money </a:t>
            </a:r>
            <a:r>
              <a:rPr lang="en-US" sz="4000" dirty="0" smtClean="0">
                <a:solidFill>
                  <a:schemeClr val="bg1"/>
                </a:solidFill>
              </a:rPr>
              <a:t>laund</a:t>
            </a:r>
            <a:r>
              <a:rPr lang="en-US" sz="4000" dirty="0" smtClean="0"/>
              <a:t>ered via misuse of charity tax </a:t>
            </a:r>
            <a:r>
              <a:rPr lang="en-US" sz="4000" dirty="0" smtClean="0">
                <a:solidFill>
                  <a:srgbClr val="FFFFFF"/>
                </a:solidFill>
              </a:rPr>
              <a:t>code</a:t>
            </a:r>
            <a:r>
              <a:rPr lang="en-US" sz="4000" dirty="0" smtClean="0"/>
              <a:t>s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3586068" y="6459639"/>
            <a:ext cx="5557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eaves.ca</a:t>
            </a:r>
            <a:r>
              <a:rPr lang="en-US" sz="1400" dirty="0"/>
              <a:t>/2010/04/14/case-study-open-data-and-the-public-purse/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81158" y="3351945"/>
            <a:ext cx="47628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www.telegraph.co.uk</a:t>
            </a:r>
            <a:r>
              <a:rPr lang="en-US" sz="1400" dirty="0"/>
              <a:t>/news/</a:t>
            </a:r>
            <a:r>
              <a:rPr lang="en-US" sz="1400" dirty="0" err="1"/>
              <a:t>newstopics</a:t>
            </a:r>
            <a:r>
              <a:rPr lang="en-US" sz="1400" dirty="0"/>
              <a:t>/</a:t>
            </a:r>
            <a:r>
              <a:rPr lang="en-US" sz="1400" dirty="0" err="1"/>
              <a:t>mps</a:t>
            </a:r>
            <a:r>
              <a:rPr lang="en-US" sz="1400" dirty="0"/>
              <a:t>-expenses/</a:t>
            </a:r>
          </a:p>
        </p:txBody>
      </p:sp>
    </p:spTree>
    <p:extLst>
      <p:ext uri="{BB962C8B-B14F-4D97-AF65-F5344CB8AC3E}">
        <p14:creationId xmlns:p14="http://schemas.microsoft.com/office/powerpoint/2010/main" val="4112863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Economic 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140bn euro per year benefit in EU</a:t>
            </a:r>
            <a:r>
              <a:rPr lang="en-US" baseline="30000" dirty="0" smtClean="0"/>
              <a:t>1</a:t>
            </a:r>
          </a:p>
          <a:p>
            <a:endParaRPr lang="en-US" dirty="0"/>
          </a:p>
          <a:p>
            <a:r>
              <a:rPr lang="en-US" dirty="0" smtClean="0"/>
              <a:t>Cutting transaction costs</a:t>
            </a:r>
          </a:p>
          <a:p>
            <a:endParaRPr lang="en-US" dirty="0"/>
          </a:p>
          <a:p>
            <a:r>
              <a:rPr lang="en-US" dirty="0" smtClean="0"/>
              <a:t>More Jobs</a:t>
            </a:r>
          </a:p>
          <a:p>
            <a:endParaRPr lang="en-US" dirty="0"/>
          </a:p>
          <a:p>
            <a:r>
              <a:rPr lang="en-US" dirty="0" smtClean="0"/>
              <a:t>More Consumers</a:t>
            </a:r>
          </a:p>
        </p:txBody>
      </p:sp>
      <p:cxnSp>
        <p:nvCxnSpPr>
          <p:cNvPr id="5" name="Curved Connector 4"/>
          <p:cNvCxnSpPr/>
          <p:nvPr/>
        </p:nvCxnSpPr>
        <p:spPr>
          <a:xfrm flipV="1">
            <a:off x="1348154" y="1600200"/>
            <a:ext cx="6760308" cy="4525964"/>
          </a:xfrm>
          <a:prstGeom prst="curvedConnector3">
            <a:avLst>
              <a:gd name="adj1" fmla="val 50000"/>
            </a:avLst>
          </a:prstGeom>
          <a:ln w="323850">
            <a:solidFill>
              <a:srgbClr val="FF0000">
                <a:alpha val="51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85658" y="6310830"/>
            <a:ext cx="6859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</a:t>
            </a:r>
            <a:r>
              <a:rPr lang="en-US" dirty="0"/>
              <a:t> - http://</a:t>
            </a:r>
            <a:r>
              <a:rPr lang="en-US" dirty="0" err="1"/>
              <a:t>epsiplatform.eu</a:t>
            </a:r>
            <a:r>
              <a:rPr lang="en-US" dirty="0"/>
              <a:t>/content/review-psi-re-use-studies-published</a:t>
            </a:r>
          </a:p>
        </p:txBody>
      </p:sp>
    </p:spTree>
    <p:extLst>
      <p:ext uri="{BB962C8B-B14F-4D97-AF65-F5344CB8AC3E}">
        <p14:creationId xmlns:p14="http://schemas.microsoft.com/office/powerpoint/2010/main" val="1670232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21000"/>
          </a:blip>
          <a:stretch>
            <a:fillRect/>
          </a:stretch>
        </p:blipFill>
        <p:spPr>
          <a:xfrm>
            <a:off x="76200" y="88900"/>
            <a:ext cx="8978900" cy="668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Open Data Way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" y="1600200"/>
            <a:ext cx="8978900" cy="4525963"/>
          </a:xfrm>
        </p:spPr>
        <p:txBody>
          <a:bodyPr/>
          <a:lstStyle/>
          <a:p>
            <a:r>
              <a:rPr lang="en-US" dirty="0" smtClean="0"/>
              <a:t>Common vocabularies make common connections</a:t>
            </a:r>
          </a:p>
          <a:p>
            <a:endParaRPr lang="en-US" dirty="0"/>
          </a:p>
          <a:p>
            <a:r>
              <a:rPr lang="en-US" dirty="0" smtClean="0"/>
              <a:t>Data enrichment through data sharing</a:t>
            </a:r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7977"/>
            <a:ext cx="9144000" cy="26072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45682" y="5588000"/>
            <a:ext cx="22411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660066"/>
                </a:solidFill>
              </a:rPr>
              <a:t>CPV2008</a:t>
            </a:r>
            <a:endParaRPr lang="en-US" sz="44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38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Jobs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Data Journalism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89" y="2633797"/>
            <a:ext cx="6121400" cy="396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617" y="1417638"/>
            <a:ext cx="45593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35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New Jobs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6591"/>
            <a:ext cx="8229600" cy="45259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4400" dirty="0" smtClean="0"/>
              <a:t>Open Data Managers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72" y="2096236"/>
            <a:ext cx="5622432" cy="3901875"/>
          </a:xfrm>
          <a:prstGeom prst="rect">
            <a:avLst/>
          </a:prstGeom>
          <a:ln w="57150" cmpd="sng">
            <a:solidFill>
              <a:srgbClr val="0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690" y="2724310"/>
            <a:ext cx="4679515" cy="3906885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88770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Companies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Placr</a:t>
            </a:r>
            <a:endParaRPr lang="en-US" dirty="0" smtClean="0"/>
          </a:p>
          <a:p>
            <a:r>
              <a:rPr lang="en-US" dirty="0" err="1" smtClean="0"/>
              <a:t>MastadonC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90288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and the Web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480651" y="1417638"/>
            <a:ext cx="0" cy="48354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29078" y="3785377"/>
            <a:ext cx="78222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269917" y="2084353"/>
            <a:ext cx="24025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Behavior</a:t>
            </a:r>
            <a:endParaRPr lang="en-US" sz="4800" dirty="0"/>
          </a:p>
        </p:txBody>
      </p:sp>
      <p:sp>
        <p:nvSpPr>
          <p:cNvPr id="11" name="TextBox 10"/>
          <p:cNvSpPr txBox="1"/>
          <p:nvPr/>
        </p:nvSpPr>
        <p:spPr>
          <a:xfrm>
            <a:off x="5860106" y="2084353"/>
            <a:ext cx="13998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Style</a:t>
            </a:r>
            <a:endParaRPr lang="en-US" sz="4800" dirty="0"/>
          </a:p>
        </p:txBody>
      </p:sp>
      <p:sp>
        <p:nvSpPr>
          <p:cNvPr id="12" name="TextBox 11"/>
          <p:cNvSpPr txBox="1"/>
          <p:nvPr/>
        </p:nvSpPr>
        <p:spPr>
          <a:xfrm>
            <a:off x="1269917" y="4713087"/>
            <a:ext cx="25224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Structure</a:t>
            </a:r>
            <a:endParaRPr lang="en-US" sz="4800" dirty="0"/>
          </a:p>
        </p:txBody>
      </p:sp>
      <p:sp>
        <p:nvSpPr>
          <p:cNvPr id="13" name="TextBox 12"/>
          <p:cNvSpPr txBox="1"/>
          <p:nvPr/>
        </p:nvSpPr>
        <p:spPr>
          <a:xfrm>
            <a:off x="5524656" y="4401977"/>
            <a:ext cx="21423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/>
              <a:t>Data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761025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7683190"/>
              </p:ext>
            </p:extLst>
          </p:nvPr>
        </p:nvGraphicFramePr>
        <p:xfrm>
          <a:off x="457200" y="410308"/>
          <a:ext cx="8229602" cy="5943600"/>
        </p:xfrm>
        <a:graphic>
          <a:graphicData uri="http://schemas.openxmlformats.org/drawingml/2006/table">
            <a:tbl>
              <a:tblPr/>
              <a:tblGrid>
                <a:gridCol w="2160954"/>
                <a:gridCol w="6068648"/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GB" sz="2400" dirty="0">
                          <a:solidFill>
                            <a:srgbClr val="FFD700"/>
                          </a:solidFill>
                          <a:effectLst/>
                        </a:rPr>
                        <a:t>★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Available on the web (whatever format) </a:t>
                      </a:r>
                      <a:r>
                        <a:rPr lang="en-GB" sz="2400" i="1" dirty="0"/>
                        <a:t>but with an open licence, to be Open </a:t>
                      </a:r>
                      <a:r>
                        <a:rPr lang="en-GB" sz="2400" i="1" dirty="0" smtClean="0"/>
                        <a:t>Data</a:t>
                      </a:r>
                    </a:p>
                    <a:p>
                      <a:endParaRPr lang="en-GB" sz="2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GB" sz="2400" dirty="0">
                          <a:solidFill>
                            <a:srgbClr val="FFD700"/>
                          </a:solidFill>
                          <a:effectLst/>
                        </a:rPr>
                        <a:t>★★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Available as machine-readable structured data (e.g. excel instead of image scan of a table</a:t>
                      </a:r>
                      <a:r>
                        <a:rPr lang="en-GB" sz="240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  <a:p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GB" sz="2400">
                          <a:solidFill>
                            <a:srgbClr val="FFD700"/>
                          </a:solidFill>
                          <a:effectLst/>
                        </a:rPr>
                        <a:t>★★★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as (2) plus non-proprietary format (e.g. CSV instead of excel</a:t>
                      </a:r>
                      <a:r>
                        <a:rPr lang="en-GB" sz="240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  <a:p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GB" sz="2400">
                          <a:solidFill>
                            <a:srgbClr val="FFD700"/>
                          </a:solidFill>
                          <a:effectLst/>
                        </a:rPr>
                        <a:t>★★★★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All the above plus, Use open standards from W3C (RDF and SPARQL) to identify things, so that people can point at your </a:t>
                      </a:r>
                      <a:r>
                        <a:rPr lang="en-GB" sz="2400" dirty="0" smtClean="0">
                          <a:solidFill>
                            <a:schemeClr val="bg1"/>
                          </a:solidFill>
                        </a:rPr>
                        <a:t>stuff</a:t>
                      </a:r>
                    </a:p>
                    <a:p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GB" sz="2400">
                          <a:solidFill>
                            <a:srgbClr val="FFD700"/>
                          </a:solidFill>
                          <a:effectLst/>
                        </a:rPr>
                        <a:t>★★★★★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All the above, plus: Link your data to other people’s data to provide context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8696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869705"/>
              </p:ext>
            </p:extLst>
          </p:nvPr>
        </p:nvGraphicFramePr>
        <p:xfrm>
          <a:off x="457200" y="410308"/>
          <a:ext cx="8229602" cy="5943600"/>
        </p:xfrm>
        <a:graphic>
          <a:graphicData uri="http://schemas.openxmlformats.org/drawingml/2006/table">
            <a:tbl>
              <a:tblPr/>
              <a:tblGrid>
                <a:gridCol w="2160954"/>
                <a:gridCol w="6068648"/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GB" sz="2400" dirty="0">
                          <a:solidFill>
                            <a:srgbClr val="FFD700"/>
                          </a:solidFill>
                          <a:effectLst/>
                        </a:rPr>
                        <a:t>★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Available on the web (whatever format) </a:t>
                      </a:r>
                      <a:r>
                        <a:rPr lang="en-GB" sz="24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but with an open licence, to be Open </a:t>
                      </a:r>
                      <a:r>
                        <a:rPr lang="en-GB" sz="240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  <a:p>
                      <a:endParaRPr lang="en-GB" sz="2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GB" sz="2400" dirty="0">
                          <a:solidFill>
                            <a:srgbClr val="FFD700"/>
                          </a:solidFill>
                          <a:effectLst/>
                        </a:rPr>
                        <a:t>★★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Available as machine-readable structured data (e.g. excel instead of image scan of a table</a:t>
                      </a:r>
                      <a:r>
                        <a:rPr lang="en-GB" sz="24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GB" sz="2400">
                          <a:solidFill>
                            <a:srgbClr val="FFD700"/>
                          </a:solidFill>
                          <a:effectLst/>
                        </a:rPr>
                        <a:t>★★★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as (2) plus non-proprietary format (e.g. CSV instead of excel</a:t>
                      </a:r>
                      <a:r>
                        <a:rPr lang="en-GB" sz="240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  <a:p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GB" sz="2400">
                          <a:solidFill>
                            <a:srgbClr val="FFD700"/>
                          </a:solidFill>
                          <a:effectLst/>
                        </a:rPr>
                        <a:t>★★★★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All the above plus, Use open standards from W3C (RDF and SPARQL) to identify things, so that people can point at your </a:t>
                      </a:r>
                      <a:r>
                        <a:rPr lang="en-GB" sz="2400" dirty="0" smtClean="0">
                          <a:solidFill>
                            <a:schemeClr val="bg1"/>
                          </a:solidFill>
                        </a:rPr>
                        <a:t>stuff</a:t>
                      </a:r>
                    </a:p>
                    <a:p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GB" sz="2400">
                          <a:solidFill>
                            <a:srgbClr val="FFD700"/>
                          </a:solidFill>
                          <a:effectLst/>
                        </a:rPr>
                        <a:t>★★★★★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All the above, plus: Link your data to other people’s data to provide context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1785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2563522"/>
              </p:ext>
            </p:extLst>
          </p:nvPr>
        </p:nvGraphicFramePr>
        <p:xfrm>
          <a:off x="457200" y="410308"/>
          <a:ext cx="8229602" cy="5943600"/>
        </p:xfrm>
        <a:graphic>
          <a:graphicData uri="http://schemas.openxmlformats.org/drawingml/2006/table">
            <a:tbl>
              <a:tblPr/>
              <a:tblGrid>
                <a:gridCol w="2160954"/>
                <a:gridCol w="6068648"/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GB" sz="2400" dirty="0">
                          <a:solidFill>
                            <a:srgbClr val="FFD700"/>
                          </a:solidFill>
                          <a:effectLst/>
                        </a:rPr>
                        <a:t>★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Available on the web (whatever format) </a:t>
                      </a:r>
                      <a:r>
                        <a:rPr lang="en-GB" sz="24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but with an open licence, to be Open </a:t>
                      </a:r>
                      <a:r>
                        <a:rPr lang="en-GB" sz="240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  <a:p>
                      <a:endParaRPr lang="en-GB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GB" sz="2400" dirty="0">
                          <a:solidFill>
                            <a:srgbClr val="FFD700"/>
                          </a:solidFill>
                          <a:effectLst/>
                        </a:rPr>
                        <a:t>★★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Available as machine-readable structured data (e.g. excel instead of image scan of a table</a:t>
                      </a:r>
                      <a:r>
                        <a:rPr lang="en-GB" sz="2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)</a:t>
                      </a:r>
                    </a:p>
                    <a:p>
                      <a:endParaRPr lang="en-GB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GB" sz="2400">
                          <a:solidFill>
                            <a:srgbClr val="FFD700"/>
                          </a:solidFill>
                          <a:effectLst/>
                        </a:rPr>
                        <a:t>★★★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as (2) plus non-proprietary format (e.g. CSV instead of excel</a:t>
                      </a:r>
                      <a:r>
                        <a:rPr lang="en-GB" sz="24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GB" sz="2400">
                          <a:solidFill>
                            <a:srgbClr val="FFD700"/>
                          </a:solidFill>
                          <a:effectLst/>
                        </a:rPr>
                        <a:t>★★★★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All the above plus, Use open standards from W3C (RDF and SPARQL) to identify things, so that people can point at your </a:t>
                      </a:r>
                      <a:r>
                        <a:rPr lang="en-GB" sz="2400" dirty="0" smtClean="0">
                          <a:solidFill>
                            <a:schemeClr val="bg1"/>
                          </a:solidFill>
                        </a:rPr>
                        <a:t>stuff</a:t>
                      </a:r>
                    </a:p>
                    <a:p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GB" sz="2400">
                          <a:solidFill>
                            <a:srgbClr val="FFD700"/>
                          </a:solidFill>
                          <a:effectLst/>
                        </a:rPr>
                        <a:t>★★★★★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All the above, plus: Link your data to other people’s data to provide context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1785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Lucida Sans" charset="0"/>
                <a:ea typeface="ＭＳ Ｐゴシック" charset="0"/>
                <a:cs typeface="ＭＳ Ｐゴシック" charset="0"/>
              </a:rPr>
              <a:t>Course Topics</a:t>
            </a:r>
          </a:p>
        </p:txBody>
      </p:sp>
      <p:sp>
        <p:nvSpPr>
          <p:cNvPr id="2969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75463" y="6416675"/>
            <a:ext cx="1908175" cy="180975"/>
          </a:xfrm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fld id="{484A7C03-F782-0D46-97A2-96C4C658D377}" type="slidenum">
              <a:rPr lang="en-GB" sz="1400"/>
              <a:pPr/>
              <a:t>3</a:t>
            </a:fld>
            <a:endParaRPr lang="en-GB" sz="1400"/>
          </a:p>
        </p:txBody>
      </p:sp>
      <p:sp>
        <p:nvSpPr>
          <p:cNvPr id="5" name="Rounded Rectangle 4"/>
          <p:cNvSpPr/>
          <p:nvPr/>
        </p:nvSpPr>
        <p:spPr bwMode="auto">
          <a:xfrm>
            <a:off x="395288" y="1557338"/>
            <a:ext cx="3997325" cy="21590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bIns="0">
            <a:spAutoFit/>
          </a:bodyPr>
          <a:lstStyle/>
          <a:p>
            <a:pPr>
              <a:defRPr/>
            </a:pPr>
            <a:endParaRPr lang="en-US" dirty="0">
              <a:solidFill>
                <a:schemeClr val="tx1"/>
              </a:solidFill>
              <a:latin typeface="Lucida Sans" charset="0"/>
              <a:ea typeface="ＭＳ Ｐゴシック" charset="0"/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4679950" y="1557338"/>
            <a:ext cx="3995738" cy="21590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bIns="0">
            <a:spAutoFit/>
          </a:bodyPr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Lucida Sans" charset="0"/>
              <a:ea typeface="ＭＳ Ｐゴシック" charset="0"/>
              <a:cs typeface="Arial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95288" y="4076700"/>
            <a:ext cx="3997325" cy="2160588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bIns="0">
            <a:spAutoFit/>
          </a:bodyPr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Lucida Sans" charset="0"/>
              <a:ea typeface="ＭＳ Ｐゴシック" charset="0"/>
              <a:cs typeface="Arial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4716463" y="4076700"/>
            <a:ext cx="3995737" cy="2160588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bIns="0">
            <a:spAutoFit/>
          </a:bodyPr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Lucida Sans" charset="0"/>
              <a:ea typeface="ＭＳ Ｐゴシック" charset="0"/>
              <a:cs typeface="Arial" charset="0"/>
            </a:endParaRPr>
          </a:p>
        </p:txBody>
      </p:sp>
      <p:pic>
        <p:nvPicPr>
          <p:cNvPr id="29703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700213"/>
            <a:ext cx="3744912" cy="192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1808163"/>
            <a:ext cx="3706812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4257675"/>
            <a:ext cx="3995738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4329113"/>
            <a:ext cx="385286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918315" y="2637693"/>
            <a:ext cx="2676769" cy="703385"/>
          </a:xfrm>
          <a:prstGeom prst="ellipse">
            <a:avLst/>
          </a:prstGeom>
          <a:noFill/>
          <a:ln w="920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598713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4467592"/>
              </p:ext>
            </p:extLst>
          </p:nvPr>
        </p:nvGraphicFramePr>
        <p:xfrm>
          <a:off x="457200" y="410308"/>
          <a:ext cx="8229602" cy="5943600"/>
        </p:xfrm>
        <a:graphic>
          <a:graphicData uri="http://schemas.openxmlformats.org/drawingml/2006/table">
            <a:tbl>
              <a:tblPr/>
              <a:tblGrid>
                <a:gridCol w="2160954"/>
                <a:gridCol w="6068648"/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GB" sz="2400" dirty="0">
                          <a:solidFill>
                            <a:srgbClr val="FFD700"/>
                          </a:solidFill>
                          <a:effectLst/>
                        </a:rPr>
                        <a:t>★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Available on the web (whatever format) </a:t>
                      </a:r>
                      <a:r>
                        <a:rPr lang="en-GB" sz="24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but with an open licence, to be Open </a:t>
                      </a:r>
                      <a:r>
                        <a:rPr lang="en-GB" sz="240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  <a:p>
                      <a:endParaRPr lang="en-GB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GB" sz="2400" dirty="0">
                          <a:solidFill>
                            <a:srgbClr val="FFD700"/>
                          </a:solidFill>
                          <a:effectLst/>
                        </a:rPr>
                        <a:t>★★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Available as machine-readable structured data (e.g. excel instead of image scan of a table</a:t>
                      </a:r>
                      <a:r>
                        <a:rPr lang="en-GB" sz="2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)</a:t>
                      </a:r>
                    </a:p>
                    <a:p>
                      <a:endParaRPr lang="en-GB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GB" sz="2400">
                          <a:solidFill>
                            <a:srgbClr val="FFD700"/>
                          </a:solidFill>
                          <a:effectLst/>
                        </a:rPr>
                        <a:t>★★★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as (2) plus non-proprietary format (e.g. CSV instead of excel</a:t>
                      </a:r>
                      <a:r>
                        <a:rPr lang="en-GB" sz="2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)</a:t>
                      </a:r>
                    </a:p>
                    <a:p>
                      <a:endParaRPr lang="en-GB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GB" sz="2400">
                          <a:solidFill>
                            <a:srgbClr val="FFD700"/>
                          </a:solidFill>
                          <a:effectLst/>
                        </a:rPr>
                        <a:t>★★★★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All the above plus, Use open standards from W3C (RDF and SPARQL) to identify things, so that people can point at your </a:t>
                      </a:r>
                      <a:r>
                        <a:rPr lang="en-GB" sz="2400" dirty="0" smtClean="0">
                          <a:solidFill>
                            <a:schemeClr val="tx1"/>
                          </a:solidFill>
                        </a:rPr>
                        <a:t>stuff</a:t>
                      </a:r>
                    </a:p>
                    <a:p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GB" sz="2400">
                          <a:solidFill>
                            <a:srgbClr val="FFD700"/>
                          </a:solidFill>
                          <a:effectLst/>
                        </a:rPr>
                        <a:t>★★★★★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All the above, plus: Link your data to other people’s data to provide context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1785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470481"/>
              </p:ext>
            </p:extLst>
          </p:nvPr>
        </p:nvGraphicFramePr>
        <p:xfrm>
          <a:off x="457200" y="410308"/>
          <a:ext cx="8229602" cy="5943600"/>
        </p:xfrm>
        <a:graphic>
          <a:graphicData uri="http://schemas.openxmlformats.org/drawingml/2006/table">
            <a:tbl>
              <a:tblPr/>
              <a:tblGrid>
                <a:gridCol w="2160954"/>
                <a:gridCol w="6068648"/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GB" sz="2400" dirty="0">
                          <a:solidFill>
                            <a:srgbClr val="FFD700"/>
                          </a:solidFill>
                          <a:effectLst/>
                        </a:rPr>
                        <a:t>★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Available on the web (whatever format) </a:t>
                      </a:r>
                      <a:r>
                        <a:rPr lang="en-GB" sz="24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but with an open licence, to be Open </a:t>
                      </a:r>
                      <a:r>
                        <a:rPr lang="en-GB" sz="240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  <a:p>
                      <a:endParaRPr lang="en-GB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GB" sz="2400" dirty="0">
                          <a:solidFill>
                            <a:srgbClr val="FFD700"/>
                          </a:solidFill>
                          <a:effectLst/>
                        </a:rPr>
                        <a:t>★★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Available as machine-readable structured data (e.g. excel instead of image scan of a table</a:t>
                      </a:r>
                      <a:r>
                        <a:rPr lang="en-GB" sz="2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)</a:t>
                      </a:r>
                    </a:p>
                    <a:p>
                      <a:endParaRPr lang="en-GB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GB" sz="2400">
                          <a:solidFill>
                            <a:srgbClr val="FFD700"/>
                          </a:solidFill>
                          <a:effectLst/>
                        </a:rPr>
                        <a:t>★★★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as (2) plus non-proprietary format (e.g. CSV instead of excel</a:t>
                      </a:r>
                      <a:r>
                        <a:rPr lang="en-GB" sz="2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)</a:t>
                      </a:r>
                    </a:p>
                    <a:p>
                      <a:endParaRPr lang="en-GB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GB" sz="2400">
                          <a:solidFill>
                            <a:srgbClr val="FFD700"/>
                          </a:solidFill>
                          <a:effectLst/>
                        </a:rPr>
                        <a:t>★★★★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All the above plus, Use open standards from W3C (RDF and SPARQL) to identify things, so that people can point at your </a:t>
                      </a:r>
                      <a:r>
                        <a:rPr lang="en-GB" sz="2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stuff</a:t>
                      </a:r>
                    </a:p>
                    <a:p>
                      <a:endParaRPr lang="en-GB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GB" sz="2400">
                          <a:solidFill>
                            <a:srgbClr val="FFD700"/>
                          </a:solidFill>
                          <a:effectLst/>
                        </a:rPr>
                        <a:t>★★★★★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All the above, plus: Link your data to other people’s data to provide context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FF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1785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100"/>
            <a:ext cx="9144000" cy="474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67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47810" y="-251191"/>
            <a:ext cx="10388001" cy="710919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7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71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9682913">
            <a:off x="-720113" y="1459754"/>
            <a:ext cx="10163685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dirty="0" smtClean="0">
                <a:solidFill>
                  <a:schemeClr val="bg1">
                    <a:lumMod val="85000"/>
                  </a:schemeClr>
                </a:solidFill>
              </a:rPr>
              <a:t>&lt;DATA&gt;</a:t>
            </a:r>
            <a:endParaRPr lang="en-US" sz="239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r>
              <a:rPr lang="en-US" sz="4400" dirty="0" smtClean="0"/>
              <a:t>Open data is </a:t>
            </a:r>
            <a:r>
              <a:rPr lang="en-US" sz="4400" b="1" dirty="0" smtClean="0"/>
              <a:t>information</a:t>
            </a:r>
            <a:r>
              <a:rPr lang="en-US" sz="4400" dirty="0" smtClean="0"/>
              <a:t> </a:t>
            </a:r>
          </a:p>
          <a:p>
            <a:pPr marL="0" indent="0" algn="ctr">
              <a:buNone/>
            </a:pPr>
            <a:r>
              <a:rPr lang="en-US" sz="4400" dirty="0" smtClean="0"/>
              <a:t>that is </a:t>
            </a:r>
            <a:r>
              <a:rPr lang="en-US" sz="4400" b="1" dirty="0" smtClean="0"/>
              <a:t>available</a:t>
            </a:r>
            <a:r>
              <a:rPr lang="en-US" sz="4400" dirty="0" smtClean="0"/>
              <a:t> for anyone to </a:t>
            </a:r>
            <a:r>
              <a:rPr lang="en-US" sz="4400" b="1" dirty="0" smtClean="0"/>
              <a:t>use</a:t>
            </a:r>
            <a:r>
              <a:rPr lang="en-US" sz="4400" dirty="0" smtClean="0"/>
              <a:t>, </a:t>
            </a:r>
          </a:p>
          <a:p>
            <a:pPr marL="0" indent="0" algn="ctr">
              <a:buNone/>
            </a:pPr>
            <a:r>
              <a:rPr lang="en-US" sz="4400" dirty="0" smtClean="0"/>
              <a:t>for </a:t>
            </a:r>
            <a:r>
              <a:rPr lang="en-US" sz="4400" b="1" dirty="0" smtClean="0"/>
              <a:t>any</a:t>
            </a:r>
            <a:r>
              <a:rPr lang="en-US" sz="4400" dirty="0" smtClean="0"/>
              <a:t> </a:t>
            </a:r>
            <a:r>
              <a:rPr lang="en-US" sz="4400" b="1" dirty="0" smtClean="0"/>
              <a:t>purpose</a:t>
            </a:r>
            <a:r>
              <a:rPr lang="en-US" sz="4400" dirty="0" smtClean="0"/>
              <a:t>,</a:t>
            </a:r>
          </a:p>
          <a:p>
            <a:pPr marL="0" indent="0" algn="ctr">
              <a:buNone/>
            </a:pPr>
            <a:r>
              <a:rPr lang="en-US" sz="4400" dirty="0" smtClean="0"/>
              <a:t>at </a:t>
            </a:r>
            <a:r>
              <a:rPr lang="en-US" sz="4400" b="1" dirty="0" smtClean="0"/>
              <a:t>no cost</a:t>
            </a:r>
            <a:r>
              <a:rPr lang="en-US" sz="4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5679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947810" y="-251191"/>
            <a:ext cx="10388001" cy="710919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7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71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9682913">
            <a:off x="-720113" y="1459754"/>
            <a:ext cx="10163685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dirty="0" smtClean="0">
                <a:solidFill>
                  <a:schemeClr val="bg1">
                    <a:lumMod val="85000"/>
                  </a:schemeClr>
                </a:solidFill>
              </a:rPr>
              <a:t>&lt;DATA&gt;</a:t>
            </a:r>
            <a:endParaRPr lang="en-US" sz="239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Locate a number of different sources of open datasets and pick one dataset from each.</a:t>
            </a:r>
          </a:p>
          <a:p>
            <a:r>
              <a:rPr lang="en-US" dirty="0" smtClean="0"/>
              <a:t>Identify which star rating the dataset is?</a:t>
            </a:r>
          </a:p>
          <a:p>
            <a:r>
              <a:rPr lang="en-US" dirty="0" smtClean="0"/>
              <a:t>What license is the dataset available under?</a:t>
            </a:r>
            <a:endParaRPr lang="en-US" dirty="0"/>
          </a:p>
          <a:p>
            <a:r>
              <a:rPr lang="en-US" dirty="0" smtClean="0"/>
              <a:t>How is this license referenced?</a:t>
            </a:r>
          </a:p>
          <a:p>
            <a:r>
              <a:rPr lang="en-US" dirty="0" smtClean="0"/>
              <a:t>What features make this data set usable (or not)?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96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47810" y="-251191"/>
            <a:ext cx="10388001" cy="710919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7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71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9682913">
            <a:off x="-720113" y="1459754"/>
            <a:ext cx="10163685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dirty="0" smtClean="0">
                <a:solidFill>
                  <a:schemeClr val="bg1">
                    <a:lumMod val="85000"/>
                  </a:schemeClr>
                </a:solidFill>
              </a:rPr>
              <a:t>&lt;DATA&gt;</a:t>
            </a:r>
            <a:endParaRPr lang="en-US" sz="239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 the weekend, update your ECS profile.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>
                <a:hlinkClick r:id="rId2"/>
              </a:rPr>
              <a:t>www.ecs.soton.ac.uk/people/username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Then look at the data form.</a:t>
            </a:r>
          </a:p>
          <a:p>
            <a:endParaRPr lang="en-US" dirty="0"/>
          </a:p>
          <a:p>
            <a:r>
              <a:rPr lang="en-US" sz="2600" dirty="0" smtClean="0"/>
              <a:t>P.S. Do not change your name to “Professor”, it’s only funny the first time! 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233459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Reading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400" dirty="0"/>
              <a:t>Berners-Lee, Tim, James </a:t>
            </a:r>
            <a:r>
              <a:rPr lang="en-US" sz="2400" dirty="0" err="1"/>
              <a:t>Hendler</a:t>
            </a:r>
            <a:r>
              <a:rPr lang="en-US" sz="2400" dirty="0"/>
              <a:t>, and </a:t>
            </a:r>
            <a:r>
              <a:rPr lang="en-US" sz="2400" dirty="0" err="1"/>
              <a:t>Ora</a:t>
            </a:r>
            <a:r>
              <a:rPr lang="en-US" sz="2400" dirty="0"/>
              <a:t> </a:t>
            </a:r>
            <a:r>
              <a:rPr lang="en-US" sz="2400" dirty="0" err="1"/>
              <a:t>Lassila</a:t>
            </a:r>
            <a:r>
              <a:rPr lang="en-US" sz="2400" dirty="0"/>
              <a:t>. "The semantic web." Scientific </a:t>
            </a:r>
            <a:r>
              <a:rPr lang="en-US" sz="2400" dirty="0" err="1"/>
              <a:t>american</a:t>
            </a:r>
            <a:r>
              <a:rPr lang="en-US" sz="2400" dirty="0"/>
              <a:t> 284.5 (2001): 28-37.The </a:t>
            </a:r>
            <a:r>
              <a:rPr lang="en-US" sz="2400" dirty="0" smtClean="0"/>
              <a:t>Semantic Web Revisited – Berners-Lee</a:t>
            </a:r>
          </a:p>
          <a:p>
            <a:r>
              <a:rPr lang="en-US" sz="2400" dirty="0" err="1"/>
              <a:t>Shadbolt</a:t>
            </a:r>
            <a:r>
              <a:rPr lang="en-US" sz="2400" dirty="0"/>
              <a:t>, Nigel, Wendy Hall, and Tim Berners-Lee. "The semantic web revisited." Intelligent Systems, IEEE 21.3 (2006): 96-101.</a:t>
            </a:r>
            <a:endParaRPr lang="en-US" sz="2400" dirty="0" smtClean="0"/>
          </a:p>
          <a:p>
            <a:r>
              <a:rPr lang="en-US" sz="2400" dirty="0" err="1"/>
              <a:t>Braunschweig</a:t>
            </a:r>
            <a:r>
              <a:rPr lang="en-US" sz="2400" dirty="0"/>
              <a:t>, K., J. </a:t>
            </a:r>
            <a:r>
              <a:rPr lang="en-US" sz="2400" dirty="0" err="1"/>
              <a:t>Eberius</a:t>
            </a:r>
            <a:r>
              <a:rPr lang="en-US" sz="2400" dirty="0"/>
              <a:t>, M. Thiele, and W. </a:t>
            </a:r>
            <a:r>
              <a:rPr lang="en-US" sz="2400" dirty="0" err="1"/>
              <a:t>Lehner</a:t>
            </a:r>
            <a:r>
              <a:rPr lang="en-US" sz="2400" dirty="0"/>
              <a:t>. "The State of the Open Data-Limits of Current Open Data Platforms." In Proceedings of WWW. 2012</a:t>
            </a:r>
            <a:r>
              <a:rPr lang="en-US" sz="2400" dirty="0" smtClean="0"/>
              <a:t>.</a:t>
            </a:r>
          </a:p>
          <a:p>
            <a:r>
              <a:rPr lang="en-US" sz="2400" dirty="0" err="1"/>
              <a:t>Manola</a:t>
            </a:r>
            <a:r>
              <a:rPr lang="en-US" sz="2400" dirty="0"/>
              <a:t>, Frank, Eric Miller, and Brian McBride. "RDF primer." W3C recommendation, </a:t>
            </a:r>
            <a:r>
              <a:rPr lang="en-US" sz="2400" dirty="0">
                <a:hlinkClick r:id="rId2"/>
              </a:rPr>
              <a:t>http://www.w3.org/TR/rdf-primer</a:t>
            </a:r>
            <a:r>
              <a:rPr lang="en-US" sz="2400" dirty="0" smtClean="0">
                <a:hlinkClick r:id="rId2"/>
              </a:rPr>
              <a:t>/</a:t>
            </a:r>
            <a:endParaRPr lang="en-US" sz="2400" dirty="0" smtClean="0"/>
          </a:p>
          <a:p>
            <a:r>
              <a:rPr lang="en-US" sz="2400" dirty="0" smtClean="0">
                <a:hlinkClick r:id="rId3"/>
              </a:rPr>
              <a:t>http://www.theodi.org/faq</a:t>
            </a:r>
            <a:endParaRPr lang="en-US" sz="2400" dirty="0" smtClean="0"/>
          </a:p>
          <a:p>
            <a:r>
              <a:rPr lang="en-US" sz="2400" dirty="0">
                <a:hlinkClick r:id="rId4"/>
              </a:rPr>
              <a:t>http://opendatahandbook.org</a:t>
            </a:r>
            <a:r>
              <a:rPr lang="en-US" sz="2400" dirty="0" smtClean="0">
                <a:hlinkClick r:id="rId4"/>
              </a:rPr>
              <a:t>/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239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47810" y="-251191"/>
            <a:ext cx="10388001" cy="710919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7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71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9682913">
            <a:off x="-720113" y="1459754"/>
            <a:ext cx="10163685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dirty="0" smtClean="0">
                <a:solidFill>
                  <a:schemeClr val="bg1">
                    <a:lumMod val="85000"/>
                  </a:schemeClr>
                </a:solidFill>
              </a:rPr>
              <a:t>&lt;DATA&gt;</a:t>
            </a:r>
            <a:endParaRPr lang="en-US" sz="239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r>
              <a:rPr lang="en-US" sz="4400" dirty="0" smtClean="0"/>
              <a:t>Open data is </a:t>
            </a:r>
            <a:r>
              <a:rPr lang="en-US" sz="4400" b="1" dirty="0" smtClean="0"/>
              <a:t>information</a:t>
            </a:r>
            <a:r>
              <a:rPr lang="en-US" sz="4400" dirty="0" smtClean="0"/>
              <a:t> </a:t>
            </a:r>
          </a:p>
          <a:p>
            <a:pPr marL="0" indent="0" algn="ctr">
              <a:buNone/>
            </a:pPr>
            <a:r>
              <a:rPr lang="en-US" sz="4400" dirty="0" smtClean="0"/>
              <a:t>that is </a:t>
            </a:r>
            <a:r>
              <a:rPr lang="en-US" sz="4400" b="1" dirty="0" smtClean="0"/>
              <a:t>available</a:t>
            </a:r>
            <a:r>
              <a:rPr lang="en-US" sz="4400" dirty="0" smtClean="0"/>
              <a:t> for anyone to </a:t>
            </a:r>
            <a:r>
              <a:rPr lang="en-US" sz="4400" b="1" dirty="0" smtClean="0"/>
              <a:t>use</a:t>
            </a:r>
            <a:r>
              <a:rPr lang="en-US" sz="4400" dirty="0" smtClean="0"/>
              <a:t>, </a:t>
            </a:r>
          </a:p>
          <a:p>
            <a:pPr marL="0" indent="0" algn="ctr">
              <a:buNone/>
            </a:pPr>
            <a:r>
              <a:rPr lang="en-US" sz="4400" dirty="0" smtClean="0"/>
              <a:t>for </a:t>
            </a:r>
            <a:r>
              <a:rPr lang="en-US" sz="4400" b="1" dirty="0" smtClean="0"/>
              <a:t>any</a:t>
            </a:r>
            <a:r>
              <a:rPr lang="en-US" sz="4400" dirty="0" smtClean="0"/>
              <a:t> </a:t>
            </a:r>
            <a:r>
              <a:rPr lang="en-US" sz="4400" b="1" dirty="0" smtClean="0"/>
              <a:t>purpose</a:t>
            </a:r>
            <a:r>
              <a:rPr lang="en-US" sz="4400" dirty="0" smtClean="0"/>
              <a:t>,</a:t>
            </a:r>
          </a:p>
          <a:p>
            <a:pPr marL="0" indent="0" algn="ctr">
              <a:buNone/>
            </a:pPr>
            <a:r>
              <a:rPr lang="en-US" sz="4400" dirty="0" smtClean="0"/>
              <a:t>at </a:t>
            </a:r>
            <a:r>
              <a:rPr lang="en-US" sz="4400" b="1" dirty="0" smtClean="0"/>
              <a:t>no cost</a:t>
            </a:r>
            <a:r>
              <a:rPr lang="en-US" sz="4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7449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6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Availability and Access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646"/>
            <a:ext cx="8229600" cy="4209517"/>
          </a:xfrm>
        </p:spPr>
        <p:txBody>
          <a:bodyPr>
            <a:noAutofit/>
          </a:bodyPr>
          <a:lstStyle/>
          <a:p>
            <a:r>
              <a:rPr lang="en-US" sz="3600" dirty="0" smtClean="0"/>
              <a:t>The data must be available as a </a:t>
            </a:r>
            <a:r>
              <a:rPr lang="en-US" sz="3600" b="1" dirty="0" smtClean="0"/>
              <a:t>whole</a:t>
            </a:r>
          </a:p>
          <a:p>
            <a:endParaRPr lang="en-US" sz="3600" dirty="0" smtClean="0"/>
          </a:p>
          <a:p>
            <a:r>
              <a:rPr lang="en-US" sz="3600" dirty="0" smtClean="0"/>
              <a:t>Available “</a:t>
            </a:r>
            <a:r>
              <a:rPr lang="en-US" sz="3600" b="1" dirty="0" smtClean="0"/>
              <a:t>freely</a:t>
            </a:r>
            <a:r>
              <a:rPr lang="en-US" sz="3600" dirty="0" smtClean="0"/>
              <a:t>”, preferably to be downloaded</a:t>
            </a:r>
          </a:p>
          <a:p>
            <a:endParaRPr lang="en-US" sz="3600" dirty="0" smtClean="0"/>
          </a:p>
          <a:p>
            <a:r>
              <a:rPr lang="en-US" sz="3600" dirty="0" smtClean="0"/>
              <a:t>Must be available in a convenient and modifiable </a:t>
            </a:r>
            <a:r>
              <a:rPr lang="en-US" sz="3600" b="1" dirty="0" smtClean="0"/>
              <a:t>form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97006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Data must be available under an open </a:t>
            </a:r>
            <a:r>
              <a:rPr lang="en-US" b="1" dirty="0" smtClean="0"/>
              <a:t>license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Open Government License</a:t>
            </a:r>
          </a:p>
          <a:p>
            <a:pPr lvl="1"/>
            <a:r>
              <a:rPr lang="en-US" dirty="0" smtClean="0"/>
              <a:t>CC0, Creative Comments No Restrictions. </a:t>
            </a:r>
          </a:p>
          <a:p>
            <a:pPr lvl="1"/>
            <a:endParaRPr lang="en-US" dirty="0"/>
          </a:p>
          <a:p>
            <a:r>
              <a:rPr lang="en-US" dirty="0" smtClean="0"/>
              <a:t>Must be </a:t>
            </a:r>
            <a:r>
              <a:rPr lang="en-US" b="1" dirty="0" smtClean="0"/>
              <a:t>reusable</a:t>
            </a:r>
            <a:r>
              <a:rPr lang="en-US" dirty="0" smtClean="0"/>
              <a:t> and </a:t>
            </a:r>
            <a:r>
              <a:rPr lang="en-US" b="1" dirty="0" smtClean="0"/>
              <a:t>redistributable</a:t>
            </a:r>
            <a:r>
              <a:rPr lang="en-US" dirty="0" smtClean="0"/>
              <a:t>. 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988" y="596107"/>
            <a:ext cx="2074182" cy="20081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664" y="280218"/>
            <a:ext cx="2458524" cy="245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30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5474"/>
            <a:ext cx="9144000" cy="69134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Universal Participation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Must allow </a:t>
            </a:r>
            <a:r>
              <a:rPr lang="en-US" b="1" dirty="0" smtClean="0">
                <a:solidFill>
                  <a:srgbClr val="FFFFFF"/>
                </a:solidFill>
              </a:rPr>
              <a:t>everyone</a:t>
            </a:r>
            <a:r>
              <a:rPr lang="en-US" dirty="0" smtClean="0">
                <a:solidFill>
                  <a:srgbClr val="FFFFFF"/>
                </a:solidFill>
              </a:rPr>
              <a:t> to use the data.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Must allow </a:t>
            </a:r>
            <a:r>
              <a:rPr lang="en-US" b="1" dirty="0" smtClean="0">
                <a:solidFill>
                  <a:srgbClr val="FFFFFF"/>
                </a:solidFill>
              </a:rPr>
              <a:t>unrestricted</a:t>
            </a:r>
            <a:r>
              <a:rPr lang="en-US" dirty="0" smtClean="0">
                <a:solidFill>
                  <a:srgbClr val="FFFFFF"/>
                </a:solidFill>
              </a:rPr>
              <a:t> use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Intermixing </a:t>
            </a:r>
            <a:r>
              <a:rPr lang="en-US" dirty="0" smtClean="0">
                <a:solidFill>
                  <a:srgbClr val="FFFFFF"/>
                </a:solidFill>
              </a:rPr>
              <a:t>and </a:t>
            </a:r>
            <a:r>
              <a:rPr lang="en-US" b="1" dirty="0" smtClean="0">
                <a:solidFill>
                  <a:srgbClr val="FFFFFF"/>
                </a:solidFill>
              </a:rPr>
              <a:t>Interoperability</a:t>
            </a:r>
            <a:r>
              <a:rPr lang="en-US" dirty="0" smtClean="0">
                <a:solidFill>
                  <a:srgbClr val="FFFFFF"/>
                </a:solidFill>
              </a:rPr>
              <a:t>. </a:t>
            </a:r>
            <a:endParaRPr lang="en-US" b="1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665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214768" y="-112063"/>
            <a:ext cx="9543189" cy="1307398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513" y="2117131"/>
            <a:ext cx="6238597" cy="13101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i="1" dirty="0"/>
              <a:t>"The interesting thing about open data is the serendipity effect. It's about interconnecting all kinds of things."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707949" y="4137242"/>
            <a:ext cx="6060207" cy="172737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i="1" dirty="0"/>
              <a:t>"Open data is not just about transparency and accountability; there is potential for economic innovation and value to come from it." </a:t>
            </a:r>
            <a:r>
              <a:rPr lang="en-US" i="1" dirty="0" smtClean="0"/>
              <a:t>Wired 2012</a:t>
            </a:r>
            <a:endParaRPr lang="en-US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09" y="4137242"/>
            <a:ext cx="2434840" cy="1730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213" y="1918683"/>
            <a:ext cx="1476598" cy="1961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2000"/>
                    </a14:imgEffect>
                    <a14:imgEffect>
                      <a14:brightnessContrast bright="76000" contrast="-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499" y="119790"/>
            <a:ext cx="9144000" cy="90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46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214768" y="-112063"/>
            <a:ext cx="9543189" cy="1307398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0777" y="2117131"/>
            <a:ext cx="5024063" cy="131012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i="1" dirty="0" smtClean="0"/>
              <a:t>Open data is not just “nice to have” but critical for our future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280" y="1725688"/>
            <a:ext cx="1869656" cy="186965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707949" y="4137242"/>
            <a:ext cx="6060207" cy="17273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i="1" dirty="0" smtClean="0"/>
              <a:t>Open data is an unstoppable tide, with transformative implications for both businesses and the public sector.</a:t>
            </a:r>
            <a:endParaRPr lang="en-US" i="1" dirty="0"/>
          </a:p>
        </p:txBody>
      </p:sp>
      <p:pic>
        <p:nvPicPr>
          <p:cNvPr id="10" name="Picture 9" descr="2640306894_e98745ab88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77" y="4137242"/>
            <a:ext cx="2286000" cy="1651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2000"/>
                    </a14:imgEffect>
                    <a14:imgEffect>
                      <a14:brightnessContrast bright="76000" contrast="-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499" y="119790"/>
            <a:ext cx="9144000" cy="90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95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6051</TotalTime>
  <Words>1435</Words>
  <Application>Microsoft Macintosh PowerPoint</Application>
  <PresentationFormat>On-screen Show (4:3)</PresentationFormat>
  <Paragraphs>213</Paragraphs>
  <Slides>36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Changing the World with Open Data </vt:lpstr>
      <vt:lpstr>PowerPoint Presentation</vt:lpstr>
      <vt:lpstr>Course Topics</vt:lpstr>
      <vt:lpstr>Open Data</vt:lpstr>
      <vt:lpstr>Availability and Access</vt:lpstr>
      <vt:lpstr>  Use</vt:lpstr>
      <vt:lpstr>Universal Participation</vt:lpstr>
      <vt:lpstr>PowerPoint Presentation</vt:lpstr>
      <vt:lpstr>PowerPoint Presentation</vt:lpstr>
      <vt:lpstr>Global Supporters</vt:lpstr>
      <vt:lpstr>Quality of Datasets</vt:lpstr>
      <vt:lpstr>Dataset Availability</vt:lpstr>
      <vt:lpstr>Question? </vt:lpstr>
      <vt:lpstr>Data: The New Raw Material?</vt:lpstr>
      <vt:lpstr>Why expose data?</vt:lpstr>
      <vt:lpstr>PowerPoint Presentation</vt:lpstr>
      <vt:lpstr>Public Service Improvement</vt:lpstr>
      <vt:lpstr>Health</vt:lpstr>
      <vt:lpstr>The Environment</vt:lpstr>
      <vt:lpstr>Finances</vt:lpstr>
      <vt:lpstr>Economic Growth</vt:lpstr>
      <vt:lpstr>The Open Data Way</vt:lpstr>
      <vt:lpstr>New Jobs </vt:lpstr>
      <vt:lpstr>New Jobs </vt:lpstr>
      <vt:lpstr>New Companies</vt:lpstr>
      <vt:lpstr>Data and the Web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Data</vt:lpstr>
      <vt:lpstr>Exercise 1</vt:lpstr>
      <vt:lpstr>Exercise 2</vt:lpstr>
      <vt:lpstr>Further Reading</vt:lpstr>
    </vt:vector>
  </TitlesOfParts>
  <Company>University of Southampton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Changing the World with Open Data </dc:title>
  <dc:creator>Dave Tarrant</dc:creator>
  <cp:lastModifiedBy>David Tarrant</cp:lastModifiedBy>
  <cp:revision>57</cp:revision>
  <dcterms:created xsi:type="dcterms:W3CDTF">2012-09-20T13:23:33Z</dcterms:created>
  <dcterms:modified xsi:type="dcterms:W3CDTF">2013-02-01T19:03:38Z</dcterms:modified>
</cp:coreProperties>
</file>