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31" r:id="rId3"/>
    <p:sldId id="342" r:id="rId4"/>
    <p:sldId id="361" r:id="rId5"/>
    <p:sldId id="343" r:id="rId6"/>
    <p:sldId id="345" r:id="rId7"/>
    <p:sldId id="347" r:id="rId8"/>
    <p:sldId id="344" r:id="rId9"/>
    <p:sldId id="346" r:id="rId10"/>
    <p:sldId id="362" r:id="rId11"/>
    <p:sldId id="351" r:id="rId12"/>
    <p:sldId id="349" r:id="rId13"/>
    <p:sldId id="363" r:id="rId14"/>
    <p:sldId id="368" r:id="rId15"/>
    <p:sldId id="350" r:id="rId16"/>
    <p:sldId id="352" r:id="rId17"/>
    <p:sldId id="353" r:id="rId18"/>
    <p:sldId id="354" r:id="rId19"/>
    <p:sldId id="356" r:id="rId20"/>
    <p:sldId id="358" r:id="rId21"/>
    <p:sldId id="359" r:id="rId22"/>
    <p:sldId id="360" r:id="rId23"/>
    <p:sldId id="370" r:id="rId24"/>
    <p:sldId id="369" r:id="rId25"/>
    <p:sldId id="364" r:id="rId26"/>
    <p:sldId id="365" r:id="rId27"/>
    <p:sldId id="366" r:id="rId28"/>
    <p:sldId id="3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0" autoAdjust="0"/>
    <p:restoredTop sz="94660"/>
  </p:normalViewPr>
  <p:slideViewPr>
    <p:cSldViewPr>
      <p:cViewPr varScale="1">
        <p:scale>
          <a:sx n="101" d="100"/>
          <a:sy n="101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C29B8-14B3-4991-8CA9-519B109D03BA}" type="datetimeFigureOut">
              <a:rPr lang="en-US" smtClean="0"/>
              <a:pPr/>
              <a:t>05/12/2012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1B014-24CB-473A-A25D-D535FBC94C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5AFFDA9F-C72B-0F46-BD84-26307EF1F682}" type="slidenum">
              <a:rPr lang="en-GB" sz="1100">
                <a:solidFill>
                  <a:srgbClr val="000000"/>
                </a:solidFill>
                <a:latin typeface="Lucida Sans" charset="0"/>
              </a:rPr>
              <a:pPr eaLnBrk="0" hangingPunct="0"/>
              <a:t>1</a:t>
            </a:fld>
            <a:endParaRPr lang="en-GB" sz="1100">
              <a:solidFill>
                <a:srgbClr val="000000"/>
              </a:solidFill>
              <a:latin typeface="Lucida Sans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323D43"/>
              </a:solidFill>
              <a:latin typeface="Lucida Sans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23D43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038823B4-3A9F-474A-9AB9-5F9FBD54204C}" type="slidenum">
              <a:rPr lang="en-GB">
                <a:ea typeface="ＭＳ Ｐゴシック"/>
              </a:rPr>
              <a:pPr/>
              <a:t>‹#›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782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3048000"/>
            <a:ext cx="9144000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23D43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323D43"/>
              </a:solidFill>
              <a:latin typeface="Lucida Sans" pitchFamily="34" charset="0"/>
              <a:ea typeface="ＭＳ Ｐゴシック"/>
              <a:cs typeface="ＭＳ Ｐゴシック" charset="0"/>
            </a:endParaRPr>
          </a:p>
        </p:txBody>
      </p:sp>
      <p:sp>
        <p:nvSpPr>
          <p:cNvPr id="265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5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323D4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23D4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23D43"/>
                </a:solidFill>
                <a:latin typeface="Georgi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4633A-F3B0-564D-9432-618AC518F280}" type="slidenum">
              <a:rPr lang="en-GB" smtClean="0">
                <a:ea typeface="ＭＳ Ｐゴシック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/>
              <a:cs typeface="ＭＳ Ｐゴシック" charset="0"/>
            </a:endParaRPr>
          </a:p>
        </p:txBody>
      </p:sp>
      <p:pic>
        <p:nvPicPr>
          <p:cNvPr id="265225" name="Picture 11" descr="electr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3048000"/>
            <a:ext cx="9144000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Georgi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3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GB" sz="6000" dirty="0" smtClean="0">
                <a:latin typeface="Georgia" charset="0"/>
                <a:ea typeface="ＭＳ Ｐゴシック" charset="0"/>
                <a:cs typeface="ＭＳ Ｐゴシック" charset="0"/>
              </a:rPr>
              <a:t>Comp1202: </a:t>
            </a:r>
            <a:r>
              <a:rPr lang="en-GB" sz="6000" dirty="0" smtClean="0">
                <a:latin typeface="Georgia" charset="0"/>
                <a:ea typeface="ＭＳ Ｐゴシック" charset="0"/>
                <a:cs typeface="ＭＳ Ｐゴシック" charset="0"/>
              </a:rPr>
              <a:t>Events</a:t>
            </a:r>
            <a:endParaRPr lang="en-GB" sz="2800" dirty="0">
              <a:solidFill>
                <a:srgbClr val="CCECFF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50000"/>
              </a:spcBef>
              <a:spcAft>
                <a:spcPct val="0"/>
              </a:spcAft>
            </a:pPr>
            <a:r>
              <a:rPr lang="en-GB" altLang="zh-CN" sz="3200" kern="1200" dirty="0" smtClean="0">
                <a:solidFill>
                  <a:srgbClr val="BBE0E3"/>
                </a:solidFill>
                <a:latin typeface="Georgia" charset="0"/>
                <a:ea typeface="ＭＳ Ｐゴシック" charset="0"/>
                <a:cs typeface="ＭＳ Ｐゴシック" charset="0"/>
              </a:rPr>
              <a:t>Event Driven Programming in Java</a:t>
            </a:r>
            <a:endParaRPr lang="en-GB" altLang="zh-CN" sz="3200" kern="1200" dirty="0" smtClean="0">
              <a:solidFill>
                <a:srgbClr val="BBE0E3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lvl="0">
              <a:spcBef>
                <a:spcPct val="50000"/>
              </a:spcBef>
              <a:spcAft>
                <a:spcPct val="0"/>
              </a:spcAft>
            </a:pPr>
            <a:endParaRPr lang="en-GB" altLang="zh-CN" sz="3200" kern="1200" dirty="0">
              <a:solidFill>
                <a:srgbClr val="BBE0E3"/>
              </a:solidFill>
              <a:latin typeface="Georgia" charset="0"/>
              <a:ea typeface="ＭＳ Ｐゴシック" charset="0"/>
              <a:cs typeface="ＭＳ Ｐゴシック" charset="0"/>
            </a:endParaRPr>
          </a:p>
          <a:p>
            <a:pPr lvl="0" algn="r">
              <a:spcBef>
                <a:spcPct val="50000"/>
              </a:spcBef>
              <a:spcAft>
                <a:spcPct val="0"/>
              </a:spcAft>
            </a:pPr>
            <a:endParaRPr lang="en-GB" altLang="zh-CN" sz="2400" i="1" kern="1200" dirty="0" smtClean="0">
              <a:solidFill>
                <a:srgbClr val="BBE0E3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Simple GUI Example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</a:t>
            </a:r>
            <a:r>
              <a:rPr lang="en-US" sz="1100" dirty="0" smtClean="0">
                <a:latin typeface="Courier"/>
                <a:cs typeface="Courier"/>
              </a:rPr>
              <a:t>Boing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447800"/>
            <a:ext cx="3352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In Java the set of classes to do GUI work are called the Swing framework</a:t>
            </a:r>
            <a:endParaRPr lang="en-GB" dirty="0" smtClean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209800" y="1066800"/>
            <a:ext cx="3352800" cy="842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600" y="27432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JFrame</a:t>
            </a:r>
            <a:r>
              <a:rPr lang="en-GB" dirty="0" smtClean="0"/>
              <a:t> is a simple window with a title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5562600" y="3505200"/>
            <a:ext cx="33528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JLabel</a:t>
            </a:r>
            <a:r>
              <a:rPr lang="en-GB" dirty="0" smtClean="0"/>
              <a:t> is a basic text element</a:t>
            </a:r>
            <a:endParaRPr lang="en-GB" dirty="0" smtClean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724400" y="3066366"/>
            <a:ext cx="838200" cy="21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657600"/>
            <a:ext cx="19050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3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2-05 at 17.3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971796" cy="30124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Simple GUI Example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</a:t>
            </a:r>
            <a:r>
              <a:rPr lang="en-US" sz="1100" dirty="0" smtClean="0">
                <a:latin typeface="Courier"/>
                <a:cs typeface="Courier"/>
              </a:rPr>
              <a:t>Boing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7757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 Driven Programming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23B4-3A9F-474A-9AB9-5F9FBD54204C}" type="slidenum">
              <a:rPr lang="en-GB" smtClean="0">
                <a:ea typeface="ＭＳ Ｐゴシック"/>
              </a:rPr>
              <a:pPr/>
              <a:t>12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476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Simple GUI Example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</a:t>
            </a:r>
            <a:r>
              <a:rPr lang="en-US" sz="1100" dirty="0" smtClean="0">
                <a:latin typeface="Courier"/>
                <a:cs typeface="Courier"/>
              </a:rPr>
              <a:t>Boing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6584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MouseListener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import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java.awt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import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java.awt.event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.*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implements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MouseListener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1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public 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mouseClicked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MouseEvent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  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label.setText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("Clicked");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 }</a:t>
            </a:r>
            <a:endParaRPr lang="en-US" sz="11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9906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event listening classes are in the </a:t>
            </a:r>
            <a:r>
              <a:rPr lang="en-GB" dirty="0" err="1" smtClean="0"/>
              <a:t>awt</a:t>
            </a:r>
            <a:r>
              <a:rPr lang="en-GB" dirty="0" smtClean="0"/>
              <a:t> and </a:t>
            </a:r>
            <a:r>
              <a:rPr lang="en-GB" dirty="0" err="1" smtClean="0"/>
              <a:t>awt.event</a:t>
            </a:r>
            <a:r>
              <a:rPr lang="en-GB" dirty="0" smtClean="0"/>
              <a:t> packages</a:t>
            </a:r>
            <a:endParaRPr lang="en-GB" dirty="0" smtClean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362200" y="1313766"/>
            <a:ext cx="3200400" cy="5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600" y="18288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We are going to implement the </a:t>
            </a:r>
            <a:r>
              <a:rPr lang="en-GB" dirty="0" err="1" smtClean="0"/>
              <a:t>MouseListener</a:t>
            </a:r>
            <a:r>
              <a:rPr lang="en-GB" dirty="0" smtClean="0"/>
              <a:t> interface 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191000" y="1905000"/>
            <a:ext cx="1371600" cy="24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86400" y="4648200"/>
            <a:ext cx="3352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Because we implement </a:t>
            </a:r>
            <a:r>
              <a:rPr lang="en-GB" dirty="0" err="1" smtClean="0"/>
              <a:t>MouseListener</a:t>
            </a:r>
            <a:r>
              <a:rPr lang="en-GB" dirty="0" smtClean="0"/>
              <a:t> we have to provide a </a:t>
            </a:r>
            <a:r>
              <a:rPr lang="en-GB" dirty="0" err="1" smtClean="0"/>
              <a:t>mouseClicked</a:t>
            </a:r>
            <a:r>
              <a:rPr lang="en-GB" dirty="0" smtClean="0"/>
              <a:t> method</a:t>
            </a:r>
            <a:endParaRPr lang="en-GB" dirty="0" smtClean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114800" y="5109865"/>
            <a:ext cx="1371600" cy="528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MouseListener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import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java.awt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import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java.awt.event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.*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implements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MouseListener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label.addMouseListener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public 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mouseClicked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MouseEvent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  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  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label.setText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("Clicked");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    }</a:t>
            </a:r>
            <a:endParaRPr lang="en-US" sz="11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9906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The event listening classes are in the </a:t>
            </a:r>
            <a:r>
              <a:rPr lang="en-GB" dirty="0" err="1" smtClean="0"/>
              <a:t>awt</a:t>
            </a:r>
            <a:r>
              <a:rPr lang="en-GB" dirty="0" smtClean="0"/>
              <a:t> and </a:t>
            </a:r>
            <a:r>
              <a:rPr lang="en-GB" dirty="0" err="1" smtClean="0"/>
              <a:t>awt.event</a:t>
            </a:r>
            <a:r>
              <a:rPr lang="en-GB" dirty="0" smtClean="0"/>
              <a:t> packages</a:t>
            </a:r>
            <a:endParaRPr lang="en-GB" dirty="0" smtClean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362200" y="1313766"/>
            <a:ext cx="3200400" cy="5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600" y="18288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We are going to implement the </a:t>
            </a:r>
            <a:r>
              <a:rPr lang="en-GB" dirty="0" err="1" smtClean="0"/>
              <a:t>MouseListener</a:t>
            </a:r>
            <a:r>
              <a:rPr lang="en-GB" dirty="0" smtClean="0"/>
              <a:t> interface </a:t>
            </a:r>
            <a:endParaRPr lang="en-GB" dirty="0" smtClean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191000" y="1905000"/>
            <a:ext cx="1371600" cy="246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86400" y="4648200"/>
            <a:ext cx="3352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Because we implement </a:t>
            </a:r>
            <a:r>
              <a:rPr lang="en-GB" dirty="0" err="1" smtClean="0"/>
              <a:t>MouseListener</a:t>
            </a:r>
            <a:r>
              <a:rPr lang="en-GB" dirty="0" smtClean="0"/>
              <a:t> we have to provide a </a:t>
            </a:r>
            <a:r>
              <a:rPr lang="en-GB" dirty="0" err="1" smtClean="0"/>
              <a:t>mouseClicked</a:t>
            </a:r>
            <a:r>
              <a:rPr lang="en-GB" dirty="0" smtClean="0"/>
              <a:t> method</a:t>
            </a:r>
            <a:endParaRPr lang="en-GB" dirty="0" smtClean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114800" y="5109865"/>
            <a:ext cx="1371600" cy="528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86400" y="3352800"/>
            <a:ext cx="3352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We also need to register our class with the </a:t>
            </a:r>
            <a:r>
              <a:rPr lang="en-GB" dirty="0" err="1" smtClean="0"/>
              <a:t>JLabel</a:t>
            </a:r>
            <a:endParaRPr lang="en-GB" dirty="0" smtClean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3429000" y="3675966"/>
            <a:ext cx="2057400" cy="81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0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MouseListener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469" y="9906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mouseClicked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("Clicked");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</a:t>
            </a:r>
            <a:r>
              <a:rPr lang="en-US" sz="1100" dirty="0" smtClean="0">
                <a:latin typeface="Courier"/>
                <a:cs typeface="Courier"/>
              </a:rPr>
              <a:t>    </a:t>
            </a:r>
            <a:r>
              <a:rPr lang="en-US" sz="1100" dirty="0" err="1" smtClean="0">
                <a:latin typeface="Courier"/>
                <a:cs typeface="Courier"/>
              </a:rPr>
              <a:t>Toolkit.getDefaultToolkit</a:t>
            </a:r>
            <a:r>
              <a:rPr lang="en-US" sz="1100" dirty="0"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mouseEntered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the mouse enters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("Entered");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mouseExited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/</a:t>
            </a:r>
            <a:r>
              <a:rPr lang="en-US" sz="1100" dirty="0">
                <a:latin typeface="Courier"/>
                <a:cs typeface="Courier"/>
              </a:rPr>
              <a:t>/Invoked when the mouse exits a component.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("Exited");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mousePressed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a mouse button has been pressed on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("Pressed");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	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mouseReleased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//Invoked when a mouse button has been released on a component.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("Released");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0" y="1828800"/>
            <a:ext cx="33528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In fact </a:t>
            </a:r>
            <a:r>
              <a:rPr lang="en-GB" dirty="0" err="1" smtClean="0"/>
              <a:t>MouseListener</a:t>
            </a:r>
            <a:r>
              <a:rPr lang="en-GB" dirty="0" smtClean="0"/>
              <a:t> defines 5 methods – so we need to provide an implementation for all of them!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657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MouseListener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java.awt.event</a:t>
            </a:r>
            <a:r>
              <a:rPr lang="en-US" sz="1100" dirty="0">
                <a:latin typeface="Courier"/>
                <a:cs typeface="Courier"/>
              </a:rPr>
              <a:t>.*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implements </a:t>
            </a:r>
            <a:r>
              <a:rPr lang="en-US" sz="1100" dirty="0" err="1" smtClean="0">
                <a:latin typeface="Courier"/>
                <a:cs typeface="Courier"/>
              </a:rPr>
              <a:t>MouseListener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mouseClicked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</a:t>
            </a:r>
            <a:r>
              <a:rPr lang="en-US" sz="1100" dirty="0" smtClean="0">
                <a:latin typeface="Courier"/>
                <a:cs typeface="Courier"/>
              </a:rPr>
              <a:t>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("Clicked " +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e.getX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 + "," +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e.getY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</a:t>
            </a:r>
            <a:r>
              <a:rPr lang="en-US" sz="11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Toolkit.getDefaultToolkit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4191000"/>
            <a:ext cx="33528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When we are notified of an event happening we receive an event object that contains info about that event – in this case the mouse x and y (and what button is pressed)</a:t>
            </a:r>
            <a:endParaRPr lang="en-GB" sz="1600" dirty="0" smtClean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810000" y="4852720"/>
            <a:ext cx="1828800" cy="633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38800" y="6027003"/>
            <a:ext cx="3352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We can take whatever action we like in the event handler – so lets make a boing noise!</a:t>
            </a:r>
            <a:endParaRPr lang="en-GB" sz="1600" dirty="0" smtClean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3962400" y="6324600"/>
            <a:ext cx="1676400" cy="11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1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MouseListener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java.awt.event</a:t>
            </a:r>
            <a:r>
              <a:rPr lang="en-US" sz="1100" dirty="0">
                <a:latin typeface="Courier"/>
                <a:cs typeface="Courier"/>
              </a:rPr>
              <a:t>.*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implements </a:t>
            </a:r>
            <a:r>
              <a:rPr lang="en-US" sz="1100" dirty="0" err="1" smtClean="0">
                <a:latin typeface="Courier"/>
                <a:cs typeface="Courier"/>
              </a:rPr>
              <a:t>MouseListener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mouseClicked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</a:t>
            </a:r>
            <a:r>
              <a:rPr lang="en-US" sz="1100" dirty="0" smtClean="0">
                <a:latin typeface="Courier"/>
                <a:cs typeface="Courier"/>
              </a:rPr>
              <a:t>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("Clicked " +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e.getX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 + "," + </a:t>
            </a:r>
            <a:r>
              <a:rPr lang="en-US" sz="1100" dirty="0" err="1">
                <a:solidFill>
                  <a:srgbClr val="FF0000"/>
                </a:solidFill>
                <a:latin typeface="Courier"/>
                <a:cs typeface="Courier"/>
              </a:rPr>
              <a:t>e.getY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</a:t>
            </a:r>
            <a:r>
              <a:rPr lang="en-US" sz="11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Toolkit.getDefaultToolkit</a:t>
            </a:r>
            <a:r>
              <a:rPr lang="en-US" sz="1100" dirty="0">
                <a:solidFill>
                  <a:srgbClr val="FF0000"/>
                </a:solidFill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590800"/>
            <a:ext cx="2682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Lets try it 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17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import </a:t>
            </a:r>
            <a:r>
              <a:rPr lang="en-US" sz="600" dirty="0" err="1" smtClean="0">
                <a:latin typeface="Courier"/>
                <a:cs typeface="Courier"/>
              </a:rPr>
              <a:t>javax.swing</a:t>
            </a:r>
            <a:r>
              <a:rPr lang="en-US" sz="600" dirty="0" smtClean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import </a:t>
            </a:r>
            <a:r>
              <a:rPr lang="en-US" sz="600" dirty="0" err="1" smtClean="0">
                <a:latin typeface="Courier"/>
                <a:cs typeface="Courier"/>
              </a:rPr>
              <a:t>java.awt</a:t>
            </a:r>
            <a:r>
              <a:rPr lang="en-US" sz="600" dirty="0" smtClean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import </a:t>
            </a:r>
            <a:r>
              <a:rPr lang="en-US" sz="600" dirty="0" err="1" smtClean="0">
                <a:latin typeface="Courier"/>
                <a:cs typeface="Courier"/>
              </a:rPr>
              <a:t>java.awt.event</a:t>
            </a:r>
            <a:r>
              <a:rPr lang="en-US" sz="600" dirty="0" smtClean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endParaRPr lang="en-US" sz="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public class Boing implements </a:t>
            </a:r>
            <a:r>
              <a:rPr lang="en-US" sz="600" dirty="0" err="1" smtClean="0">
                <a:latin typeface="Courier"/>
                <a:cs typeface="Courier"/>
              </a:rPr>
              <a:t>MouseListener</a:t>
            </a:r>
            <a:r>
              <a:rPr lang="en-US" sz="600" dirty="0" smtClean="0">
                <a:latin typeface="Courier"/>
                <a:cs typeface="Courier"/>
              </a:rPr>
              <a:t> {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private </a:t>
            </a:r>
            <a:r>
              <a:rPr lang="en-US" sz="600" dirty="0" err="1" smtClean="0">
                <a:latin typeface="Courier"/>
                <a:cs typeface="Courier"/>
              </a:rPr>
              <a:t>JLabel</a:t>
            </a:r>
            <a:r>
              <a:rPr lang="en-US" sz="600" dirty="0" smtClean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public static void main(String[] </a:t>
            </a:r>
            <a:r>
              <a:rPr lang="en-US" sz="600" dirty="0" err="1" smtClean="0">
                <a:latin typeface="Courier"/>
                <a:cs typeface="Courier"/>
              </a:rPr>
              <a:t>args</a:t>
            </a:r>
            <a:r>
              <a:rPr lang="en-US" sz="600" dirty="0" smtClean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Boing </a:t>
            </a:r>
            <a:r>
              <a:rPr lang="en-US" sz="600" dirty="0" err="1" smtClean="0">
                <a:latin typeface="Courier"/>
                <a:cs typeface="Courier"/>
              </a:rPr>
              <a:t>boingprogram</a:t>
            </a:r>
            <a:r>
              <a:rPr lang="en-US" sz="600" dirty="0" smtClean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boingprogram.initialise</a:t>
            </a:r>
            <a:r>
              <a:rPr lang="en-US" sz="6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JFrame</a:t>
            </a:r>
            <a:r>
              <a:rPr lang="en-US" sz="600" dirty="0" smtClean="0">
                <a:latin typeface="Courier"/>
                <a:cs typeface="Courier"/>
              </a:rPr>
              <a:t> frame = new </a:t>
            </a:r>
            <a:r>
              <a:rPr lang="en-US" sz="600" dirty="0" err="1" smtClean="0">
                <a:latin typeface="Courier"/>
                <a:cs typeface="Courier"/>
              </a:rPr>
              <a:t>JFrame</a:t>
            </a:r>
            <a:r>
              <a:rPr lang="en-US" sz="600" dirty="0" smtClean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label = new </a:t>
            </a:r>
            <a:r>
              <a:rPr lang="en-US" sz="600" dirty="0" err="1" smtClean="0">
                <a:latin typeface="Courier"/>
                <a:cs typeface="Courier"/>
              </a:rPr>
              <a:t>JLabel</a:t>
            </a:r>
            <a:r>
              <a:rPr lang="en-US" sz="600" dirty="0" smtClean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label.setHorizontalAlignment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SwingConstants.CENTER</a:t>
            </a:r>
            <a:r>
              <a:rPr lang="en-US" sz="6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label.addMouseListener</a:t>
            </a:r>
            <a:r>
              <a:rPr lang="en-US" sz="600" dirty="0" smtClean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frame.add</a:t>
            </a:r>
            <a:r>
              <a:rPr lang="en-US" sz="600" dirty="0" smtClean="0">
                <a:latin typeface="Courier"/>
                <a:cs typeface="Courier"/>
              </a:rPr>
              <a:t>(label);        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frame.setSize</a:t>
            </a:r>
            <a:r>
              <a:rPr lang="en-US" sz="600" dirty="0" smtClean="0">
                <a:latin typeface="Courier"/>
                <a:cs typeface="Courier"/>
              </a:rPr>
              <a:t>(300,200);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frame.setVisible</a:t>
            </a:r>
            <a:r>
              <a:rPr lang="en-US" sz="600" dirty="0" smtClean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endParaRPr lang="en-US" sz="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public void </a:t>
            </a:r>
            <a:r>
              <a:rPr lang="en-US" sz="600" dirty="0" err="1" smtClean="0">
                <a:latin typeface="Courier"/>
                <a:cs typeface="Courier"/>
              </a:rPr>
              <a:t>mouseClicked</a:t>
            </a:r>
            <a:r>
              <a:rPr lang="en-US" sz="600" dirty="0" smtClean="0">
                <a:latin typeface="Courier"/>
                <a:cs typeface="Courier"/>
              </a:rPr>
              <a:t>(</a:t>
            </a:r>
            <a:r>
              <a:rPr lang="en-US" sz="600" dirty="0" err="1" smtClean="0">
                <a:latin typeface="Courier"/>
                <a:cs typeface="Courier"/>
              </a:rPr>
              <a:t>MouseEvent</a:t>
            </a:r>
            <a:r>
              <a:rPr lang="en-US" sz="600" dirty="0" smtClean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//Invoked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latin typeface="Courier"/>
                <a:cs typeface="Courier"/>
              </a:rPr>
              <a:t>label.setText</a:t>
            </a:r>
            <a:r>
              <a:rPr lang="en-US" sz="600" dirty="0" smtClean="0">
                <a:latin typeface="Courier"/>
                <a:cs typeface="Courier"/>
              </a:rPr>
              <a:t>("Clicked " + </a:t>
            </a:r>
            <a:r>
              <a:rPr lang="en-US" sz="600" dirty="0" err="1" smtClean="0">
                <a:solidFill>
                  <a:srgbClr val="FF0000"/>
                </a:solidFill>
                <a:latin typeface="Courier"/>
                <a:cs typeface="Courier"/>
              </a:rPr>
              <a:t>e.getX</a:t>
            </a:r>
            <a:r>
              <a:rPr lang="en-US" sz="600" dirty="0" smtClean="0">
                <a:solidFill>
                  <a:srgbClr val="FF0000"/>
                </a:solidFill>
                <a:latin typeface="Courier"/>
                <a:cs typeface="Courier"/>
              </a:rPr>
              <a:t>() + "," + </a:t>
            </a:r>
            <a:r>
              <a:rPr lang="en-US" sz="600" dirty="0" err="1" smtClean="0">
                <a:solidFill>
                  <a:srgbClr val="FF0000"/>
                </a:solidFill>
                <a:latin typeface="Courier"/>
                <a:cs typeface="Courier"/>
              </a:rPr>
              <a:t>e.getY</a:t>
            </a:r>
            <a:r>
              <a:rPr lang="en-US" sz="600" dirty="0" smtClean="0">
                <a:solidFill>
                  <a:srgbClr val="FF0000"/>
                </a:solidFill>
                <a:latin typeface="Courier"/>
                <a:cs typeface="Courier"/>
              </a:rPr>
              <a:t>()</a:t>
            </a:r>
            <a:r>
              <a:rPr lang="en-US" sz="6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    </a:t>
            </a:r>
            <a:r>
              <a:rPr lang="en-US" sz="600" dirty="0" err="1" smtClean="0">
                <a:solidFill>
                  <a:srgbClr val="FF0000"/>
                </a:solidFill>
                <a:latin typeface="Courier"/>
                <a:cs typeface="Courier"/>
              </a:rPr>
              <a:t>Toolkit.getDefaultToolkit</a:t>
            </a:r>
            <a:r>
              <a:rPr lang="en-US" sz="600" dirty="0" smtClean="0">
                <a:solidFill>
                  <a:srgbClr val="FF0000"/>
                </a:solidFill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</a:t>
            </a:r>
            <a:r>
              <a:rPr lang="en-US" sz="600" dirty="0" smtClean="0">
                <a:latin typeface="Courier"/>
                <a:cs typeface="Courier"/>
              </a:rPr>
              <a:t>   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</a:t>
            </a:r>
            <a:r>
              <a:rPr lang="en-US" sz="600" dirty="0" smtClean="0">
                <a:latin typeface="Courier"/>
                <a:cs typeface="Courier"/>
              </a:rPr>
              <a:t>   public </a:t>
            </a:r>
            <a:r>
              <a:rPr lang="en-US" sz="600" dirty="0">
                <a:latin typeface="Courier"/>
                <a:cs typeface="Courier"/>
              </a:rPr>
              <a:t>void </a:t>
            </a:r>
            <a:r>
              <a:rPr lang="en-US" sz="600" dirty="0" err="1">
                <a:latin typeface="Courier"/>
                <a:cs typeface="Courier"/>
              </a:rPr>
              <a:t>mouseClicked</a:t>
            </a:r>
            <a:r>
              <a:rPr lang="en-US" sz="600" dirty="0">
                <a:latin typeface="Courier"/>
                <a:cs typeface="Courier"/>
              </a:rPr>
              <a:t>(</a:t>
            </a:r>
            <a:r>
              <a:rPr lang="en-US" sz="600" dirty="0" err="1">
                <a:latin typeface="Courier"/>
                <a:cs typeface="Courier"/>
              </a:rPr>
              <a:t>MouseEvent</a:t>
            </a:r>
            <a:r>
              <a:rPr lang="en-US" sz="6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//Invoked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</a:t>
            </a:r>
            <a:r>
              <a:rPr lang="en-US" sz="600" dirty="0" err="1">
                <a:latin typeface="Courier"/>
                <a:cs typeface="Courier"/>
              </a:rPr>
              <a:t>label.setText</a:t>
            </a:r>
            <a:r>
              <a:rPr lang="en-US" sz="600" dirty="0">
                <a:latin typeface="Courier"/>
                <a:cs typeface="Courier"/>
              </a:rPr>
              <a:t>("Clicked");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</a:t>
            </a:r>
            <a:r>
              <a:rPr lang="en-US" sz="600" dirty="0" err="1">
                <a:latin typeface="Courier"/>
                <a:cs typeface="Courier"/>
              </a:rPr>
              <a:t>Toolkit.getDefaultToolkit</a:t>
            </a:r>
            <a:r>
              <a:rPr lang="en-US" sz="600" dirty="0"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public void </a:t>
            </a:r>
            <a:r>
              <a:rPr lang="en-US" sz="600" dirty="0" err="1">
                <a:latin typeface="Courier"/>
                <a:cs typeface="Courier"/>
              </a:rPr>
              <a:t>mouseEntered</a:t>
            </a:r>
            <a:r>
              <a:rPr lang="en-US" sz="600" dirty="0">
                <a:latin typeface="Courier"/>
                <a:cs typeface="Courier"/>
              </a:rPr>
              <a:t>(</a:t>
            </a:r>
            <a:r>
              <a:rPr lang="en-US" sz="600" dirty="0" err="1">
                <a:latin typeface="Courier"/>
                <a:cs typeface="Courier"/>
              </a:rPr>
              <a:t>MouseEvent</a:t>
            </a:r>
            <a:r>
              <a:rPr lang="en-US" sz="6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//Invoked when the mouse enters a component.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</a:t>
            </a:r>
            <a:r>
              <a:rPr lang="en-US" sz="600" dirty="0" err="1">
                <a:latin typeface="Courier"/>
                <a:cs typeface="Courier"/>
              </a:rPr>
              <a:t>label.setText</a:t>
            </a:r>
            <a:r>
              <a:rPr lang="en-US" sz="600" dirty="0">
                <a:latin typeface="Courier"/>
                <a:cs typeface="Courier"/>
              </a:rPr>
              <a:t>("Entered");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public void </a:t>
            </a:r>
            <a:r>
              <a:rPr lang="en-US" sz="600" dirty="0" err="1">
                <a:latin typeface="Courier"/>
                <a:cs typeface="Courier"/>
              </a:rPr>
              <a:t>mouseExited</a:t>
            </a:r>
            <a:r>
              <a:rPr lang="en-US" sz="600" dirty="0">
                <a:latin typeface="Courier"/>
                <a:cs typeface="Courier"/>
              </a:rPr>
              <a:t>(</a:t>
            </a:r>
            <a:r>
              <a:rPr lang="en-US" sz="600" dirty="0" err="1">
                <a:latin typeface="Courier"/>
                <a:cs typeface="Courier"/>
              </a:rPr>
              <a:t>MouseEvent</a:t>
            </a:r>
            <a:r>
              <a:rPr lang="en-US" sz="6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//Invoked when the mouse exits a component.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</a:t>
            </a:r>
            <a:r>
              <a:rPr lang="en-US" sz="600" dirty="0" err="1">
                <a:latin typeface="Courier"/>
                <a:cs typeface="Courier"/>
              </a:rPr>
              <a:t>label.setText</a:t>
            </a:r>
            <a:r>
              <a:rPr lang="en-US" sz="600" dirty="0">
                <a:latin typeface="Courier"/>
                <a:cs typeface="Courier"/>
              </a:rPr>
              <a:t>("Exited");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public void </a:t>
            </a:r>
            <a:r>
              <a:rPr lang="en-US" sz="600" dirty="0" err="1">
                <a:latin typeface="Courier"/>
                <a:cs typeface="Courier"/>
              </a:rPr>
              <a:t>mousePressed</a:t>
            </a:r>
            <a:r>
              <a:rPr lang="en-US" sz="600" dirty="0">
                <a:latin typeface="Courier"/>
                <a:cs typeface="Courier"/>
              </a:rPr>
              <a:t>(</a:t>
            </a:r>
            <a:r>
              <a:rPr lang="en-US" sz="600" dirty="0" err="1">
                <a:latin typeface="Courier"/>
                <a:cs typeface="Courier"/>
              </a:rPr>
              <a:t>MouseEvent</a:t>
            </a:r>
            <a:r>
              <a:rPr lang="en-US" sz="6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//Invoked when a mouse button has been pressed on a component.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</a:t>
            </a:r>
            <a:r>
              <a:rPr lang="en-US" sz="600" dirty="0" err="1">
                <a:latin typeface="Courier"/>
                <a:cs typeface="Courier"/>
              </a:rPr>
              <a:t>label.setText</a:t>
            </a:r>
            <a:r>
              <a:rPr lang="en-US" sz="600" dirty="0">
                <a:latin typeface="Courier"/>
                <a:cs typeface="Courier"/>
              </a:rPr>
              <a:t>("Pressed");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	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public void </a:t>
            </a:r>
            <a:r>
              <a:rPr lang="en-US" sz="600" dirty="0" err="1">
                <a:latin typeface="Courier"/>
                <a:cs typeface="Courier"/>
              </a:rPr>
              <a:t>mouseReleased</a:t>
            </a:r>
            <a:r>
              <a:rPr lang="en-US" sz="600" dirty="0">
                <a:latin typeface="Courier"/>
                <a:cs typeface="Courier"/>
              </a:rPr>
              <a:t>(</a:t>
            </a:r>
            <a:r>
              <a:rPr lang="en-US" sz="600" dirty="0" err="1">
                <a:latin typeface="Courier"/>
                <a:cs typeface="Courier"/>
              </a:rPr>
              <a:t>MouseEvent</a:t>
            </a:r>
            <a:r>
              <a:rPr lang="en-US" sz="6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 //Invoked when a mouse button has been released on a component.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    </a:t>
            </a:r>
            <a:r>
              <a:rPr lang="en-US" sz="600" dirty="0" err="1">
                <a:latin typeface="Courier"/>
                <a:cs typeface="Courier"/>
              </a:rPr>
              <a:t>label.setText</a:t>
            </a:r>
            <a:r>
              <a:rPr lang="en-US" sz="600" dirty="0">
                <a:latin typeface="Courier"/>
                <a:cs typeface="Courier"/>
              </a:rPr>
              <a:t>("Released");</a:t>
            </a:r>
          </a:p>
          <a:p>
            <a:pPr marL="0" indent="0">
              <a:buNone/>
            </a:pPr>
            <a:r>
              <a:rPr lang="en-US" sz="600" dirty="0">
                <a:latin typeface="Courier"/>
                <a:cs typeface="Courier"/>
              </a:rPr>
              <a:t>    }</a:t>
            </a:r>
            <a:endParaRPr lang="en-US" sz="6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600" dirty="0" smtClean="0">
                <a:latin typeface="Courier"/>
                <a:cs typeface="Courier"/>
              </a:rPr>
              <a:t>}</a:t>
            </a:r>
            <a:endParaRPr lang="en-US" sz="6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200400"/>
            <a:ext cx="4953000" cy="35814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4191000"/>
            <a:ext cx="33528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Given that we are only interested in mouse clicks, this is an awful lot of code…</a:t>
            </a:r>
          </a:p>
          <a:p>
            <a:endParaRPr lang="en-GB" sz="1600" dirty="0"/>
          </a:p>
          <a:p>
            <a:r>
              <a:rPr lang="en-GB" sz="1600" dirty="0" smtClean="0"/>
              <a:t>The problem is </a:t>
            </a:r>
            <a:r>
              <a:rPr lang="en-GB" sz="1600" dirty="0" err="1" smtClean="0"/>
              <a:t>MouseListener</a:t>
            </a:r>
            <a:r>
              <a:rPr lang="en-GB" sz="1600" dirty="0" smtClean="0"/>
              <a:t>. Because it is an interface we have to provide code for all 5 of its methods, even if we are only interested in one!</a:t>
            </a:r>
          </a:p>
          <a:p>
            <a:endParaRPr lang="en-GB" sz="1600" dirty="0" smtClean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810000" y="5345162"/>
            <a:ext cx="1828800" cy="14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event driven programming?</a:t>
            </a:r>
          </a:p>
          <a:p>
            <a:pPr lvl="1"/>
            <a:r>
              <a:rPr lang="en-US" dirty="0" smtClean="0"/>
              <a:t>The Observer Pattern</a:t>
            </a:r>
          </a:p>
          <a:p>
            <a:endParaRPr lang="en-US" dirty="0" smtClean="0"/>
          </a:p>
          <a:p>
            <a:r>
              <a:rPr lang="en-US" dirty="0" smtClean="0"/>
              <a:t>A brief introduction to Java GUIs</a:t>
            </a:r>
          </a:p>
          <a:p>
            <a:endParaRPr lang="en-US" dirty="0" smtClean="0"/>
          </a:p>
          <a:p>
            <a:r>
              <a:rPr lang="en-US" dirty="0" smtClean="0"/>
              <a:t>Event Listeners and Adaptors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23B4-3A9F-474A-9AB9-5F9FBD54204C}" type="slidenum">
              <a:rPr lang="en-GB" smtClean="0">
                <a:ea typeface="ＭＳ Ｐゴシック"/>
              </a:rPr>
              <a:pPr/>
              <a:t>2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104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java.awt.event</a:t>
            </a:r>
            <a:r>
              <a:rPr lang="en-US" sz="1100" dirty="0">
                <a:latin typeface="Courier"/>
                <a:cs typeface="Courier"/>
              </a:rPr>
              <a:t>.*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implements </a:t>
            </a:r>
            <a:r>
              <a:rPr lang="en-US" sz="1100" dirty="0" err="1" smtClean="0">
                <a:latin typeface="Courier"/>
                <a:cs typeface="Courier"/>
              </a:rPr>
              <a:t>MouseListener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mouseClicked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</a:t>
            </a:r>
            <a:r>
              <a:rPr lang="en-US" sz="1100" dirty="0" smtClean="0">
                <a:latin typeface="Courier"/>
                <a:cs typeface="Courier"/>
              </a:rPr>
              <a:t>     </a:t>
            </a:r>
            <a:r>
              <a:rPr lang="en-US" sz="1100" dirty="0" err="1" smtClean="0">
                <a:latin typeface="Courier"/>
                <a:cs typeface="Courier"/>
              </a:rPr>
              <a:t>label.setText</a:t>
            </a:r>
            <a:r>
              <a:rPr lang="en-US" sz="1100" dirty="0">
                <a:latin typeface="Courier"/>
                <a:cs typeface="Courier"/>
              </a:rPr>
              <a:t>("Clicked " + </a:t>
            </a:r>
            <a:r>
              <a:rPr lang="en-US" sz="1100" dirty="0" err="1">
                <a:latin typeface="Courier"/>
                <a:cs typeface="Courier"/>
              </a:rPr>
              <a:t>e.getX</a:t>
            </a:r>
            <a:r>
              <a:rPr lang="en-US" sz="1100" dirty="0">
                <a:latin typeface="Courier"/>
                <a:cs typeface="Courier"/>
              </a:rPr>
              <a:t>() + "," + </a:t>
            </a:r>
            <a:r>
              <a:rPr lang="en-US" sz="1100" dirty="0" err="1">
                <a:latin typeface="Courier"/>
                <a:cs typeface="Courier"/>
              </a:rPr>
              <a:t>e.getY</a:t>
            </a:r>
            <a:r>
              <a:rPr lang="en-US" sz="1100" dirty="0">
                <a:latin typeface="Courier"/>
                <a:cs typeface="Courier"/>
              </a:rPr>
              <a:t>());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Toolkit.getDefaultToolkit</a:t>
            </a:r>
            <a:r>
              <a:rPr lang="en-US" sz="1100" dirty="0"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990600"/>
            <a:ext cx="33528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Java gives us a convenience class called a </a:t>
            </a:r>
            <a:r>
              <a:rPr lang="en-GB" sz="1600" dirty="0" err="1" smtClean="0"/>
              <a:t>MouseAdapter</a:t>
            </a:r>
            <a:r>
              <a:rPr lang="en-GB" sz="1600" dirty="0" smtClean="0"/>
              <a:t> to solve this problem.</a:t>
            </a:r>
          </a:p>
          <a:p>
            <a:endParaRPr lang="en-GB" sz="1600" dirty="0"/>
          </a:p>
          <a:p>
            <a:r>
              <a:rPr lang="en-GB" sz="1600" dirty="0" err="1" smtClean="0"/>
              <a:t>MouseAdapter</a:t>
            </a:r>
            <a:r>
              <a:rPr lang="en-GB" sz="1600" dirty="0" smtClean="0"/>
              <a:t> is an abstract class that implements the </a:t>
            </a:r>
            <a:r>
              <a:rPr lang="en-GB" sz="1600" dirty="0" err="1" smtClean="0"/>
              <a:t>MouseListener</a:t>
            </a:r>
            <a:r>
              <a:rPr lang="en-GB" sz="1600" dirty="0" smtClean="0"/>
              <a:t> interface and provides empty stubs for all of the </a:t>
            </a:r>
            <a:r>
              <a:rPr lang="en-GB" sz="1600" dirty="0" err="1" smtClean="0"/>
              <a:t>MouseListener</a:t>
            </a:r>
            <a:r>
              <a:rPr lang="en-GB" sz="1600" dirty="0" smtClean="0"/>
              <a:t> methods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85001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javax.swing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</a:t>
            </a:r>
            <a:r>
              <a:rPr lang="en-US" sz="1100" dirty="0">
                <a:latin typeface="Courier"/>
                <a:cs typeface="Courier"/>
              </a:rPr>
              <a:t>.*;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import </a:t>
            </a:r>
            <a:r>
              <a:rPr lang="en-US" sz="1100" dirty="0" err="1">
                <a:latin typeface="Courier"/>
                <a:cs typeface="Courier"/>
              </a:rPr>
              <a:t>java.awt.event</a:t>
            </a:r>
            <a:r>
              <a:rPr lang="en-US" sz="1100" dirty="0">
                <a:latin typeface="Courier"/>
                <a:cs typeface="Courier"/>
              </a:rPr>
              <a:t>.*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public class Boing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extends </a:t>
            </a:r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MouseAdapter</a:t>
            </a:r>
            <a:r>
              <a:rPr lang="en-US" sz="1100" dirty="0" smtClean="0">
                <a:latin typeface="Courier"/>
                <a:cs typeface="Courier"/>
              </a:rPr>
              <a:t> {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private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 label;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static void main(String[] </a:t>
            </a:r>
            <a:r>
              <a:rPr lang="en-US" sz="1100" dirty="0" err="1">
                <a:latin typeface="Courier"/>
                <a:cs typeface="Courier"/>
              </a:rPr>
              <a:t>args</a:t>
            </a:r>
            <a:r>
              <a:rPr lang="en-US" sz="1100" dirty="0">
                <a:latin typeface="Courier"/>
                <a:cs typeface="Courier"/>
              </a:rPr>
              <a:t>) {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Boing </a:t>
            </a:r>
            <a:r>
              <a:rPr lang="en-US" sz="1100" dirty="0" err="1">
                <a:latin typeface="Courier"/>
                <a:cs typeface="Courier"/>
              </a:rPr>
              <a:t>boingprogram</a:t>
            </a:r>
            <a:r>
              <a:rPr lang="en-US" sz="1100" dirty="0">
                <a:latin typeface="Courier"/>
                <a:cs typeface="Courier"/>
              </a:rPr>
              <a:t> = new Boing();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boingprogram.initialise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public 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 </a:t>
            </a:r>
            <a:r>
              <a:rPr lang="en-US" sz="1100" dirty="0" err="1" smtClean="0">
                <a:latin typeface="Courier"/>
                <a:cs typeface="Courier"/>
              </a:rPr>
              <a:t>JFrame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frame = new </a:t>
            </a:r>
            <a:r>
              <a:rPr lang="en-US" sz="1100" dirty="0" err="1">
                <a:latin typeface="Courier"/>
                <a:cs typeface="Courier"/>
              </a:rPr>
              <a:t>JFrame</a:t>
            </a:r>
            <a:r>
              <a:rPr lang="en-US" sz="1100" dirty="0">
                <a:latin typeface="Courier"/>
                <a:cs typeface="Courier"/>
              </a:rPr>
              <a:t>("It goes boing!");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label = new </a:t>
            </a:r>
            <a:r>
              <a:rPr lang="en-US" sz="1100" dirty="0" err="1">
                <a:latin typeface="Courier"/>
                <a:cs typeface="Courier"/>
              </a:rPr>
              <a:t>JLabel</a:t>
            </a:r>
            <a:r>
              <a:rPr lang="en-US" sz="1100" dirty="0">
                <a:latin typeface="Courier"/>
                <a:cs typeface="Courier"/>
              </a:rPr>
              <a:t>("Click Me");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label.setHorizontalAlignment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SwingConstants.CENTER</a:t>
            </a:r>
            <a:r>
              <a:rPr lang="en-US" sz="1100" dirty="0">
                <a:latin typeface="Courier"/>
                <a:cs typeface="Courier"/>
              </a:rPr>
              <a:t>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frame.add</a:t>
            </a:r>
            <a:r>
              <a:rPr lang="en-US" sz="1100" dirty="0">
                <a:latin typeface="Courier"/>
                <a:cs typeface="Courier"/>
              </a:rPr>
              <a:t>(label)</a:t>
            </a:r>
            <a:r>
              <a:rPr lang="en-US" sz="1100" dirty="0" smtClean="0">
                <a:latin typeface="Courier"/>
                <a:cs typeface="Courier"/>
              </a:rPr>
              <a:t>;        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  <a:r>
              <a:rPr lang="en-US" sz="1100" dirty="0" err="1">
                <a:latin typeface="Courier"/>
                <a:cs typeface="Courier"/>
              </a:rPr>
              <a:t>frame.setSize</a:t>
            </a:r>
            <a:r>
              <a:rPr lang="en-US" sz="1100" dirty="0">
                <a:latin typeface="Courier"/>
                <a:cs typeface="Courier"/>
              </a:rPr>
              <a:t>(300,200)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frame.setVisible</a:t>
            </a:r>
            <a:r>
              <a:rPr lang="en-US" sz="1100" dirty="0">
                <a:latin typeface="Courier"/>
                <a:cs typeface="Courier"/>
              </a:rPr>
              <a:t>(true);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public 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void </a:t>
            </a:r>
            <a:r>
              <a:rPr lang="en-US" sz="1100" dirty="0" err="1">
                <a:solidFill>
                  <a:srgbClr val="000000"/>
                </a:solidFill>
                <a:latin typeface="Courier"/>
                <a:cs typeface="Courier"/>
              </a:rPr>
              <a:t>mouseClicked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urier"/>
                <a:cs typeface="Courier"/>
              </a:rPr>
              <a:t>MouseEvent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        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/Invoked when the mouse button has been clicked (pressed and released) on a component.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label.setText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("Clicked " + </a:t>
            </a:r>
            <a:r>
              <a:rPr lang="en-US" sz="1100" dirty="0" err="1">
                <a:solidFill>
                  <a:srgbClr val="000000"/>
                </a:solidFill>
                <a:latin typeface="Courier"/>
                <a:cs typeface="Courier"/>
              </a:rPr>
              <a:t>e.getX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() + "," + </a:t>
            </a:r>
            <a:r>
              <a:rPr lang="en-US" sz="1100" dirty="0" err="1">
                <a:solidFill>
                  <a:srgbClr val="000000"/>
                </a:solidFill>
                <a:latin typeface="Courier"/>
                <a:cs typeface="Courier"/>
              </a:rPr>
              <a:t>e.getY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());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Toolkit.getDefaultToolkit</a:t>
            </a:r>
            <a:r>
              <a:rPr lang="en-US" sz="1100" dirty="0">
                <a:solidFill>
                  <a:srgbClr val="000000"/>
                </a:solidFill>
                <a:latin typeface="Courier"/>
                <a:cs typeface="Courier"/>
              </a:rPr>
              <a:t>().beep();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</a:t>
            </a:r>
            <a:r>
              <a:rPr lang="en-US" sz="1100" dirty="0" smtClean="0">
                <a:latin typeface="Courier"/>
                <a:cs typeface="Courier"/>
              </a:rPr>
              <a:t>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}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990600"/>
            <a:ext cx="3352800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Java gives us a convenience class called a </a:t>
            </a:r>
            <a:r>
              <a:rPr lang="en-GB" sz="1600" dirty="0" err="1" smtClean="0"/>
              <a:t>MouseAdapter</a:t>
            </a:r>
            <a:r>
              <a:rPr lang="en-GB" sz="1600" dirty="0" smtClean="0"/>
              <a:t> to solve this problem.</a:t>
            </a:r>
          </a:p>
          <a:p>
            <a:endParaRPr lang="en-GB" sz="1600" dirty="0"/>
          </a:p>
          <a:p>
            <a:r>
              <a:rPr lang="en-GB" sz="1600" dirty="0" err="1"/>
              <a:t>MouseAdapter</a:t>
            </a:r>
            <a:r>
              <a:rPr lang="en-GB" sz="1600" dirty="0"/>
              <a:t> is an abstract class that implements the </a:t>
            </a:r>
            <a:r>
              <a:rPr lang="en-GB" sz="1600" dirty="0" err="1"/>
              <a:t>MouseListener</a:t>
            </a:r>
            <a:r>
              <a:rPr lang="en-GB" sz="1600" dirty="0"/>
              <a:t> interface and provides empty stubs for all of the </a:t>
            </a:r>
            <a:r>
              <a:rPr lang="en-GB" sz="1600" dirty="0" err="1"/>
              <a:t>MouseListener</a:t>
            </a:r>
            <a:r>
              <a:rPr lang="en-GB" sz="1600" dirty="0"/>
              <a:t> methods</a:t>
            </a:r>
          </a:p>
          <a:p>
            <a:endParaRPr lang="en-GB" sz="1600" dirty="0"/>
          </a:p>
          <a:p>
            <a:r>
              <a:rPr lang="en-GB" sz="1600" dirty="0" smtClean="0"/>
              <a:t>If we extend </a:t>
            </a:r>
            <a:r>
              <a:rPr lang="en-GB" sz="1600" dirty="0" err="1" smtClean="0"/>
              <a:t>MouseAdapter</a:t>
            </a:r>
            <a:r>
              <a:rPr lang="en-GB" sz="1600" dirty="0" smtClean="0"/>
              <a:t> we can then override the specific methods we need and ignore the rest</a:t>
            </a:r>
          </a:p>
        </p:txBody>
      </p:sp>
    </p:spTree>
    <p:extLst>
      <p:ext uri="{BB962C8B-B14F-4D97-AF65-F5344CB8AC3E}">
        <p14:creationId xmlns:p14="http://schemas.microsoft.com/office/powerpoint/2010/main" val="83502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Multiple Listeners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class </a:t>
            </a:r>
            <a:r>
              <a:rPr lang="en-US" sz="1100" dirty="0" smtClean="0">
                <a:latin typeface="Courier"/>
                <a:cs typeface="Courier"/>
              </a:rPr>
              <a:t>Boing </a:t>
            </a:r>
            <a:r>
              <a:rPr lang="en-US" sz="1100" dirty="0">
                <a:latin typeface="Courier"/>
                <a:cs typeface="Courier"/>
              </a:rPr>
              <a:t>extends </a:t>
            </a:r>
            <a:r>
              <a:rPr lang="en-US" sz="1100" dirty="0" err="1">
                <a:latin typeface="Courier"/>
                <a:cs typeface="Courier"/>
              </a:rPr>
              <a:t>MouseAdapter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{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...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1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public </a:t>
            </a:r>
            <a:r>
              <a:rPr lang="en-US" sz="1100" dirty="0">
                <a:latin typeface="Courier"/>
                <a:cs typeface="Courier"/>
              </a:rPr>
              <a:t>void initialise()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    ...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	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(this);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  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(new </a:t>
            </a:r>
            <a:r>
              <a:rPr lang="en-US" sz="1100" dirty="0" err="1">
                <a:latin typeface="Courier"/>
                <a:cs typeface="Courier"/>
              </a:rPr>
              <a:t>ShellUpdater</a:t>
            </a:r>
            <a:r>
              <a:rPr lang="en-US" sz="1100" dirty="0">
                <a:latin typeface="Courier"/>
                <a:cs typeface="Courier"/>
              </a:rPr>
              <a:t>("One"));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(new </a:t>
            </a:r>
            <a:r>
              <a:rPr lang="en-US" sz="1100" dirty="0" err="1">
                <a:latin typeface="Courier"/>
                <a:cs typeface="Courier"/>
              </a:rPr>
              <a:t>ShellUpdater</a:t>
            </a:r>
            <a:r>
              <a:rPr lang="en-US" sz="1100" dirty="0">
                <a:latin typeface="Courier"/>
                <a:cs typeface="Courier"/>
              </a:rPr>
              <a:t>("Two"));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    </a:t>
            </a:r>
            <a:r>
              <a:rPr lang="en-US" sz="1100" dirty="0" err="1" smtClean="0">
                <a:latin typeface="Courier"/>
                <a:cs typeface="Courier"/>
              </a:rPr>
              <a:t>label.addMouseListener</a:t>
            </a:r>
            <a:r>
              <a:rPr lang="en-US" sz="1100" dirty="0">
                <a:latin typeface="Courier"/>
                <a:cs typeface="Courier"/>
              </a:rPr>
              <a:t>(new </a:t>
            </a:r>
            <a:r>
              <a:rPr lang="en-US" sz="1100" dirty="0" err="1">
                <a:latin typeface="Courier"/>
                <a:cs typeface="Courier"/>
              </a:rPr>
              <a:t>ShellUpdater</a:t>
            </a:r>
            <a:r>
              <a:rPr lang="en-US" sz="1100" dirty="0">
                <a:latin typeface="Courier"/>
                <a:cs typeface="Courier"/>
              </a:rPr>
              <a:t>("Three"));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...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}</a:t>
            </a:r>
            <a:endParaRPr lang="en-US" sz="11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class </a:t>
            </a:r>
            <a:r>
              <a:rPr lang="en-US" sz="1100" dirty="0" err="1">
                <a:latin typeface="Courier"/>
                <a:cs typeface="Courier"/>
              </a:rPr>
              <a:t>ShellUpdater</a:t>
            </a:r>
            <a:r>
              <a:rPr lang="en-US" sz="1100" dirty="0">
                <a:latin typeface="Courier"/>
                <a:cs typeface="Courier"/>
              </a:rPr>
              <a:t> extends </a:t>
            </a:r>
            <a:r>
              <a:rPr lang="en-US" sz="1100" dirty="0" err="1">
                <a:latin typeface="Courier"/>
                <a:cs typeface="Courier"/>
              </a:rPr>
              <a:t>MouseAdapter</a:t>
            </a:r>
            <a:r>
              <a:rPr lang="en-US" sz="1100" dirty="0">
                <a:latin typeface="Courier"/>
                <a:cs typeface="Courier"/>
              </a:rPr>
              <a:t>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String </a:t>
            </a:r>
            <a:r>
              <a:rPr lang="en-US" sz="1100" dirty="0">
                <a:latin typeface="Courier"/>
                <a:cs typeface="Courier"/>
              </a:rPr>
              <a:t>id;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public </a:t>
            </a:r>
            <a:r>
              <a:rPr lang="en-US" sz="1100" dirty="0" err="1">
                <a:latin typeface="Courier"/>
                <a:cs typeface="Courier"/>
              </a:rPr>
              <a:t>ShellUpdater</a:t>
            </a:r>
            <a:r>
              <a:rPr lang="en-US" sz="1100" dirty="0">
                <a:latin typeface="Courier"/>
                <a:cs typeface="Courier"/>
              </a:rPr>
              <a:t>(String id)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this.id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= id;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}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 public </a:t>
            </a:r>
            <a:r>
              <a:rPr lang="en-US" sz="1100" dirty="0">
                <a:latin typeface="Courier"/>
                <a:cs typeface="Courier"/>
              </a:rPr>
              <a:t>void </a:t>
            </a:r>
            <a:r>
              <a:rPr lang="en-US" sz="1100" dirty="0" err="1">
                <a:latin typeface="Courier"/>
                <a:cs typeface="Courier"/>
              </a:rPr>
              <a:t>mouseClicked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err="1">
                <a:latin typeface="Courier"/>
                <a:cs typeface="Courier"/>
              </a:rPr>
              <a:t>MouseEvent</a:t>
            </a:r>
            <a:r>
              <a:rPr lang="en-US" sz="1100" dirty="0">
                <a:latin typeface="Courier"/>
                <a:cs typeface="Courier"/>
              </a:rPr>
              <a:t> e) {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	</a:t>
            </a:r>
            <a:r>
              <a:rPr lang="en-US" sz="1100" dirty="0" err="1">
                <a:latin typeface="Courier"/>
                <a:cs typeface="Courier"/>
              </a:rPr>
              <a:t>System.out.println</a:t>
            </a:r>
            <a:r>
              <a:rPr lang="en-US" sz="1100" dirty="0">
                <a:latin typeface="Courier"/>
                <a:cs typeface="Courier"/>
              </a:rPr>
              <a:t>("Mouse Clicked " + id);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1524000"/>
            <a:ext cx="3352800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Possible to add multiple listeners to a single GUI element</a:t>
            </a:r>
          </a:p>
          <a:p>
            <a:endParaRPr lang="en-GB" sz="1600" dirty="0"/>
          </a:p>
          <a:p>
            <a:r>
              <a:rPr lang="en-GB" sz="1600" dirty="0" smtClean="0"/>
              <a:t>Each listener is added to a queue</a:t>
            </a:r>
          </a:p>
          <a:p>
            <a:endParaRPr lang="en-GB" sz="1600" dirty="0"/>
          </a:p>
          <a:p>
            <a:r>
              <a:rPr lang="en-GB" sz="1600" dirty="0" smtClean="0"/>
              <a:t>And events are passed to each in turn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47931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Listeners!</a:t>
            </a:r>
            <a:endParaRPr lang="en-US" dirty="0"/>
          </a:p>
        </p:txBody>
      </p:sp>
      <p:pic>
        <p:nvPicPr>
          <p:cNvPr id="5" name="Picture 4" descr="Screen Shot 2012-12-05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59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look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Java moved from an old set of GUI classes called the Abstract Windows Toolkit to the snazzy new Swing ones (in Java 1.2)</a:t>
            </a:r>
          </a:p>
          <a:p>
            <a:endParaRPr lang="en-US" dirty="0" smtClean="0"/>
          </a:p>
          <a:p>
            <a:r>
              <a:rPr lang="en-US" dirty="0" smtClean="0"/>
              <a:t>They share certain classes (like Event)</a:t>
            </a:r>
          </a:p>
          <a:p>
            <a:endParaRPr lang="en-US" dirty="0" smtClean="0"/>
          </a:p>
          <a:p>
            <a:r>
              <a:rPr lang="en-US" dirty="0" smtClean="0"/>
              <a:t>But don</a:t>
            </a:r>
            <a:r>
              <a:rPr lang="fr-FR" dirty="0" smtClean="0"/>
              <a:t>’</a:t>
            </a:r>
            <a:r>
              <a:rPr lang="en-US" dirty="0" smtClean="0"/>
              <a:t>t mix the components up* </a:t>
            </a:r>
          </a:p>
          <a:p>
            <a:pPr lvl="1"/>
            <a:r>
              <a:rPr lang="en-US" dirty="0" smtClean="0"/>
              <a:t>Swing classes tend to start with J</a:t>
            </a:r>
          </a:p>
          <a:p>
            <a:pPr lvl="2"/>
            <a:r>
              <a:rPr lang="en-US" dirty="0" smtClean="0"/>
              <a:t>Frame is an AWT class</a:t>
            </a:r>
          </a:p>
          <a:p>
            <a:pPr lvl="2"/>
            <a:r>
              <a:rPr lang="en-US" dirty="0" err="1" smtClean="0"/>
              <a:t>JFrame</a:t>
            </a:r>
            <a:r>
              <a:rPr lang="en-US" dirty="0" smtClean="0"/>
              <a:t> is a Swing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00800"/>
            <a:ext cx="63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Allegedly this has been fixed in Java 6 but I have not verified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5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look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Remember that the thread that is responding to user input is the one that is executing your event handling code</a:t>
            </a:r>
          </a:p>
          <a:p>
            <a:r>
              <a:rPr lang="en-GB" dirty="0" smtClean="0"/>
              <a:t>This means…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6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look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Remember that the thread that is responding to user input is the one that is executing your event handling code</a:t>
            </a:r>
          </a:p>
          <a:p>
            <a:r>
              <a:rPr lang="en-GB" dirty="0" smtClean="0"/>
              <a:t>This means…</a:t>
            </a:r>
          </a:p>
          <a:p>
            <a:pPr lvl="1"/>
            <a:r>
              <a:rPr lang="en-GB" dirty="0" smtClean="0"/>
              <a:t>Don’t hog the processor! Your code needs to execute quickly otherwise it will feel as if your program has hung.</a:t>
            </a:r>
          </a:p>
          <a:p>
            <a:pPr lvl="1"/>
            <a:r>
              <a:rPr lang="en-GB" i="1" dirty="0" smtClean="0"/>
              <a:t>If you need more time, you need to create a new thread to do the work for you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718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event driven programming?</a:t>
            </a:r>
          </a:p>
          <a:p>
            <a:pPr lvl="1"/>
            <a:r>
              <a:rPr lang="en-US" dirty="0" smtClean="0"/>
              <a:t>The Observer Pattern</a:t>
            </a:r>
          </a:p>
          <a:p>
            <a:endParaRPr lang="en-US" dirty="0" smtClean="0"/>
          </a:p>
          <a:p>
            <a:r>
              <a:rPr lang="en-US" dirty="0" smtClean="0"/>
              <a:t>A brief introduction to Java GUIs</a:t>
            </a:r>
          </a:p>
          <a:p>
            <a:endParaRPr lang="en-US" dirty="0" smtClean="0"/>
          </a:p>
          <a:p>
            <a:r>
              <a:rPr lang="en-US" dirty="0" smtClean="0"/>
              <a:t>Event Listeners and Adaptors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23B4-3A9F-474A-9AB9-5F9FBD54204C}" type="slidenum">
              <a:rPr lang="en-GB" smtClean="0">
                <a:ea typeface="ＭＳ Ｐゴシック"/>
              </a:rPr>
              <a:pPr/>
              <a:t>27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406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Event Driven Programming?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23B4-3A9F-474A-9AB9-5F9FBD54204C}" type="slidenum">
              <a:rPr lang="en-GB" smtClean="0">
                <a:ea typeface="ＭＳ Ｐゴシック"/>
              </a:rPr>
              <a:pPr/>
              <a:t>3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43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typical procedural program starts at the beginning and proceeds until the end</a:t>
            </a:r>
          </a:p>
          <a:p>
            <a:endParaRPr lang="en-US" dirty="0"/>
          </a:p>
          <a:p>
            <a:r>
              <a:rPr lang="en-US" dirty="0" smtClean="0"/>
              <a:t>In Object-Oriented programs we create objects and they then communicate through method calls </a:t>
            </a:r>
          </a:p>
          <a:p>
            <a:pPr lvl="1"/>
            <a:r>
              <a:rPr lang="en-US" dirty="0" smtClean="0"/>
              <a:t>But this chain is still in effect a sequence…</a:t>
            </a:r>
          </a:p>
          <a:p>
            <a:pPr lvl="1"/>
            <a:r>
              <a:rPr lang="en-US" dirty="0" smtClean="0"/>
              <a:t>…and still ends when all the tasks are done!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1981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1981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981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1981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5562600" y="2095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6477000" y="2095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7391400" y="2095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38800" y="3581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6600" y="3429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3581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4038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3600" y="4953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5029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5562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7" idx="3"/>
            <a:endCxn id="19" idx="1"/>
          </p:cNvCxnSpPr>
          <p:nvPr/>
        </p:nvCxnSpPr>
        <p:spPr>
          <a:xfrm>
            <a:off x="6172200" y="36957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0" idx="0"/>
          </p:cNvCxnSpPr>
          <p:nvPr/>
        </p:nvCxnSpPr>
        <p:spPr>
          <a:xfrm>
            <a:off x="6972300" y="3810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2" idx="0"/>
          </p:cNvCxnSpPr>
          <p:nvPr/>
        </p:nvCxnSpPr>
        <p:spPr>
          <a:xfrm>
            <a:off x="6972300" y="4267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  <a:endCxn id="23" idx="0"/>
          </p:cNvCxnSpPr>
          <p:nvPr/>
        </p:nvCxnSpPr>
        <p:spPr>
          <a:xfrm>
            <a:off x="69723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968440" y="4953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96200" y="5562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3" idx="3"/>
            <a:endCxn id="40" idx="1"/>
          </p:cNvCxnSpPr>
          <p:nvPr/>
        </p:nvCxnSpPr>
        <p:spPr>
          <a:xfrm>
            <a:off x="7239000" y="5676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62600" y="3200400"/>
            <a:ext cx="65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Program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 what about a program that has to respond to user input – how might that work?</a:t>
            </a:r>
          </a:p>
          <a:p>
            <a:endParaRPr lang="en-US" sz="33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2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Observer Pattern is when a manager class looks after some data</a:t>
            </a:r>
          </a:p>
          <a:p>
            <a:pPr lvl="1"/>
            <a:r>
              <a:rPr lang="en-US" dirty="0" smtClean="0"/>
              <a:t>Other classes then register with it</a:t>
            </a:r>
          </a:p>
          <a:p>
            <a:pPr lvl="1"/>
            <a:r>
              <a:rPr lang="en-US" dirty="0" smtClean="0"/>
              <a:t>When the data changes the data manager notifies all the registered classes who can then take some action</a:t>
            </a:r>
          </a:p>
          <a:p>
            <a:endParaRPr lang="en-US" dirty="0"/>
          </a:p>
          <a:p>
            <a:r>
              <a:rPr lang="en-US" dirty="0" smtClean="0"/>
              <a:t>Just like in Hollywood</a:t>
            </a:r>
          </a:p>
          <a:p>
            <a:pPr lvl="1"/>
            <a:r>
              <a:rPr lang="en-US" dirty="0" smtClean="0"/>
              <a:t>Don’t call us, we’ll call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00200"/>
            <a:ext cx="2966623" cy="44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Programs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10200" y="3200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91400" y="2057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22098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26670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91400" y="3429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3505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4038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19" idx="1"/>
          </p:cNvCxnSpPr>
          <p:nvPr/>
        </p:nvCxnSpPr>
        <p:spPr>
          <a:xfrm flipV="1">
            <a:off x="6172200" y="2324100"/>
            <a:ext cx="8382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0" idx="0"/>
          </p:cNvCxnSpPr>
          <p:nvPr/>
        </p:nvCxnSpPr>
        <p:spPr>
          <a:xfrm>
            <a:off x="7277100" y="2438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1"/>
          </p:cNvCxnSpPr>
          <p:nvPr/>
        </p:nvCxnSpPr>
        <p:spPr>
          <a:xfrm>
            <a:off x="6172200" y="3352800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  <a:endCxn id="23" idx="0"/>
          </p:cNvCxnSpPr>
          <p:nvPr/>
        </p:nvCxnSpPr>
        <p:spPr>
          <a:xfrm>
            <a:off x="7277100" y="3733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391400" y="4572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10400" y="4800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40" idx="1"/>
          </p:cNvCxnSpPr>
          <p:nvPr/>
        </p:nvCxnSpPr>
        <p:spPr>
          <a:xfrm>
            <a:off x="6172200" y="3657600"/>
            <a:ext cx="8382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1600200"/>
            <a:ext cx="4114800" cy="464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Operates just like the Observer Pattern</a:t>
            </a:r>
          </a:p>
          <a:p>
            <a:endParaRPr lang="en-US" sz="2800" dirty="0"/>
          </a:p>
          <a:p>
            <a:r>
              <a:rPr lang="en-US" sz="2800" dirty="0" smtClean="0"/>
              <a:t>One part of the program monitors has a permanently running loop that monitors what is happening </a:t>
            </a:r>
          </a:p>
          <a:p>
            <a:endParaRPr lang="en-US" sz="2800" dirty="0" smtClean="0"/>
          </a:p>
          <a:p>
            <a:r>
              <a:rPr lang="en-US" sz="2800" dirty="0" smtClean="0"/>
              <a:t>Other objects can register to be notified when an event occurs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3300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33" name="Curved Connector 32"/>
          <p:cNvCxnSpPr>
            <a:stCxn id="17" idx="0"/>
            <a:endCxn id="17" idx="2"/>
          </p:cNvCxnSpPr>
          <p:nvPr/>
        </p:nvCxnSpPr>
        <p:spPr>
          <a:xfrm rot="16200000" flipH="1">
            <a:off x="5562600" y="3314700"/>
            <a:ext cx="228600" cy="12700"/>
          </a:xfrm>
          <a:prstGeom prst="curvedConnector5">
            <a:avLst>
              <a:gd name="adj1" fmla="val -232019"/>
              <a:gd name="adj2" fmla="val 3900000"/>
              <a:gd name="adj3" fmla="val 3595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8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Java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1600200"/>
            <a:ext cx="41148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Java GUI programs the loop is taken care of for you</a:t>
            </a:r>
          </a:p>
          <a:p>
            <a:endParaRPr lang="en-US" sz="2800" dirty="0" smtClean="0"/>
          </a:p>
          <a:p>
            <a:r>
              <a:rPr lang="en-US" sz="2800" dirty="0" smtClean="0"/>
              <a:t>And it is up to you to create classes to</a:t>
            </a:r>
          </a:p>
          <a:p>
            <a:pPr lvl="1"/>
            <a:r>
              <a:rPr lang="en-US" sz="2400" dirty="0" smtClean="0"/>
              <a:t>register as listening for events</a:t>
            </a:r>
          </a:p>
          <a:p>
            <a:pPr lvl="1"/>
            <a:r>
              <a:rPr lang="en-US" sz="2400" dirty="0" smtClean="0"/>
              <a:t>handle the events when they happen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Still an OO solution</a:t>
            </a:r>
          </a:p>
          <a:p>
            <a:r>
              <a:rPr lang="en-US" sz="2800" dirty="0" smtClean="0"/>
              <a:t>But requires a different mindset to normal OO programs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32004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2057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0400" y="22098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26670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91400" y="3429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10400" y="35052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10400" y="4038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endCxn id="30" idx="1"/>
          </p:cNvCxnSpPr>
          <p:nvPr/>
        </p:nvCxnSpPr>
        <p:spPr>
          <a:xfrm flipV="1">
            <a:off x="6172200" y="2324100"/>
            <a:ext cx="8382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31" idx="0"/>
          </p:cNvCxnSpPr>
          <p:nvPr/>
        </p:nvCxnSpPr>
        <p:spPr>
          <a:xfrm>
            <a:off x="7277100" y="2438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3" idx="1"/>
          </p:cNvCxnSpPr>
          <p:nvPr/>
        </p:nvCxnSpPr>
        <p:spPr>
          <a:xfrm>
            <a:off x="6172200" y="3352800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"/>
            <a:endCxn id="34" idx="0"/>
          </p:cNvCxnSpPr>
          <p:nvPr/>
        </p:nvCxnSpPr>
        <p:spPr>
          <a:xfrm>
            <a:off x="7277100" y="3733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391400" y="4572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10400" y="48006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endCxn id="44" idx="1"/>
          </p:cNvCxnSpPr>
          <p:nvPr/>
        </p:nvCxnSpPr>
        <p:spPr>
          <a:xfrm>
            <a:off x="6172200" y="3657600"/>
            <a:ext cx="8382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5" idx="0"/>
            <a:endCxn id="25" idx="2"/>
          </p:cNvCxnSpPr>
          <p:nvPr/>
        </p:nvCxnSpPr>
        <p:spPr>
          <a:xfrm rot="16200000" flipH="1">
            <a:off x="5562600" y="3314700"/>
            <a:ext cx="228600" cy="12700"/>
          </a:xfrm>
          <a:prstGeom prst="curvedConnector5">
            <a:avLst>
              <a:gd name="adj1" fmla="val -232019"/>
              <a:gd name="adj2" fmla="val 3900000"/>
              <a:gd name="adj3" fmla="val 3595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1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Brief Introduction to Java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23B4-3A9F-474A-9AB9-5F9FBD54204C}" type="slidenum">
              <a:rPr lang="en-GB" smtClean="0">
                <a:ea typeface="ＭＳ Ｐゴシック"/>
              </a:rPr>
              <a:pPr/>
              <a:t>9</a:t>
            </a:fld>
            <a:endParaRPr lang="en-GB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476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2563</Words>
  <Application>Microsoft Macintosh PowerPoint</Application>
  <PresentationFormat>On-screen Show (4:3)</PresentationFormat>
  <Paragraphs>458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uos_ppt__template_electronics</vt:lpstr>
      <vt:lpstr>Comp1202: Events</vt:lpstr>
      <vt:lpstr>Overview</vt:lpstr>
      <vt:lpstr>What is Event Driven Programming?</vt:lpstr>
      <vt:lpstr>Types of Program</vt:lpstr>
      <vt:lpstr>Types of Program</vt:lpstr>
      <vt:lpstr>The Observer Pattern</vt:lpstr>
      <vt:lpstr>Event Driven Programs</vt:lpstr>
      <vt:lpstr>Event Driven Java</vt:lpstr>
      <vt:lpstr>Brief Introduction to Java GUIs</vt:lpstr>
      <vt:lpstr>Simple GUI Example</vt:lpstr>
      <vt:lpstr>Simple GUI Example</vt:lpstr>
      <vt:lpstr>Event Driven Programming in Java</vt:lpstr>
      <vt:lpstr>Simple GUI Example</vt:lpstr>
      <vt:lpstr>Adding a MouseListener</vt:lpstr>
      <vt:lpstr>Adding a MouseListener</vt:lpstr>
      <vt:lpstr>MouseListener methods</vt:lpstr>
      <vt:lpstr>Adding a MouseListener</vt:lpstr>
      <vt:lpstr>Adding a MouseListener</vt:lpstr>
      <vt:lpstr>Adapters</vt:lpstr>
      <vt:lpstr>Adapters</vt:lpstr>
      <vt:lpstr>Adapters</vt:lpstr>
      <vt:lpstr>Multiple Listeners</vt:lpstr>
      <vt:lpstr>Other Listeners!</vt:lpstr>
      <vt:lpstr>Some things to look out for</vt:lpstr>
      <vt:lpstr>Some things to look out for</vt:lpstr>
      <vt:lpstr>Some things to look out for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abstraction techniques</dc:title>
  <dc:creator>Teresa</dc:creator>
  <cp:lastModifiedBy>David Millard</cp:lastModifiedBy>
  <cp:revision>57</cp:revision>
  <dcterms:created xsi:type="dcterms:W3CDTF">2006-08-16T00:00:00Z</dcterms:created>
  <dcterms:modified xsi:type="dcterms:W3CDTF">2012-12-05T22:21:26Z</dcterms:modified>
</cp:coreProperties>
</file>